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9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Narkisim" pitchFamily="2" charset="-79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Narkisim" pitchFamily="2" charset="-79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Narkisim" pitchFamily="2" charset="-79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Narkisim" pitchFamily="2" charset="-79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Narkisim" pitchFamily="2" charset="-79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Narkisim" pitchFamily="2" charset="-79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Narkisim" pitchFamily="2" charset="-79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Narkisim" pitchFamily="2" charset="-79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Narkisim" pitchFamily="2" charset="-79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Narkisim" pitchFamily="2" charset="-79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>
                <a:latin typeface="Narkisim" pitchFamily="2" charset="-79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noProof="0" smtClean="0"/>
              <a:t>לחץ כדי לערוך סגנונות טקסט של תבנית בסיס</a:t>
            </a:r>
            <a:endParaRPr lang="en-US" noProof="0" smtClean="0"/>
          </a:p>
          <a:p>
            <a:pPr lvl="1"/>
            <a:r>
              <a:rPr lang="he-IL" noProof="0" smtClean="0"/>
              <a:t>רמה שנייה</a:t>
            </a:r>
            <a:endParaRPr lang="en-US" noProof="0" smtClean="0"/>
          </a:p>
          <a:p>
            <a:pPr lvl="2"/>
            <a:r>
              <a:rPr lang="he-IL" noProof="0" smtClean="0"/>
              <a:t>רמה שלישית</a:t>
            </a:r>
            <a:endParaRPr lang="en-US" noProof="0" smtClean="0"/>
          </a:p>
          <a:p>
            <a:pPr lvl="3"/>
            <a:r>
              <a:rPr lang="he-IL" noProof="0" smtClean="0"/>
              <a:t>רמה רביעית</a:t>
            </a:r>
            <a:endParaRPr lang="en-US" noProof="0" smtClean="0"/>
          </a:p>
          <a:p>
            <a:pPr lvl="4"/>
            <a:r>
              <a:rPr lang="he-IL" noProof="0" smtClean="0"/>
              <a:t>רמה חמישית</a:t>
            </a:r>
            <a:endParaRPr lang="en-US" noProof="0" smtClean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Narkisim" pitchFamily="2" charset="-79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>
                <a:latin typeface="Narkisim" pitchFamily="2" charset="-79"/>
              </a:defRPr>
            </a:lvl1pPr>
          </a:lstStyle>
          <a:p>
            <a:pPr>
              <a:defRPr/>
            </a:pPr>
            <a:fld id="{C6734E7B-1F66-43C6-BAE2-77BB08F550DE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arkisim" pitchFamily="2" charset="-79"/>
        <a:ea typeface="+mn-ea"/>
        <a:cs typeface="Narkisim" pitchFamily="2" charset="-79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arkisim" pitchFamily="2" charset="-79"/>
        <a:ea typeface="+mn-ea"/>
        <a:cs typeface="Narkisim" pitchFamily="2" charset="-79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arkisim" pitchFamily="2" charset="-79"/>
        <a:ea typeface="+mn-ea"/>
        <a:cs typeface="Narkisim" pitchFamily="2" charset="-79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arkisim" pitchFamily="2" charset="-79"/>
        <a:ea typeface="+mn-ea"/>
        <a:cs typeface="Narkisim" pitchFamily="2" charset="-79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arkisim" pitchFamily="2" charset="-79"/>
        <a:ea typeface="+mn-ea"/>
        <a:cs typeface="Narkisim" pitchFamily="2" charset="-79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665600-CC20-4577-8E6F-FF9E11B3A00B}" type="slidenum">
              <a:rPr lang="he-IL"/>
              <a:pPr/>
              <a:t>1</a:t>
            </a:fld>
            <a:endParaRPr lang="en-US"/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49B32F-86DC-43B9-BD9A-5A70E0210354}" type="slidenum">
              <a:rPr lang="he-IL"/>
              <a:pPr/>
              <a:t>2</a:t>
            </a:fld>
            <a:endParaRPr lang="en-US"/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5E6FA9D-C229-4A54-B3A4-A8999584AD61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2DB68A-18D4-4667-B28D-4ACE65E3626E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F695E6-7F8A-4B92-B982-21C494402DA1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30E718-10A0-4D8C-B6A6-563251805B06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03F83-384F-4395-AC3D-60BA18953FF7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EBDE0-48C1-4B84-ADD3-32BD3CBCC947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86F9CD-B4CE-4D98-9C28-66202B42D107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3E96C7-66A8-418F-B551-0B164C0FF651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0763B3-A703-49BA-BA3F-3CF9B40D4568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09E90-4C10-45AF-B7E9-BF21887AD838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FCF2E-13CA-4CCB-B0D0-8D2150B5CC35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סגנון כותרת של תבנית בסיס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400" smtClean="0"/>
            </a:lvl1pPr>
          </a:lstStyle>
          <a:p>
            <a:pPr>
              <a:defRPr/>
            </a:pPr>
            <a:fld id="{E15FA3DB-CCAB-4B69-97B4-1812C0B429D1}" type="slidenum">
              <a:rPr lang="he-IL"/>
              <a:pPr>
                <a:defRPr/>
              </a:pPr>
              <a:t>‹#›</a:t>
            </a:fld>
            <a:endParaRPr lang="en-US"/>
          </a:p>
        </p:txBody>
      </p:sp>
      <p:sp>
        <p:nvSpPr>
          <p:cNvPr id="7176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177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7179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0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1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2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3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4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5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6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7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7190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191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192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7193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94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95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7197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198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199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200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201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202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203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204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7206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07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7210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7212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213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9" y="331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214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9" y="181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215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216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8" y="896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217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5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218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219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1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sp>
          <p:nvSpPr>
            <p:cNvPr id="7220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Narkisim" pitchFamily="2" charset="-79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Narkisim" pitchFamily="2" charset="-79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Narkisim" pitchFamily="2" charset="-79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Narkisim" pitchFamily="2" charset="-79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Narkisim" pitchFamily="2" charset="-79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Narkisim" pitchFamily="2" charset="-79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Narkisim" pitchFamily="2" charset="-79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Narkisim" pitchFamily="2" charset="-79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he-IL" sz="4800" smtClean="0"/>
              <a:t>נוער בסיכון במערכת החינוך</a:t>
            </a:r>
            <a:endParaRPr lang="en-US" sz="480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352800"/>
            <a:ext cx="6781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he-IL" sz="3000" b="1" dirty="0" smtClean="0"/>
              <a:t>תגובות מורים לאירועי משמעת בכיתה-</a:t>
            </a:r>
          </a:p>
          <a:p>
            <a:pPr eaLnBrk="1" hangingPunct="1">
              <a:defRPr/>
            </a:pPr>
            <a:r>
              <a:rPr lang="he-IL" sz="3000" b="1" dirty="0" smtClean="0"/>
              <a:t>כרוניקה של מיצוב סמכות</a:t>
            </a:r>
            <a:r>
              <a:rPr lang="en-US" dirty="0" smtClean="0"/>
              <a:t> 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219200"/>
          </a:xfrm>
        </p:spPr>
        <p:txBody>
          <a:bodyPr/>
          <a:lstStyle/>
          <a:p>
            <a:pPr eaLnBrk="1" hangingPunct="1"/>
            <a:r>
              <a:rPr lang="he-IL" dirty="0" smtClean="0"/>
              <a:t>מהי הפרת משמעת?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5800" y="1447800"/>
            <a:ext cx="7696200" cy="48006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he-IL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אירועי </a:t>
            </a:r>
            <a:r>
              <a:rPr lang="he-IL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התנהגות המשבשים את מהלך השיעור </a:t>
            </a:r>
            <a:r>
              <a:rPr lang="he-IL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התקין</a:t>
            </a:r>
          </a:p>
          <a:p>
            <a:pPr>
              <a:lnSpc>
                <a:spcPct val="150000"/>
              </a:lnSpc>
            </a:pPr>
            <a:r>
              <a:rPr lang="he-IL" dirty="0" smtClean="0"/>
              <a:t>לכל מורה </a:t>
            </a:r>
            <a:r>
              <a:rPr lang="he-IL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יש "סרגל פנימי" </a:t>
            </a:r>
            <a:r>
              <a:rPr lang="he-IL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שלו מבחינת סובלנות ויכולת להכיל אירועים.</a:t>
            </a:r>
          </a:p>
          <a:p>
            <a:pPr>
              <a:lnSpc>
                <a:spcPct val="150000"/>
              </a:lnSpc>
            </a:pPr>
            <a:r>
              <a:rPr lang="he-IL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שני סוגי מורים – מורים המונחים על ידי </a:t>
            </a:r>
            <a:r>
              <a:rPr lang="he-IL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עקרון המוסר ומורים </a:t>
            </a:r>
            <a:r>
              <a:rPr lang="he-IL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המונחים על-ידי עיקרון הצדק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6870700" cy="1066800"/>
          </a:xfrm>
        </p:spPr>
        <p:txBody>
          <a:bodyPr/>
          <a:lstStyle/>
          <a:p>
            <a:r>
              <a:rPr lang="he-IL" dirty="0" smtClean="0"/>
              <a:t>בעיות משמעת ע"פ גישה פרשנית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696200" cy="4572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he-IL" sz="3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אופן הכרזת ההפרעה ולא הבעיה עצמה - משפיע על ההתבוננות עליה </a:t>
            </a:r>
            <a:r>
              <a:rPr lang="he-IL" sz="3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והבנתה: מורה קובל על תלמיד, תלמיד קובל על מורה, מי הסמכות לטיפול בבעיה, מהי הבעיה [המורה לא מלמד טוב או התלמיד חסר מוטיבציה]</a:t>
            </a:r>
            <a:endParaRPr lang="en-US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מקרה ראשון – אלעד "גם היום הגעת לא מוכן – מה יהיה איתך"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696200" cy="44196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he-IL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</a:t>
            </a:r>
            <a:r>
              <a:rPr lang="he-IL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בלי שום רגע, עכשיו תבצע את מה שאמרתי</a:t>
            </a:r>
            <a:r>
              <a:rPr lang="he-IL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 </a:t>
            </a:r>
            <a:r>
              <a:rPr lang="he-IL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–אמירה </a:t>
            </a:r>
            <a:r>
              <a:rPr lang="he-IL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זו ממצבת את אלעד כאדם חסר שיקול דעת משל עצמו.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lnSpc>
                <a:spcPct val="150000"/>
              </a:lnSpc>
            </a:pPr>
            <a:r>
              <a:rPr lang="he-IL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</a:t>
            </a:r>
            <a:r>
              <a:rPr lang="he-IL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גם היום הגעת לא מוכן. מה יהיה איתך?</a:t>
            </a:r>
            <a:r>
              <a:rPr lang="he-IL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 </a:t>
            </a:r>
            <a:r>
              <a:rPr lang="he-IL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–שאלה </a:t>
            </a:r>
            <a:r>
              <a:rPr lang="he-IL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רטורית שמשמעותה "אני לא מאמינה שתשתנה".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מקרה שני – רוני "כמה פעמים אמרתי לך</a:t>
            </a:r>
            <a:r>
              <a:rPr lang="he-IL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!"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he-IL" sz="3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</a:t>
            </a:r>
            <a:r>
              <a:rPr lang="he-IL" sz="36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תמשיך לעבוד</a:t>
            </a:r>
            <a:r>
              <a:rPr lang="he-IL" sz="3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"– אין מצב לקיום שיח, ההתנהגות </a:t>
            </a:r>
            <a:r>
              <a:rPr lang="he-IL" sz="3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שלך פגומה</a:t>
            </a:r>
            <a:endParaRPr lang="en-US" sz="36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lnSpc>
                <a:spcPct val="150000"/>
              </a:lnSpc>
            </a:pPr>
            <a:r>
              <a:rPr lang="he-IL" sz="3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</a:t>
            </a:r>
            <a:r>
              <a:rPr lang="he-IL" sz="36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כמה פעמים אמרתי לך</a:t>
            </a:r>
            <a:r>
              <a:rPr lang="he-IL" sz="3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 – אמירה שמבטאת חוסר אמונה בכך שאי פעם יתחולל שינוי. היחס </a:t>
            </a:r>
            <a:r>
              <a:rPr lang="he-IL" sz="3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אלי פגום ואף אתה לוקה בפגימה. </a:t>
            </a:r>
            <a:endParaRPr lang="en-US" sz="36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lnSpc>
                <a:spcPct val="150000"/>
              </a:lnSpc>
            </a:pPr>
            <a:endParaRPr lang="en-US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איפה מוצאים ביטויים כאלו בעולם המבוגרים?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696200" cy="4419600"/>
          </a:xfrm>
        </p:spPr>
        <p:txBody>
          <a:bodyPr/>
          <a:lstStyle/>
          <a:p>
            <a:r>
              <a:rPr lang="he-IL" sz="3400" dirty="0" smtClean="0"/>
              <a:t>במקומות עבודה בריוניים: </a:t>
            </a:r>
            <a:r>
              <a:rPr lang="he-IL" sz="3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"איך אתם לא מתביישים?" "גם לאמא שלך אתה מדבר ככה?" "כשאני מדברת אתם מקשיבים, ברור?" </a:t>
            </a:r>
            <a:endParaRPr lang="en-US" sz="3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he-IL" sz="3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שביתר הפעילות בכיתה, המורות לא דיברו כך והאווירה היתה </a:t>
            </a:r>
            <a:r>
              <a:rPr lang="he-IL" sz="3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נעימה</a:t>
            </a:r>
          </a:p>
          <a:p>
            <a:r>
              <a:rPr lang="he-IL" sz="3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ניתן להציע אלטרנטיבות לאמירות, שיוצרות מקום לשיח או אפילו מסמנות הקשבה, גם כשאין זמן</a:t>
            </a:r>
            <a:endParaRPr lang="en-US" sz="3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rayons">
  <a:themeElements>
    <a:clrScheme name="Crayons 2">
      <a:dk1>
        <a:srgbClr val="000000"/>
      </a:dk1>
      <a:lt1>
        <a:srgbClr val="FFFFFF"/>
      </a:lt1>
      <a:dk2>
        <a:srgbClr val="000000"/>
      </a:dk2>
      <a:lt2>
        <a:srgbClr val="99CCFF"/>
      </a:lt2>
      <a:accent1>
        <a:srgbClr val="CCCCFF"/>
      </a:accent1>
      <a:accent2>
        <a:srgbClr val="000066"/>
      </a:accent2>
      <a:accent3>
        <a:srgbClr val="FFFFFF"/>
      </a:accent3>
      <a:accent4>
        <a:srgbClr val="000000"/>
      </a:accent4>
      <a:accent5>
        <a:srgbClr val="E2E2FF"/>
      </a:accent5>
      <a:accent6>
        <a:srgbClr val="00005C"/>
      </a:accent6>
      <a:hlink>
        <a:srgbClr val="00B200"/>
      </a:hlink>
      <a:folHlink>
        <a:srgbClr val="CCFF33"/>
      </a:folHlink>
    </a:clrScheme>
    <a:fontScheme name="Crayons">
      <a:majorFont>
        <a:latin typeface="Comic Sans MS"/>
        <a:ea typeface=""/>
        <a:cs typeface="Narkisim"/>
      </a:majorFont>
      <a:minorFont>
        <a:latin typeface="Comic Sans MS"/>
        <a:ea typeface=""/>
        <a:cs typeface="Narkisi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  <a:cs typeface="Narkisim" pitchFamily="2" charset="-79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  <a:cs typeface="Narkisim" pitchFamily="2" charset="-79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76</TotalTime>
  <Words>267</Words>
  <Application>Microsoft Office PowerPoint</Application>
  <PresentationFormat>On-screen Show (4:3)</PresentationFormat>
  <Paragraphs>21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Comic Sans MS</vt:lpstr>
      <vt:lpstr>Narkisim</vt:lpstr>
      <vt:lpstr>Arial</vt:lpstr>
      <vt:lpstr>Times New Roman</vt:lpstr>
      <vt:lpstr>Wingdings</vt:lpstr>
      <vt:lpstr>Tahoma</vt:lpstr>
      <vt:lpstr>Crayons</vt:lpstr>
      <vt:lpstr>נוער בסיכון במערכת החינוך</vt:lpstr>
      <vt:lpstr>מהי הפרת משמעת?</vt:lpstr>
      <vt:lpstr>בעיות משמעת ע"פ גישה פרשנית</vt:lpstr>
      <vt:lpstr>מקרה ראשון – אלעד "גם היום הגעת לא מוכן – מה יהיה איתך"</vt:lpstr>
      <vt:lpstr>מקרה שני – רוני "כמה פעמים אמרתי לך!"</vt:lpstr>
      <vt:lpstr>איפה מוצאים ביטויים כאלו בעולם המבוגרים?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נוער בסיכון במערכת החינוך</dc:title>
  <dc:creator>Gila</dc:creator>
  <cp:lastModifiedBy>dell</cp:lastModifiedBy>
  <cp:revision>34</cp:revision>
  <dcterms:created xsi:type="dcterms:W3CDTF">2009-03-15T07:42:31Z</dcterms:created>
  <dcterms:modified xsi:type="dcterms:W3CDTF">2013-04-04T10:03:41Z</dcterms:modified>
</cp:coreProperties>
</file>