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2" r:id="rId1"/>
    <p:sldMasterId id="2147483674" r:id="rId2"/>
  </p:sldMasterIdLst>
  <p:notesMasterIdLst>
    <p:notesMasterId r:id="rId33"/>
  </p:notesMasterIdLst>
  <p:handoutMasterIdLst>
    <p:handoutMasterId r:id="rId34"/>
  </p:handoutMasterIdLst>
  <p:sldIdLst>
    <p:sldId id="393" r:id="rId3"/>
    <p:sldId id="328" r:id="rId4"/>
    <p:sldId id="387" r:id="rId5"/>
    <p:sldId id="376" r:id="rId6"/>
    <p:sldId id="339" r:id="rId7"/>
    <p:sldId id="340" r:id="rId8"/>
    <p:sldId id="343" r:id="rId9"/>
    <p:sldId id="396" r:id="rId10"/>
    <p:sldId id="398" r:id="rId11"/>
    <p:sldId id="397" r:id="rId12"/>
    <p:sldId id="347" r:id="rId13"/>
    <p:sldId id="352" r:id="rId14"/>
    <p:sldId id="389" r:id="rId15"/>
    <p:sldId id="402" r:id="rId16"/>
    <p:sldId id="360" r:id="rId17"/>
    <p:sldId id="361" r:id="rId18"/>
    <p:sldId id="368" r:id="rId19"/>
    <p:sldId id="390" r:id="rId20"/>
    <p:sldId id="391" r:id="rId21"/>
    <p:sldId id="388" r:id="rId22"/>
    <p:sldId id="399" r:id="rId23"/>
    <p:sldId id="400" r:id="rId24"/>
    <p:sldId id="401" r:id="rId25"/>
    <p:sldId id="404" r:id="rId26"/>
    <p:sldId id="406" r:id="rId27"/>
    <p:sldId id="408" r:id="rId28"/>
    <p:sldId id="407" r:id="rId29"/>
    <p:sldId id="385" r:id="rId30"/>
    <p:sldId id="386" r:id="rId31"/>
    <p:sldId id="403" r:id="rId32"/>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424" autoAdjust="0"/>
    <p:restoredTop sz="96173" autoAdjust="0"/>
  </p:normalViewPr>
  <p:slideViewPr>
    <p:cSldViewPr snapToGrid="0">
      <p:cViewPr varScale="1">
        <p:scale>
          <a:sx n="81" d="100"/>
          <a:sy n="81" d="100"/>
        </p:scale>
        <p:origin x="96" y="504"/>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dirty="0"/>
          </a:p>
        </p:txBody>
      </p:sp>
      <p:sp>
        <p:nvSpPr>
          <p:cNvPr id="3" name="Date Placeholder 2"/>
          <p:cNvSpPr>
            <a:spLocks noGrp="1"/>
          </p:cNvSpPr>
          <p:nvPr>
            <p:ph type="dt" sz="quarter" idx="1"/>
          </p:nvPr>
        </p:nvSpPr>
        <p:spPr>
          <a:xfrm>
            <a:off x="1588" y="0"/>
            <a:ext cx="2971800" cy="458788"/>
          </a:xfrm>
          <a:prstGeom prst="rect">
            <a:avLst/>
          </a:prstGeom>
        </p:spPr>
        <p:txBody>
          <a:bodyPr vert="horz" lIns="91440" tIns="45720" rIns="91440" bIns="45720" rtlCol="1"/>
          <a:lstStyle>
            <a:lvl1pPr algn="l">
              <a:defRPr sz="1200"/>
            </a:lvl1pPr>
          </a:lstStyle>
          <a:p>
            <a:fld id="{E0FFBA48-687A-49E3-9769-69D5FF795874}" type="datetime8">
              <a:rPr lang="he-IL" smtClean="0"/>
              <a:t>01 מרץ 16</a:t>
            </a:fld>
            <a:endParaRPr lang="he-IL" dirty="0"/>
          </a:p>
        </p:txBody>
      </p:sp>
      <p:sp>
        <p:nvSpPr>
          <p:cNvPr id="4" name="Footer Placeholder 3"/>
          <p:cNvSpPr>
            <a:spLocks noGrp="1"/>
          </p:cNvSpPr>
          <p:nvPr>
            <p:ph type="ftr" sz="quarter" idx="2"/>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dirty="0"/>
          </a:p>
        </p:txBody>
      </p:sp>
      <p:sp>
        <p:nvSpPr>
          <p:cNvPr id="5" name="Slide Number Placeholder 4"/>
          <p:cNvSpPr>
            <a:spLocks noGrp="1"/>
          </p:cNvSpPr>
          <p:nvPr>
            <p:ph type="sldNum" sz="quarter" idx="3"/>
          </p:nvPr>
        </p:nvSpPr>
        <p:spPr>
          <a:xfrm>
            <a:off x="1588" y="8685213"/>
            <a:ext cx="2971800" cy="458787"/>
          </a:xfrm>
          <a:prstGeom prst="rect">
            <a:avLst/>
          </a:prstGeom>
        </p:spPr>
        <p:txBody>
          <a:bodyPr vert="horz" lIns="91440" tIns="45720" rIns="91440" bIns="45720" rtlCol="1" anchor="b"/>
          <a:lstStyle>
            <a:lvl1pPr algn="l">
              <a:defRPr sz="1200"/>
            </a:lvl1pPr>
          </a:lstStyle>
          <a:p>
            <a:fld id="{5AF09BB3-5166-49F5-8A9A-1592D6A0D8E6}" type="slidenum">
              <a:rPr lang="he-IL" smtClean="0"/>
              <a:t>‹#›</a:t>
            </a:fld>
            <a:endParaRPr lang="he-IL" dirty="0"/>
          </a:p>
        </p:txBody>
      </p:sp>
    </p:spTree>
    <p:extLst>
      <p:ext uri="{BB962C8B-B14F-4D97-AF65-F5344CB8AC3E}">
        <p14:creationId xmlns:p14="http://schemas.microsoft.com/office/powerpoint/2010/main" val="51664550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dirty="0"/>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639DD25C-2773-4948-A5B7-1A182CB7FEAA}" type="datetime8">
              <a:rPr lang="he-IL" smtClean="0"/>
              <a:t>01 מרץ 16</a:t>
            </a:fld>
            <a:endParaRPr lang="he-IL"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dirty="0"/>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8BB95A71-7B4C-4854-8D44-6BECC6970724}" type="slidenum">
              <a:rPr lang="he-IL" smtClean="0"/>
              <a:t>‹#›</a:t>
            </a:fld>
            <a:endParaRPr lang="he-IL" dirty="0"/>
          </a:p>
        </p:txBody>
      </p:sp>
    </p:spTree>
    <p:extLst>
      <p:ext uri="{BB962C8B-B14F-4D97-AF65-F5344CB8AC3E}">
        <p14:creationId xmlns:p14="http://schemas.microsoft.com/office/powerpoint/2010/main" val="3311185430"/>
      </p:ext>
    </p:extLst>
  </p:cSld>
  <p:clrMap bg1="lt1" tx1="dk1" bg2="lt2" tx2="dk2" accent1="accent1" accent2="accent2" accent3="accent3" accent4="accent4" accent5="accent5" accent6="accent6" hlink="hlink" folHlink="folHlink"/>
  <p:hf hdr="0" ftr="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a:p>
        </p:txBody>
      </p:sp>
      <p:sp>
        <p:nvSpPr>
          <p:cNvPr id="4" name="Date Placeholder 3"/>
          <p:cNvSpPr>
            <a:spLocks noGrp="1"/>
          </p:cNvSpPr>
          <p:nvPr>
            <p:ph type="dt" idx="10"/>
          </p:nvPr>
        </p:nvSpPr>
        <p:spPr/>
        <p:txBody>
          <a:bodyPr/>
          <a:lstStyle/>
          <a:p>
            <a:fld id="{1A2502A3-8E72-4068-AE96-2E2D90BD5040}" type="datetime8">
              <a:rPr lang="he-IL" smtClean="0"/>
              <a:t>01 מרץ 16</a:t>
            </a:fld>
            <a:endParaRPr lang="he-IL" dirty="0"/>
          </a:p>
        </p:txBody>
      </p:sp>
      <p:sp>
        <p:nvSpPr>
          <p:cNvPr id="5" name="Slide Number Placeholder 4"/>
          <p:cNvSpPr>
            <a:spLocks noGrp="1"/>
          </p:cNvSpPr>
          <p:nvPr>
            <p:ph type="sldNum" sz="quarter" idx="11"/>
          </p:nvPr>
        </p:nvSpPr>
        <p:spPr/>
        <p:txBody>
          <a:bodyPr/>
          <a:lstStyle/>
          <a:p>
            <a:fld id="{8BB95A71-7B4C-4854-8D44-6BECC6970724}" type="slidenum">
              <a:rPr lang="he-IL" smtClean="0"/>
              <a:t>1</a:t>
            </a:fld>
            <a:endParaRPr lang="he-IL" dirty="0"/>
          </a:p>
        </p:txBody>
      </p:sp>
    </p:spTree>
    <p:extLst>
      <p:ext uri="{BB962C8B-B14F-4D97-AF65-F5344CB8AC3E}">
        <p14:creationId xmlns:p14="http://schemas.microsoft.com/office/powerpoint/2010/main" val="3883707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he-IL"/>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4C3EFBAE-9047-4BA9-965A-A0CA160668FC}" type="slidenum">
              <a:rPr lang="he-IL" smtClean="0"/>
              <a:t>‹#›</a:t>
            </a:fld>
            <a:endParaRPr lang="he-IL" dirty="0"/>
          </a:p>
        </p:txBody>
      </p:sp>
    </p:spTree>
    <p:extLst>
      <p:ext uri="{BB962C8B-B14F-4D97-AF65-F5344CB8AC3E}">
        <p14:creationId xmlns:p14="http://schemas.microsoft.com/office/powerpoint/2010/main" val="3159037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4C3EFBAE-9047-4BA9-965A-A0CA160668FC}" type="slidenum">
              <a:rPr lang="he-IL" smtClean="0"/>
              <a:t>‹#›</a:t>
            </a:fld>
            <a:endParaRPr lang="he-IL" dirty="0"/>
          </a:p>
        </p:txBody>
      </p:sp>
    </p:spTree>
    <p:extLst>
      <p:ext uri="{BB962C8B-B14F-4D97-AF65-F5344CB8AC3E}">
        <p14:creationId xmlns:p14="http://schemas.microsoft.com/office/powerpoint/2010/main" val="3068042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4C3EFBAE-9047-4BA9-965A-A0CA160668FC}" type="slidenum">
              <a:rPr lang="he-IL" smtClean="0"/>
              <a:t>‹#›</a:t>
            </a:fld>
            <a:endParaRPr lang="he-IL" dirty="0"/>
          </a:p>
        </p:txBody>
      </p:sp>
    </p:spTree>
    <p:extLst>
      <p:ext uri="{BB962C8B-B14F-4D97-AF65-F5344CB8AC3E}">
        <p14:creationId xmlns:p14="http://schemas.microsoft.com/office/powerpoint/2010/main" val="12881323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rgbClr val="3366FF"/>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rgbClr val="3366FF"/>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a:t>
            </a:fld>
            <a:endParaRPr lang="he-IL" dirty="0"/>
          </a:p>
        </p:txBody>
      </p:sp>
      <p:grpSp>
        <p:nvGrpSpPr>
          <p:cNvPr id="7" name="Group 6"/>
          <p:cNvGrpSpPr/>
          <p:nvPr userDrawn="1"/>
        </p:nvGrpSpPr>
        <p:grpSpPr>
          <a:xfrm>
            <a:off x="2" y="0"/>
            <a:ext cx="12191999" cy="6858000"/>
            <a:chOff x="2" y="0"/>
            <a:chExt cx="12191999" cy="6858000"/>
          </a:xfrm>
        </p:grpSpPr>
        <p:cxnSp>
          <p:nvCxnSpPr>
            <p:cNvPr id="8" name="Straight Connector 7"/>
            <p:cNvCxnSpPr/>
            <p:nvPr userDrawn="1"/>
          </p:nvCxnSpPr>
          <p:spPr>
            <a:xfrm>
              <a:off x="26775" y="0"/>
              <a:ext cx="23447" cy="6858000"/>
            </a:xfrm>
            <a:prstGeom prst="line">
              <a:avLst/>
            </a:prstGeom>
            <a:ln w="88900">
              <a:solidFill>
                <a:srgbClr val="3366FF"/>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12165370" y="0"/>
              <a:ext cx="23447" cy="6858000"/>
            </a:xfrm>
            <a:prstGeom prst="line">
              <a:avLst/>
            </a:prstGeom>
            <a:ln w="88900">
              <a:solidFill>
                <a:srgbClr val="3366FF"/>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flipH="1">
              <a:off x="2" y="31772"/>
              <a:ext cx="12191999" cy="0"/>
            </a:xfrm>
            <a:prstGeom prst="line">
              <a:avLst/>
            </a:prstGeom>
            <a:ln w="88900">
              <a:solidFill>
                <a:srgbClr val="3366FF"/>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H="1">
              <a:off x="26775" y="6818489"/>
              <a:ext cx="12141779" cy="0"/>
            </a:xfrm>
            <a:prstGeom prst="line">
              <a:avLst/>
            </a:prstGeom>
            <a:ln w="88900">
              <a:solidFill>
                <a:srgbClr val="3366FF"/>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6085375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solidFill>
                  <a:srgbClr val="3366FF"/>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a:t>
            </a:fld>
            <a:endParaRPr lang="he-IL" dirty="0"/>
          </a:p>
        </p:txBody>
      </p:sp>
      <p:grpSp>
        <p:nvGrpSpPr>
          <p:cNvPr id="11" name="Group 10"/>
          <p:cNvGrpSpPr/>
          <p:nvPr userDrawn="1"/>
        </p:nvGrpSpPr>
        <p:grpSpPr>
          <a:xfrm>
            <a:off x="2" y="0"/>
            <a:ext cx="12191999" cy="6858000"/>
            <a:chOff x="2" y="0"/>
            <a:chExt cx="12191999" cy="6858000"/>
          </a:xfrm>
        </p:grpSpPr>
        <p:cxnSp>
          <p:nvCxnSpPr>
            <p:cNvPr id="7" name="Straight Connector 6"/>
            <p:cNvCxnSpPr/>
            <p:nvPr userDrawn="1"/>
          </p:nvCxnSpPr>
          <p:spPr>
            <a:xfrm>
              <a:off x="26775" y="0"/>
              <a:ext cx="23447" cy="6858000"/>
            </a:xfrm>
            <a:prstGeom prst="line">
              <a:avLst/>
            </a:prstGeom>
            <a:ln w="88900">
              <a:solidFill>
                <a:srgbClr val="3366FF"/>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2165370" y="0"/>
              <a:ext cx="23447" cy="6858000"/>
            </a:xfrm>
            <a:prstGeom prst="line">
              <a:avLst/>
            </a:prstGeom>
            <a:ln w="88900">
              <a:solidFill>
                <a:srgbClr val="3366FF"/>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flipH="1">
              <a:off x="2" y="31772"/>
              <a:ext cx="12191999" cy="0"/>
            </a:xfrm>
            <a:prstGeom prst="line">
              <a:avLst/>
            </a:prstGeom>
            <a:ln w="88900">
              <a:solidFill>
                <a:srgbClr val="3366FF"/>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flipH="1">
              <a:off x="26775" y="6818489"/>
              <a:ext cx="12141779" cy="0"/>
            </a:xfrm>
            <a:prstGeom prst="line">
              <a:avLst/>
            </a:prstGeom>
            <a:ln w="88900">
              <a:solidFill>
                <a:srgbClr val="3366FF"/>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62992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a:t>
            </a:fld>
            <a:endParaRPr lang="he-IL" dirty="0"/>
          </a:p>
        </p:txBody>
      </p:sp>
    </p:spTree>
    <p:extLst>
      <p:ext uri="{BB962C8B-B14F-4D97-AF65-F5344CB8AC3E}">
        <p14:creationId xmlns:p14="http://schemas.microsoft.com/office/powerpoint/2010/main" val="409196070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he-IL" smtClean="0"/>
              <a:t>9 מרץ, 2015</a:t>
            </a:r>
            <a:endParaRPr lang="he-IL" dirty="0"/>
          </a:p>
        </p:txBody>
      </p:sp>
      <p:sp>
        <p:nvSpPr>
          <p:cNvPr id="6" name="Footer Placeholder 5"/>
          <p:cNvSpPr>
            <a:spLocks noGrp="1"/>
          </p:cNvSpPr>
          <p:nvPr>
            <p:ph type="ftr" sz="quarter" idx="11"/>
          </p:nvPr>
        </p:nvSpPr>
        <p:spPr/>
        <p:txBody>
          <a:bodyPr/>
          <a:lstStyle/>
          <a:p>
            <a:r>
              <a:rPr lang="he-IL" smtClean="0"/>
              <a:t>פתרון תרגילים מהרצאה 1</a:t>
            </a:r>
            <a:endParaRPr lang="he-IL" dirty="0"/>
          </a:p>
        </p:txBody>
      </p:sp>
      <p:sp>
        <p:nvSpPr>
          <p:cNvPr id="7" name="Slide Number Placeholder 6"/>
          <p:cNvSpPr>
            <a:spLocks noGrp="1"/>
          </p:cNvSpPr>
          <p:nvPr>
            <p:ph type="sldNum" sz="quarter" idx="12"/>
          </p:nvPr>
        </p:nvSpPr>
        <p:spPr/>
        <p:txBody>
          <a:bodyPr/>
          <a:lstStyle/>
          <a:p>
            <a:fld id="{E196847A-E4B5-4319-933D-741C133DF6B1}" type="slidenum">
              <a:rPr lang="he-IL" smtClean="0"/>
              <a:t>‹#›</a:t>
            </a:fld>
            <a:endParaRPr lang="he-IL" dirty="0"/>
          </a:p>
        </p:txBody>
      </p:sp>
    </p:spTree>
    <p:extLst>
      <p:ext uri="{BB962C8B-B14F-4D97-AF65-F5344CB8AC3E}">
        <p14:creationId xmlns:p14="http://schemas.microsoft.com/office/powerpoint/2010/main" val="34810517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he-IL" smtClean="0"/>
              <a:t>9 מרץ, 2015</a:t>
            </a:r>
            <a:endParaRPr lang="he-IL" dirty="0"/>
          </a:p>
        </p:txBody>
      </p:sp>
      <p:sp>
        <p:nvSpPr>
          <p:cNvPr id="8" name="Footer Placeholder 7"/>
          <p:cNvSpPr>
            <a:spLocks noGrp="1"/>
          </p:cNvSpPr>
          <p:nvPr>
            <p:ph type="ftr" sz="quarter" idx="11"/>
          </p:nvPr>
        </p:nvSpPr>
        <p:spPr/>
        <p:txBody>
          <a:bodyPr/>
          <a:lstStyle/>
          <a:p>
            <a:r>
              <a:rPr lang="he-IL" smtClean="0"/>
              <a:t>פתרון תרגילים מהרצאה 1</a:t>
            </a:r>
            <a:endParaRPr lang="he-IL" dirty="0"/>
          </a:p>
        </p:txBody>
      </p:sp>
      <p:sp>
        <p:nvSpPr>
          <p:cNvPr id="9" name="Slide Number Placeholder 8"/>
          <p:cNvSpPr>
            <a:spLocks noGrp="1"/>
          </p:cNvSpPr>
          <p:nvPr>
            <p:ph type="sldNum" sz="quarter" idx="12"/>
          </p:nvPr>
        </p:nvSpPr>
        <p:spPr/>
        <p:txBody>
          <a:bodyPr/>
          <a:lstStyle/>
          <a:p>
            <a:fld id="{E196847A-E4B5-4319-933D-741C133DF6B1}" type="slidenum">
              <a:rPr lang="he-IL" smtClean="0"/>
              <a:t>‹#›</a:t>
            </a:fld>
            <a:endParaRPr lang="he-IL" dirty="0"/>
          </a:p>
        </p:txBody>
      </p:sp>
    </p:spTree>
    <p:extLst>
      <p:ext uri="{BB962C8B-B14F-4D97-AF65-F5344CB8AC3E}">
        <p14:creationId xmlns:p14="http://schemas.microsoft.com/office/powerpoint/2010/main" val="121076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he-IL" smtClean="0"/>
              <a:t>9 מרץ, 2015</a:t>
            </a:r>
            <a:endParaRPr lang="he-IL" dirty="0"/>
          </a:p>
        </p:txBody>
      </p:sp>
      <p:sp>
        <p:nvSpPr>
          <p:cNvPr id="4" name="Footer Placeholder 3"/>
          <p:cNvSpPr>
            <a:spLocks noGrp="1"/>
          </p:cNvSpPr>
          <p:nvPr>
            <p:ph type="ftr" sz="quarter" idx="11"/>
          </p:nvPr>
        </p:nvSpPr>
        <p:spPr/>
        <p:txBody>
          <a:bodyPr/>
          <a:lstStyle/>
          <a:p>
            <a:r>
              <a:rPr lang="he-IL" smtClean="0"/>
              <a:t>פתרון תרגילים מהרצאה 1</a:t>
            </a:r>
            <a:endParaRPr lang="he-IL" dirty="0"/>
          </a:p>
        </p:txBody>
      </p:sp>
      <p:sp>
        <p:nvSpPr>
          <p:cNvPr id="5" name="Slide Number Placeholder 4"/>
          <p:cNvSpPr>
            <a:spLocks noGrp="1"/>
          </p:cNvSpPr>
          <p:nvPr>
            <p:ph type="sldNum" sz="quarter" idx="12"/>
          </p:nvPr>
        </p:nvSpPr>
        <p:spPr/>
        <p:txBody>
          <a:bodyPr/>
          <a:lstStyle/>
          <a:p>
            <a:fld id="{E196847A-E4B5-4319-933D-741C133DF6B1}" type="slidenum">
              <a:rPr lang="he-IL" smtClean="0"/>
              <a:t>‹#›</a:t>
            </a:fld>
            <a:endParaRPr lang="he-IL" dirty="0"/>
          </a:p>
        </p:txBody>
      </p:sp>
    </p:spTree>
    <p:extLst>
      <p:ext uri="{BB962C8B-B14F-4D97-AF65-F5344CB8AC3E}">
        <p14:creationId xmlns:p14="http://schemas.microsoft.com/office/powerpoint/2010/main" val="3398674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e-IL" smtClean="0"/>
              <a:t>9 מרץ, 2015</a:t>
            </a:r>
            <a:endParaRPr lang="he-IL" dirty="0"/>
          </a:p>
        </p:txBody>
      </p:sp>
      <p:sp>
        <p:nvSpPr>
          <p:cNvPr id="3" name="Footer Placeholder 2"/>
          <p:cNvSpPr>
            <a:spLocks noGrp="1"/>
          </p:cNvSpPr>
          <p:nvPr>
            <p:ph type="ftr" sz="quarter" idx="11"/>
          </p:nvPr>
        </p:nvSpPr>
        <p:spPr/>
        <p:txBody>
          <a:bodyPr/>
          <a:lstStyle/>
          <a:p>
            <a:r>
              <a:rPr lang="he-IL" smtClean="0"/>
              <a:t>פתרון תרגילים מהרצאה 1</a:t>
            </a:r>
            <a:endParaRPr lang="he-IL" dirty="0"/>
          </a:p>
        </p:txBody>
      </p:sp>
      <p:sp>
        <p:nvSpPr>
          <p:cNvPr id="4" name="Slide Number Placeholder 3"/>
          <p:cNvSpPr>
            <a:spLocks noGrp="1"/>
          </p:cNvSpPr>
          <p:nvPr>
            <p:ph type="sldNum" sz="quarter" idx="12"/>
          </p:nvPr>
        </p:nvSpPr>
        <p:spPr/>
        <p:txBody>
          <a:bodyPr/>
          <a:lstStyle/>
          <a:p>
            <a:fld id="{E196847A-E4B5-4319-933D-741C133DF6B1}" type="slidenum">
              <a:rPr lang="he-IL" smtClean="0"/>
              <a:t>‹#›</a:t>
            </a:fld>
            <a:endParaRPr lang="he-IL" dirty="0"/>
          </a:p>
        </p:txBody>
      </p:sp>
    </p:spTree>
    <p:extLst>
      <p:ext uri="{BB962C8B-B14F-4D97-AF65-F5344CB8AC3E}">
        <p14:creationId xmlns:p14="http://schemas.microsoft.com/office/powerpoint/2010/main" val="1465272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he-IL" smtClean="0"/>
              <a:t>9 מרץ, 2015</a:t>
            </a:r>
            <a:endParaRPr lang="he-IL" dirty="0"/>
          </a:p>
        </p:txBody>
      </p:sp>
      <p:sp>
        <p:nvSpPr>
          <p:cNvPr id="6" name="Footer Placeholder 5"/>
          <p:cNvSpPr>
            <a:spLocks noGrp="1"/>
          </p:cNvSpPr>
          <p:nvPr>
            <p:ph type="ftr" sz="quarter" idx="11"/>
          </p:nvPr>
        </p:nvSpPr>
        <p:spPr/>
        <p:txBody>
          <a:bodyPr/>
          <a:lstStyle/>
          <a:p>
            <a:r>
              <a:rPr lang="he-IL" smtClean="0"/>
              <a:t>פתרון תרגילים מהרצאה 1</a:t>
            </a:r>
            <a:endParaRPr lang="he-IL" dirty="0"/>
          </a:p>
        </p:txBody>
      </p:sp>
      <p:sp>
        <p:nvSpPr>
          <p:cNvPr id="7" name="Slide Number Placeholder 6"/>
          <p:cNvSpPr>
            <a:spLocks noGrp="1"/>
          </p:cNvSpPr>
          <p:nvPr>
            <p:ph type="sldNum" sz="quarter" idx="12"/>
          </p:nvPr>
        </p:nvSpPr>
        <p:spPr/>
        <p:txBody>
          <a:bodyPr/>
          <a:lstStyle/>
          <a:p>
            <a:fld id="{E196847A-E4B5-4319-933D-741C133DF6B1}" type="slidenum">
              <a:rPr lang="he-IL" smtClean="0"/>
              <a:t>‹#›</a:t>
            </a:fld>
            <a:endParaRPr lang="he-IL" dirty="0"/>
          </a:p>
        </p:txBody>
      </p:sp>
    </p:spTree>
    <p:extLst>
      <p:ext uri="{BB962C8B-B14F-4D97-AF65-F5344CB8AC3E}">
        <p14:creationId xmlns:p14="http://schemas.microsoft.com/office/powerpoint/2010/main" val="2468980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4C3EFBAE-9047-4BA9-965A-A0CA160668FC}" type="slidenum">
              <a:rPr lang="he-IL" smtClean="0"/>
              <a:t>‹#›</a:t>
            </a:fld>
            <a:endParaRPr lang="he-IL" dirty="0"/>
          </a:p>
        </p:txBody>
      </p:sp>
    </p:spTree>
    <p:extLst>
      <p:ext uri="{BB962C8B-B14F-4D97-AF65-F5344CB8AC3E}">
        <p14:creationId xmlns:p14="http://schemas.microsoft.com/office/powerpoint/2010/main" val="31709805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he-IL" smtClean="0"/>
              <a:t>9 מרץ, 2015</a:t>
            </a:r>
            <a:endParaRPr lang="he-IL" dirty="0"/>
          </a:p>
        </p:txBody>
      </p:sp>
      <p:sp>
        <p:nvSpPr>
          <p:cNvPr id="6" name="Footer Placeholder 5"/>
          <p:cNvSpPr>
            <a:spLocks noGrp="1"/>
          </p:cNvSpPr>
          <p:nvPr>
            <p:ph type="ftr" sz="quarter" idx="11"/>
          </p:nvPr>
        </p:nvSpPr>
        <p:spPr/>
        <p:txBody>
          <a:bodyPr/>
          <a:lstStyle/>
          <a:p>
            <a:r>
              <a:rPr lang="he-IL" smtClean="0"/>
              <a:t>פתרון תרגילים מהרצאה 1</a:t>
            </a:r>
            <a:endParaRPr lang="he-IL" dirty="0"/>
          </a:p>
        </p:txBody>
      </p:sp>
      <p:sp>
        <p:nvSpPr>
          <p:cNvPr id="7" name="Slide Number Placeholder 6"/>
          <p:cNvSpPr>
            <a:spLocks noGrp="1"/>
          </p:cNvSpPr>
          <p:nvPr>
            <p:ph type="sldNum" sz="quarter" idx="12"/>
          </p:nvPr>
        </p:nvSpPr>
        <p:spPr/>
        <p:txBody>
          <a:bodyPr/>
          <a:lstStyle/>
          <a:p>
            <a:fld id="{E196847A-E4B5-4319-933D-741C133DF6B1}" type="slidenum">
              <a:rPr lang="he-IL" smtClean="0"/>
              <a:t>‹#›</a:t>
            </a:fld>
            <a:endParaRPr lang="he-IL" dirty="0"/>
          </a:p>
        </p:txBody>
      </p:sp>
    </p:spTree>
    <p:extLst>
      <p:ext uri="{BB962C8B-B14F-4D97-AF65-F5344CB8AC3E}">
        <p14:creationId xmlns:p14="http://schemas.microsoft.com/office/powerpoint/2010/main" val="40087652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a:t>
            </a:fld>
            <a:endParaRPr lang="he-IL" dirty="0"/>
          </a:p>
        </p:txBody>
      </p:sp>
    </p:spTree>
    <p:extLst>
      <p:ext uri="{BB962C8B-B14F-4D97-AF65-F5344CB8AC3E}">
        <p14:creationId xmlns:p14="http://schemas.microsoft.com/office/powerpoint/2010/main" val="16831026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a:t>
            </a:fld>
            <a:endParaRPr lang="he-IL" dirty="0"/>
          </a:p>
        </p:txBody>
      </p:sp>
    </p:spTree>
    <p:extLst>
      <p:ext uri="{BB962C8B-B14F-4D97-AF65-F5344CB8AC3E}">
        <p14:creationId xmlns:p14="http://schemas.microsoft.com/office/powerpoint/2010/main" val="20105980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325563"/>
          </a:xfrm>
          <a:prstGeom prst="rect">
            <a:avLst/>
          </a:prstGeom>
        </p:spPr>
        <p:txBody>
          <a:bodyPr/>
          <a:lstStyle/>
          <a:p>
            <a:r>
              <a:rPr lang="en-US" smtClean="0"/>
              <a:t>Click to edit Master title style</a:t>
            </a:r>
            <a:endParaRPr lang="he-IL"/>
          </a:p>
        </p:txBody>
      </p:sp>
      <p:sp>
        <p:nvSpPr>
          <p:cNvPr id="3" name="Date Placeholder 2"/>
          <p:cNvSpPr>
            <a:spLocks noGrp="1"/>
          </p:cNvSpPr>
          <p:nvPr>
            <p:ph type="dt" sz="half" idx="10"/>
          </p:nvPr>
        </p:nvSpPr>
        <p:spPr/>
        <p:txBody>
          <a:bodyPr/>
          <a:lstStyle/>
          <a:p>
            <a:r>
              <a:rPr lang="he-IL" smtClean="0"/>
              <a:t>9 מרץ, 2015</a:t>
            </a:r>
            <a:endParaRPr lang="he-IL" dirty="0"/>
          </a:p>
        </p:txBody>
      </p:sp>
      <p:sp>
        <p:nvSpPr>
          <p:cNvPr id="4" name="Footer Placeholder 3"/>
          <p:cNvSpPr>
            <a:spLocks noGrp="1"/>
          </p:cNvSpPr>
          <p:nvPr>
            <p:ph type="ftr" sz="quarter" idx="11"/>
          </p:nvPr>
        </p:nvSpPr>
        <p:spPr>
          <a:xfrm>
            <a:off x="4038600" y="6356352"/>
            <a:ext cx="4114800" cy="365125"/>
          </a:xfrm>
          <a:prstGeom prst="rect">
            <a:avLst/>
          </a:prstGeom>
        </p:spPr>
        <p:txBody>
          <a:bodyPr/>
          <a:lstStyle/>
          <a:p>
            <a:r>
              <a:rPr lang="he-IL" smtClean="0"/>
              <a:t>פתרון תרגילים מהרצאה 1</a:t>
            </a:r>
            <a:endParaRPr lang="he-IL" dirty="0"/>
          </a:p>
        </p:txBody>
      </p:sp>
      <p:sp>
        <p:nvSpPr>
          <p:cNvPr id="5" name="Slide Number Placeholder 4"/>
          <p:cNvSpPr>
            <a:spLocks noGrp="1"/>
          </p:cNvSpPr>
          <p:nvPr>
            <p:ph type="sldNum" sz="quarter" idx="12"/>
          </p:nvPr>
        </p:nvSpPr>
        <p:spPr/>
        <p:txBody>
          <a:bodyPr/>
          <a:lstStyle/>
          <a:p>
            <a:fld id="{E196847A-E4B5-4319-933D-741C133DF6B1}" type="slidenum">
              <a:rPr lang="he-IL" smtClean="0"/>
              <a:t>‹#›</a:t>
            </a:fld>
            <a:endParaRPr lang="he-IL" dirty="0"/>
          </a:p>
        </p:txBody>
      </p:sp>
    </p:spTree>
    <p:extLst>
      <p:ext uri="{BB962C8B-B14F-4D97-AF65-F5344CB8AC3E}">
        <p14:creationId xmlns:p14="http://schemas.microsoft.com/office/powerpoint/2010/main" val="3295599741"/>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325563"/>
          </a:xfrm>
          <a:prstGeom prst="rect">
            <a:avLst/>
          </a:prstGeom>
        </p:spPr>
        <p:txBody>
          <a:bodyPr/>
          <a:lstStyle/>
          <a:p>
            <a:r>
              <a:rPr lang="en-US" smtClean="0"/>
              <a:t>Click to edit Master title style</a:t>
            </a:r>
            <a:endParaRPr lang="he-IL"/>
          </a:p>
        </p:txBody>
      </p:sp>
      <p:sp>
        <p:nvSpPr>
          <p:cNvPr id="3" name="Date Placeholder 2"/>
          <p:cNvSpPr>
            <a:spLocks noGrp="1"/>
          </p:cNvSpPr>
          <p:nvPr>
            <p:ph type="dt" sz="half" idx="10"/>
          </p:nvPr>
        </p:nvSpPr>
        <p:spPr/>
        <p:txBody>
          <a:bodyPr/>
          <a:lstStyle/>
          <a:p>
            <a:r>
              <a:rPr lang="he-IL" smtClean="0"/>
              <a:t>9 מרץ, 2015</a:t>
            </a:r>
            <a:endParaRPr lang="he-IL" dirty="0"/>
          </a:p>
        </p:txBody>
      </p:sp>
      <p:sp>
        <p:nvSpPr>
          <p:cNvPr id="4" name="Footer Placeholder 3"/>
          <p:cNvSpPr>
            <a:spLocks noGrp="1"/>
          </p:cNvSpPr>
          <p:nvPr>
            <p:ph type="ftr" sz="quarter" idx="11"/>
          </p:nvPr>
        </p:nvSpPr>
        <p:spPr>
          <a:xfrm>
            <a:off x="4038600" y="6356352"/>
            <a:ext cx="4114800" cy="365125"/>
          </a:xfrm>
          <a:prstGeom prst="rect">
            <a:avLst/>
          </a:prstGeom>
        </p:spPr>
        <p:txBody>
          <a:bodyPr/>
          <a:lstStyle/>
          <a:p>
            <a:r>
              <a:rPr lang="he-IL" smtClean="0"/>
              <a:t>פתרון תרגילים מהרצאה 1</a:t>
            </a:r>
            <a:endParaRPr lang="he-IL" dirty="0"/>
          </a:p>
        </p:txBody>
      </p:sp>
      <p:sp>
        <p:nvSpPr>
          <p:cNvPr id="5" name="Slide Number Placeholder 4"/>
          <p:cNvSpPr>
            <a:spLocks noGrp="1"/>
          </p:cNvSpPr>
          <p:nvPr>
            <p:ph type="sldNum" sz="quarter" idx="12"/>
          </p:nvPr>
        </p:nvSpPr>
        <p:spPr/>
        <p:txBody>
          <a:bodyPr/>
          <a:lstStyle/>
          <a:p>
            <a:fld id="{E196847A-E4B5-4319-933D-741C133DF6B1}" type="slidenum">
              <a:rPr lang="he-IL" smtClean="0"/>
              <a:t>‹#›</a:t>
            </a:fld>
            <a:endParaRPr lang="he-IL" dirty="0"/>
          </a:p>
        </p:txBody>
      </p:sp>
    </p:spTree>
    <p:extLst>
      <p:ext uri="{BB962C8B-B14F-4D97-AF65-F5344CB8AC3E}">
        <p14:creationId xmlns:p14="http://schemas.microsoft.com/office/powerpoint/2010/main" val="36260565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he-IL"/>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4C3EFBAE-9047-4BA9-965A-A0CA160668FC}" type="slidenum">
              <a:rPr lang="he-IL" smtClean="0"/>
              <a:t>‹#›</a:t>
            </a:fld>
            <a:endParaRPr lang="he-IL" dirty="0"/>
          </a:p>
        </p:txBody>
      </p:sp>
    </p:spTree>
    <p:extLst>
      <p:ext uri="{BB962C8B-B14F-4D97-AF65-F5344CB8AC3E}">
        <p14:creationId xmlns:p14="http://schemas.microsoft.com/office/powerpoint/2010/main" val="4115681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838200" y="1825625"/>
            <a:ext cx="515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6197600" y="1825625"/>
            <a:ext cx="515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Date Placeholder 4"/>
          <p:cNvSpPr>
            <a:spLocks noGrp="1"/>
          </p:cNvSpPr>
          <p:nvPr>
            <p:ph type="dt" sz="half" idx="10"/>
          </p:nvPr>
        </p:nvSpPr>
        <p:spPr/>
        <p:txBody>
          <a:bodyPr/>
          <a:lstStyle/>
          <a:p>
            <a:r>
              <a:rPr lang="he-IL" smtClean="0"/>
              <a:t>9 מרץ, 2015</a:t>
            </a:r>
            <a:endParaRPr lang="he-IL" dirty="0"/>
          </a:p>
        </p:txBody>
      </p:sp>
      <p:sp>
        <p:nvSpPr>
          <p:cNvPr id="6" name="Footer Placeholder 5"/>
          <p:cNvSpPr>
            <a:spLocks noGrp="1"/>
          </p:cNvSpPr>
          <p:nvPr>
            <p:ph type="ftr" sz="quarter" idx="11"/>
          </p:nvPr>
        </p:nvSpPr>
        <p:spPr/>
        <p:txBody>
          <a:bodyPr/>
          <a:lstStyle/>
          <a:p>
            <a:r>
              <a:rPr lang="he-IL" smtClean="0"/>
              <a:t>פתרון תרגילים מהרצאה 1</a:t>
            </a:r>
            <a:endParaRPr lang="he-IL" dirty="0"/>
          </a:p>
        </p:txBody>
      </p:sp>
      <p:sp>
        <p:nvSpPr>
          <p:cNvPr id="7" name="Slide Number Placeholder 6"/>
          <p:cNvSpPr>
            <a:spLocks noGrp="1"/>
          </p:cNvSpPr>
          <p:nvPr>
            <p:ph type="sldNum" sz="quarter" idx="12"/>
          </p:nvPr>
        </p:nvSpPr>
        <p:spPr/>
        <p:txBody>
          <a:bodyPr/>
          <a:lstStyle/>
          <a:p>
            <a:fld id="{4C3EFBAE-9047-4BA9-965A-A0CA160668FC}" type="slidenum">
              <a:rPr lang="he-IL" smtClean="0"/>
              <a:t>‹#›</a:t>
            </a:fld>
            <a:endParaRPr lang="he-IL" dirty="0"/>
          </a:p>
        </p:txBody>
      </p:sp>
    </p:spTree>
    <p:extLst>
      <p:ext uri="{BB962C8B-B14F-4D97-AF65-F5344CB8AC3E}">
        <p14:creationId xmlns:p14="http://schemas.microsoft.com/office/powerpoint/2010/main" val="3939973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he-IL"/>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7" name="Date Placeholder 6"/>
          <p:cNvSpPr>
            <a:spLocks noGrp="1"/>
          </p:cNvSpPr>
          <p:nvPr>
            <p:ph type="dt" sz="half" idx="10"/>
          </p:nvPr>
        </p:nvSpPr>
        <p:spPr/>
        <p:txBody>
          <a:bodyPr/>
          <a:lstStyle/>
          <a:p>
            <a:r>
              <a:rPr lang="he-IL" smtClean="0"/>
              <a:t>9 מרץ, 2015</a:t>
            </a:r>
            <a:endParaRPr lang="he-IL" dirty="0"/>
          </a:p>
        </p:txBody>
      </p:sp>
      <p:sp>
        <p:nvSpPr>
          <p:cNvPr id="8" name="Footer Placeholder 7"/>
          <p:cNvSpPr>
            <a:spLocks noGrp="1"/>
          </p:cNvSpPr>
          <p:nvPr>
            <p:ph type="ftr" sz="quarter" idx="11"/>
          </p:nvPr>
        </p:nvSpPr>
        <p:spPr/>
        <p:txBody>
          <a:bodyPr/>
          <a:lstStyle/>
          <a:p>
            <a:r>
              <a:rPr lang="he-IL" smtClean="0"/>
              <a:t>פתרון תרגילים מהרצאה 1</a:t>
            </a:r>
            <a:endParaRPr lang="he-IL" dirty="0"/>
          </a:p>
        </p:txBody>
      </p:sp>
      <p:sp>
        <p:nvSpPr>
          <p:cNvPr id="9" name="Slide Number Placeholder 8"/>
          <p:cNvSpPr>
            <a:spLocks noGrp="1"/>
          </p:cNvSpPr>
          <p:nvPr>
            <p:ph type="sldNum" sz="quarter" idx="12"/>
          </p:nvPr>
        </p:nvSpPr>
        <p:spPr/>
        <p:txBody>
          <a:bodyPr/>
          <a:lstStyle/>
          <a:p>
            <a:fld id="{4C3EFBAE-9047-4BA9-965A-A0CA160668FC}" type="slidenum">
              <a:rPr lang="he-IL" smtClean="0"/>
              <a:t>‹#›</a:t>
            </a:fld>
            <a:endParaRPr lang="he-IL" dirty="0"/>
          </a:p>
        </p:txBody>
      </p:sp>
    </p:spTree>
    <p:extLst>
      <p:ext uri="{BB962C8B-B14F-4D97-AF65-F5344CB8AC3E}">
        <p14:creationId xmlns:p14="http://schemas.microsoft.com/office/powerpoint/2010/main" val="720678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Date Placeholder 2"/>
          <p:cNvSpPr>
            <a:spLocks noGrp="1"/>
          </p:cNvSpPr>
          <p:nvPr>
            <p:ph type="dt" sz="half" idx="10"/>
          </p:nvPr>
        </p:nvSpPr>
        <p:spPr/>
        <p:txBody>
          <a:bodyPr/>
          <a:lstStyle/>
          <a:p>
            <a:r>
              <a:rPr lang="he-IL" smtClean="0"/>
              <a:t>9 מרץ, 2015</a:t>
            </a:r>
            <a:endParaRPr lang="he-IL" dirty="0"/>
          </a:p>
        </p:txBody>
      </p:sp>
      <p:sp>
        <p:nvSpPr>
          <p:cNvPr id="4" name="Footer Placeholder 3"/>
          <p:cNvSpPr>
            <a:spLocks noGrp="1"/>
          </p:cNvSpPr>
          <p:nvPr>
            <p:ph type="ftr" sz="quarter" idx="11"/>
          </p:nvPr>
        </p:nvSpPr>
        <p:spPr/>
        <p:txBody>
          <a:bodyPr/>
          <a:lstStyle/>
          <a:p>
            <a:r>
              <a:rPr lang="he-IL" smtClean="0"/>
              <a:t>פתרון תרגילים מהרצאה 1</a:t>
            </a:r>
            <a:endParaRPr lang="he-IL" dirty="0"/>
          </a:p>
        </p:txBody>
      </p:sp>
      <p:sp>
        <p:nvSpPr>
          <p:cNvPr id="5" name="Slide Number Placeholder 4"/>
          <p:cNvSpPr>
            <a:spLocks noGrp="1"/>
          </p:cNvSpPr>
          <p:nvPr>
            <p:ph type="sldNum" sz="quarter" idx="12"/>
          </p:nvPr>
        </p:nvSpPr>
        <p:spPr/>
        <p:txBody>
          <a:bodyPr/>
          <a:lstStyle/>
          <a:p>
            <a:fld id="{4C3EFBAE-9047-4BA9-965A-A0CA160668FC}" type="slidenum">
              <a:rPr lang="he-IL" smtClean="0"/>
              <a:t>‹#›</a:t>
            </a:fld>
            <a:endParaRPr lang="he-IL" dirty="0"/>
          </a:p>
        </p:txBody>
      </p:sp>
    </p:spTree>
    <p:extLst>
      <p:ext uri="{BB962C8B-B14F-4D97-AF65-F5344CB8AC3E}">
        <p14:creationId xmlns:p14="http://schemas.microsoft.com/office/powerpoint/2010/main" val="2123764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e-IL" smtClean="0"/>
              <a:t>9 מרץ, 2015</a:t>
            </a:r>
            <a:endParaRPr lang="he-IL" dirty="0"/>
          </a:p>
        </p:txBody>
      </p:sp>
      <p:sp>
        <p:nvSpPr>
          <p:cNvPr id="3" name="Footer Placeholder 2"/>
          <p:cNvSpPr>
            <a:spLocks noGrp="1"/>
          </p:cNvSpPr>
          <p:nvPr>
            <p:ph type="ftr" sz="quarter" idx="11"/>
          </p:nvPr>
        </p:nvSpPr>
        <p:spPr/>
        <p:txBody>
          <a:bodyPr/>
          <a:lstStyle/>
          <a:p>
            <a:r>
              <a:rPr lang="he-IL" smtClean="0"/>
              <a:t>פתרון תרגילים מהרצאה 1</a:t>
            </a:r>
            <a:endParaRPr lang="he-IL" dirty="0"/>
          </a:p>
        </p:txBody>
      </p:sp>
      <p:sp>
        <p:nvSpPr>
          <p:cNvPr id="4" name="Slide Number Placeholder 3"/>
          <p:cNvSpPr>
            <a:spLocks noGrp="1"/>
          </p:cNvSpPr>
          <p:nvPr>
            <p:ph type="sldNum" sz="quarter" idx="12"/>
          </p:nvPr>
        </p:nvSpPr>
        <p:spPr/>
        <p:txBody>
          <a:bodyPr/>
          <a:lstStyle/>
          <a:p>
            <a:fld id="{4C3EFBAE-9047-4BA9-965A-A0CA160668FC}" type="slidenum">
              <a:rPr lang="he-IL" smtClean="0"/>
              <a:t>‹#›</a:t>
            </a:fld>
            <a:endParaRPr lang="he-IL" dirty="0"/>
          </a:p>
        </p:txBody>
      </p:sp>
    </p:spTree>
    <p:extLst>
      <p:ext uri="{BB962C8B-B14F-4D97-AF65-F5344CB8AC3E}">
        <p14:creationId xmlns:p14="http://schemas.microsoft.com/office/powerpoint/2010/main" val="1366505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he-IL"/>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he-IL" smtClean="0"/>
              <a:t>9 מרץ, 2015</a:t>
            </a:r>
            <a:endParaRPr lang="he-IL" dirty="0"/>
          </a:p>
        </p:txBody>
      </p:sp>
      <p:sp>
        <p:nvSpPr>
          <p:cNvPr id="6" name="Footer Placeholder 5"/>
          <p:cNvSpPr>
            <a:spLocks noGrp="1"/>
          </p:cNvSpPr>
          <p:nvPr>
            <p:ph type="ftr" sz="quarter" idx="11"/>
          </p:nvPr>
        </p:nvSpPr>
        <p:spPr/>
        <p:txBody>
          <a:bodyPr/>
          <a:lstStyle/>
          <a:p>
            <a:r>
              <a:rPr lang="he-IL" smtClean="0"/>
              <a:t>פתרון תרגילים מהרצאה 1</a:t>
            </a:r>
            <a:endParaRPr lang="he-IL" dirty="0"/>
          </a:p>
        </p:txBody>
      </p:sp>
      <p:sp>
        <p:nvSpPr>
          <p:cNvPr id="7" name="Slide Number Placeholder 6"/>
          <p:cNvSpPr>
            <a:spLocks noGrp="1"/>
          </p:cNvSpPr>
          <p:nvPr>
            <p:ph type="sldNum" sz="quarter" idx="12"/>
          </p:nvPr>
        </p:nvSpPr>
        <p:spPr/>
        <p:txBody>
          <a:bodyPr/>
          <a:lstStyle/>
          <a:p>
            <a:fld id="{4C3EFBAE-9047-4BA9-965A-A0CA160668FC}" type="slidenum">
              <a:rPr lang="he-IL" smtClean="0"/>
              <a:t>‹#›</a:t>
            </a:fld>
            <a:endParaRPr lang="he-IL" dirty="0"/>
          </a:p>
        </p:txBody>
      </p:sp>
    </p:spTree>
    <p:extLst>
      <p:ext uri="{BB962C8B-B14F-4D97-AF65-F5344CB8AC3E}">
        <p14:creationId xmlns:p14="http://schemas.microsoft.com/office/powerpoint/2010/main" val="2798226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he-IL"/>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he-IL" smtClean="0"/>
              <a:t>9 מרץ, 2015</a:t>
            </a:r>
            <a:endParaRPr lang="he-IL" dirty="0"/>
          </a:p>
        </p:txBody>
      </p:sp>
      <p:sp>
        <p:nvSpPr>
          <p:cNvPr id="6" name="Footer Placeholder 5"/>
          <p:cNvSpPr>
            <a:spLocks noGrp="1"/>
          </p:cNvSpPr>
          <p:nvPr>
            <p:ph type="ftr" sz="quarter" idx="11"/>
          </p:nvPr>
        </p:nvSpPr>
        <p:spPr/>
        <p:txBody>
          <a:bodyPr/>
          <a:lstStyle/>
          <a:p>
            <a:r>
              <a:rPr lang="he-IL" smtClean="0"/>
              <a:t>פתרון תרגילים מהרצאה 1</a:t>
            </a:r>
            <a:endParaRPr lang="he-IL" dirty="0"/>
          </a:p>
        </p:txBody>
      </p:sp>
      <p:sp>
        <p:nvSpPr>
          <p:cNvPr id="7" name="Slide Number Placeholder 6"/>
          <p:cNvSpPr>
            <a:spLocks noGrp="1"/>
          </p:cNvSpPr>
          <p:nvPr>
            <p:ph type="sldNum" sz="quarter" idx="12"/>
          </p:nvPr>
        </p:nvSpPr>
        <p:spPr/>
        <p:txBody>
          <a:bodyPr/>
          <a:lstStyle/>
          <a:p>
            <a:fld id="{4C3EFBAE-9047-4BA9-965A-A0CA160668FC}" type="slidenum">
              <a:rPr lang="he-IL" smtClean="0"/>
              <a:t>‹#›</a:t>
            </a:fld>
            <a:endParaRPr lang="he-IL" dirty="0"/>
          </a:p>
        </p:txBody>
      </p:sp>
    </p:spTree>
    <p:extLst>
      <p:ext uri="{BB962C8B-B14F-4D97-AF65-F5344CB8AC3E}">
        <p14:creationId xmlns:p14="http://schemas.microsoft.com/office/powerpoint/2010/main" val="3807272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1" anchor="ctr">
            <a:normAutofit/>
          </a:bodyPr>
          <a:lstStyle/>
          <a:p>
            <a:r>
              <a:rPr lang="en-US" smtClean="0"/>
              <a:t>Click to edit Master title style</a:t>
            </a:r>
            <a:endParaRPr lang="he-IL"/>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2"/>
          </p:nvPr>
        </p:nvSpPr>
        <p:spPr>
          <a:xfrm>
            <a:off x="8610600" y="6356351"/>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r>
              <a:rPr lang="he-IL" smtClean="0"/>
              <a:t>9 מרץ, 2015</a:t>
            </a:r>
            <a:endParaRPr lang="he-IL"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he-IL" smtClean="0"/>
              <a:t>פתרון תרגילים מהרצאה 1</a:t>
            </a:r>
            <a:endParaRPr lang="he-IL" dirty="0"/>
          </a:p>
        </p:txBody>
      </p:sp>
      <p:sp>
        <p:nvSpPr>
          <p:cNvPr id="6" name="Slide Number Placeholder 5"/>
          <p:cNvSpPr>
            <a:spLocks noGrp="1"/>
          </p:cNvSpPr>
          <p:nvPr>
            <p:ph type="sldNum" sz="quarter" idx="4"/>
          </p:nvPr>
        </p:nvSpPr>
        <p:spPr>
          <a:xfrm>
            <a:off x="838200" y="6356351"/>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C3EFBAE-9047-4BA9-965A-A0CA160668FC}" type="slidenum">
              <a:rPr lang="he-IL" smtClean="0"/>
              <a:t>‹#›</a:t>
            </a:fld>
            <a:endParaRPr lang="he-IL" dirty="0"/>
          </a:p>
        </p:txBody>
      </p:sp>
    </p:spTree>
    <p:extLst>
      <p:ext uri="{BB962C8B-B14F-4D97-AF65-F5344CB8AC3E}">
        <p14:creationId xmlns:p14="http://schemas.microsoft.com/office/powerpoint/2010/main" val="157571937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iming>
    <p:tnLst>
      <p:par>
        <p:cTn id="1" dur="indefinite" restart="never" nodeType="tmRoot"/>
      </p:par>
    </p:tnLst>
  </p:timing>
  <p:hf hd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he-IL" smtClean="0"/>
              <a:t>9 מרץ, 2015</a:t>
            </a:r>
            <a:endParaRPr lang="he-IL"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he-IL" smtClean="0"/>
              <a:t>פתרון תרגילים מהרצאה 1</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6847A-E4B5-4319-933D-741C133DF6B1}" type="slidenum">
              <a:rPr lang="he-IL" smtClean="0"/>
              <a:t>‹#›</a:t>
            </a:fld>
            <a:endParaRPr lang="he-IL" dirty="0"/>
          </a:p>
        </p:txBody>
      </p:sp>
    </p:spTree>
    <p:extLst>
      <p:ext uri="{BB962C8B-B14F-4D97-AF65-F5344CB8AC3E}">
        <p14:creationId xmlns:p14="http://schemas.microsoft.com/office/powerpoint/2010/main" val="192111746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60" r:id="rId12"/>
    <p:sldLayoutId id="2147483661" r:id="rId13"/>
  </p:sldLayoutIdLst>
  <p:hf hdr="0"/>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e-IL" dirty="0" smtClean="0"/>
              <a:t>פתרון </a:t>
            </a:r>
            <a:r>
              <a:rPr lang="he-IL" smtClean="0"/>
              <a:t>תרגילים מהרצאה 1</a:t>
            </a:r>
            <a:endParaRPr lang="he-IL"/>
          </a:p>
        </p:txBody>
      </p:sp>
      <p:sp>
        <p:nvSpPr>
          <p:cNvPr id="3" name="Subtitle 2"/>
          <p:cNvSpPr>
            <a:spLocks noGrp="1"/>
          </p:cNvSpPr>
          <p:nvPr>
            <p:ph type="subTitle" idx="1"/>
          </p:nvPr>
        </p:nvSpPr>
        <p:spPr/>
        <p:txBody>
          <a:bodyPr/>
          <a:lstStyle/>
          <a:p>
            <a:endParaRPr lang="he-IL"/>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1</a:t>
            </a:fld>
            <a:endParaRPr lang="he-IL" dirty="0"/>
          </a:p>
        </p:txBody>
      </p:sp>
    </p:spTree>
    <p:extLst>
      <p:ext uri="{BB962C8B-B14F-4D97-AF65-F5344CB8AC3E}">
        <p14:creationId xmlns:p14="http://schemas.microsoft.com/office/powerpoint/2010/main" val="9100974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10</a:t>
            </a:fld>
            <a:endParaRPr lang="he-IL" dirty="0"/>
          </a:p>
        </p:txBody>
      </p:sp>
      <p:graphicFrame>
        <p:nvGraphicFramePr>
          <p:cNvPr id="9" name="Table 8"/>
          <p:cNvGraphicFramePr>
            <a:graphicFrameLocks noGrp="1"/>
          </p:cNvGraphicFramePr>
          <p:nvPr>
            <p:extLst>
              <p:ext uri="{D42A27DB-BD31-4B8C-83A1-F6EECF244321}">
                <p14:modId xmlns:p14="http://schemas.microsoft.com/office/powerpoint/2010/main" val="2690092409"/>
              </p:ext>
            </p:extLst>
          </p:nvPr>
        </p:nvGraphicFramePr>
        <p:xfrm>
          <a:off x="360488" y="272572"/>
          <a:ext cx="2558562" cy="2901219"/>
        </p:xfrm>
        <a:graphic>
          <a:graphicData uri="http://schemas.openxmlformats.org/drawingml/2006/table">
            <a:tbl>
              <a:tblPr rtl="1" firstRow="1" bandRow="1">
                <a:tableStyleId>{5940675A-B579-460E-94D1-54222C63F5DA}</a:tableStyleId>
              </a:tblPr>
              <a:tblGrid>
                <a:gridCol w="848399"/>
                <a:gridCol w="848399"/>
                <a:gridCol w="861764"/>
              </a:tblGrid>
              <a:tr h="584739">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3200" dirty="0" smtClean="0">
                          <a:latin typeface="Arial" panose="020B0604020202020204" pitchFamily="34" charset="0"/>
                          <a:cs typeface="Arial" panose="020B0604020202020204" pitchFamily="34" charset="0"/>
                        </a:rPr>
                        <a:t>A</a:t>
                      </a:r>
                      <a:r>
                        <a:rPr lang="en-US" sz="3200" baseline="-25000" dirty="0" smtClean="0">
                          <a:latin typeface="Arial" panose="020B0604020202020204" pitchFamily="34" charset="0"/>
                          <a:cs typeface="Arial" panose="020B0604020202020204" pitchFamily="34" charset="0"/>
                        </a:rPr>
                        <a:t>3</a:t>
                      </a:r>
                      <a:endParaRPr lang="he-IL" sz="3200" dirty="0" smtClean="0">
                        <a:latin typeface="Arial" panose="020B0604020202020204" pitchFamily="34" charset="0"/>
                        <a:cs typeface="+mn-cs"/>
                      </a:endParaRPr>
                    </a:p>
                  </a:txBody>
                  <a:tcPr/>
                </a:tc>
                <a:tc>
                  <a:txBody>
                    <a:bodyPr/>
                    <a:lstStyle/>
                    <a:p>
                      <a:pPr algn="ctr" rtl="1"/>
                      <a:r>
                        <a:rPr lang="en-US" sz="3200" dirty="0" smtClean="0">
                          <a:latin typeface="Arial" panose="020B0604020202020204" pitchFamily="34" charset="0"/>
                          <a:cs typeface="Arial" panose="020B0604020202020204" pitchFamily="34" charset="0"/>
                        </a:rPr>
                        <a:t>A</a:t>
                      </a:r>
                      <a:r>
                        <a:rPr lang="en-US" sz="3200" baseline="-25000" dirty="0" smtClean="0">
                          <a:latin typeface="Arial" panose="020B0604020202020204" pitchFamily="34" charset="0"/>
                          <a:cs typeface="Arial" panose="020B0604020202020204" pitchFamily="34" charset="0"/>
                        </a:rPr>
                        <a:t>2</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A</a:t>
                      </a:r>
                      <a:r>
                        <a:rPr lang="en-US" sz="3200" baseline="-250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2</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2</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r>
            </a:tbl>
          </a:graphicData>
        </a:graphic>
      </p:graphicFrame>
      <p:sp>
        <p:nvSpPr>
          <p:cNvPr id="16" name="TextBox 15"/>
          <p:cNvSpPr txBox="1"/>
          <p:nvPr/>
        </p:nvSpPr>
        <p:spPr>
          <a:xfrm>
            <a:off x="6742119" y="1134217"/>
            <a:ext cx="748923" cy="769441"/>
          </a:xfrm>
          <a:prstGeom prst="rect">
            <a:avLst/>
          </a:prstGeom>
          <a:noFill/>
        </p:spPr>
        <p:txBody>
          <a:bodyPr wrap="none" rtlCol="1">
            <a:spAutoFit/>
          </a:bodyPr>
          <a:lstStyle/>
          <a:p>
            <a:r>
              <a:rPr lang="en-US" sz="4400" dirty="0" smtClean="0">
                <a:latin typeface="Arial" panose="020B0604020202020204" pitchFamily="34" charset="0"/>
                <a:cs typeface="Arial" panose="020B0604020202020204" pitchFamily="34" charset="0"/>
              </a:rPr>
              <a:t>…</a:t>
            </a:r>
            <a:endParaRPr lang="he-IL" sz="4400" dirty="0">
              <a:latin typeface="Arial" panose="020B0604020202020204" pitchFamily="34" charset="0"/>
              <a:cs typeface="Arial" panose="020B0604020202020204"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1610753741"/>
              </p:ext>
            </p:extLst>
          </p:nvPr>
        </p:nvGraphicFramePr>
        <p:xfrm>
          <a:off x="4821114" y="3467097"/>
          <a:ext cx="2986455" cy="2901219"/>
        </p:xfrm>
        <a:graphic>
          <a:graphicData uri="http://schemas.openxmlformats.org/drawingml/2006/table">
            <a:tbl>
              <a:tblPr rtl="1" firstRow="1" bandRow="1">
                <a:tableStyleId>{5940675A-B579-460E-94D1-54222C63F5DA}</a:tableStyleId>
              </a:tblPr>
              <a:tblGrid>
                <a:gridCol w="990285"/>
                <a:gridCol w="990285"/>
                <a:gridCol w="1005885"/>
              </a:tblGrid>
              <a:tr h="584739">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3200" dirty="0" smtClean="0">
                          <a:latin typeface="Arial" panose="020B0604020202020204" pitchFamily="34" charset="0"/>
                          <a:cs typeface="Arial" panose="020B0604020202020204" pitchFamily="34" charset="0"/>
                        </a:rPr>
                        <a:t>A</a:t>
                      </a:r>
                      <a:r>
                        <a:rPr lang="en-US" sz="3200" baseline="-25000" dirty="0" smtClean="0">
                          <a:latin typeface="Arial" panose="020B0604020202020204" pitchFamily="34" charset="0"/>
                          <a:cs typeface="Arial" panose="020B0604020202020204" pitchFamily="34" charset="0"/>
                        </a:rPr>
                        <a:t>k+1</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A</a:t>
                      </a:r>
                      <a:r>
                        <a:rPr lang="en-US" sz="3200" baseline="-25000" dirty="0" smtClean="0">
                          <a:latin typeface="Arial" panose="020B0604020202020204" pitchFamily="34" charset="0"/>
                          <a:cs typeface="Arial" panose="020B0604020202020204" pitchFamily="34" charset="0"/>
                        </a:rPr>
                        <a:t>k+2</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A</a:t>
                      </a:r>
                      <a:r>
                        <a:rPr lang="en-US" sz="3200" baseline="-250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2</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2</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516094629"/>
              </p:ext>
            </p:extLst>
          </p:nvPr>
        </p:nvGraphicFramePr>
        <p:xfrm>
          <a:off x="8297008" y="260846"/>
          <a:ext cx="2816469" cy="2901219"/>
        </p:xfrm>
        <a:graphic>
          <a:graphicData uri="http://schemas.openxmlformats.org/drawingml/2006/table">
            <a:tbl>
              <a:tblPr rtl="1" firstRow="1" bandRow="1">
                <a:tableStyleId>{5940675A-B579-460E-94D1-54222C63F5DA}</a:tableStyleId>
              </a:tblPr>
              <a:tblGrid>
                <a:gridCol w="933919"/>
                <a:gridCol w="933919"/>
                <a:gridCol w="948631"/>
              </a:tblGrid>
              <a:tr h="584739">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3200" dirty="0" smtClean="0">
                          <a:latin typeface="Arial" panose="020B0604020202020204" pitchFamily="34" charset="0"/>
                          <a:cs typeface="Arial" panose="020B0604020202020204" pitchFamily="34" charset="0"/>
                        </a:rPr>
                        <a:t>A</a:t>
                      </a:r>
                      <a:r>
                        <a:rPr lang="en-US" sz="3200" baseline="-25000" dirty="0" smtClean="0">
                          <a:latin typeface="Arial" panose="020B0604020202020204" pitchFamily="34" charset="0"/>
                          <a:cs typeface="Arial" panose="020B0604020202020204" pitchFamily="34" charset="0"/>
                        </a:rPr>
                        <a:t>k+1</a:t>
                      </a:r>
                      <a:endParaRPr lang="he-IL" sz="3200" dirty="0" smtClean="0">
                        <a:latin typeface="Arial" panose="020B0604020202020204" pitchFamily="34" charset="0"/>
                        <a:cs typeface="+mn-cs"/>
                      </a:endParaRPr>
                    </a:p>
                  </a:txBody>
                  <a:tcPr/>
                </a:tc>
                <a:tc>
                  <a:txBody>
                    <a:bodyPr/>
                    <a:lstStyle/>
                    <a:p>
                      <a:pPr algn="ctr" rtl="1"/>
                      <a:r>
                        <a:rPr lang="en-US" sz="3200" dirty="0" err="1" smtClean="0">
                          <a:latin typeface="Arial" panose="020B0604020202020204" pitchFamily="34" charset="0"/>
                          <a:cs typeface="Arial" panose="020B0604020202020204" pitchFamily="34" charset="0"/>
                        </a:rPr>
                        <a:t>A</a:t>
                      </a:r>
                      <a:r>
                        <a:rPr lang="en-US" sz="3200" baseline="-25000" dirty="0" err="1" smtClean="0">
                          <a:latin typeface="Arial" panose="020B0604020202020204" pitchFamily="34" charset="0"/>
                          <a:cs typeface="Arial" panose="020B0604020202020204" pitchFamily="34" charset="0"/>
                        </a:rPr>
                        <a:t>k</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A</a:t>
                      </a:r>
                      <a:r>
                        <a:rPr lang="en-US" sz="3200" baseline="-25000" dirty="0" smtClean="0">
                          <a:latin typeface="Arial" panose="020B0604020202020204" pitchFamily="34" charset="0"/>
                          <a:cs typeface="Arial" panose="020B0604020202020204" pitchFamily="34" charset="0"/>
                        </a:rPr>
                        <a:t>k-1</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2</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2</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1017156476"/>
              </p:ext>
            </p:extLst>
          </p:nvPr>
        </p:nvGraphicFramePr>
        <p:xfrm>
          <a:off x="3481756" y="272567"/>
          <a:ext cx="2558562" cy="2901219"/>
        </p:xfrm>
        <a:graphic>
          <a:graphicData uri="http://schemas.openxmlformats.org/drawingml/2006/table">
            <a:tbl>
              <a:tblPr rtl="1" firstRow="1" bandRow="1">
                <a:tableStyleId>{5940675A-B579-460E-94D1-54222C63F5DA}</a:tableStyleId>
              </a:tblPr>
              <a:tblGrid>
                <a:gridCol w="848399"/>
                <a:gridCol w="848399"/>
                <a:gridCol w="861764"/>
              </a:tblGrid>
              <a:tr h="584739">
                <a:tc>
                  <a:txBody>
                    <a:bodyPr/>
                    <a:lstStyle/>
                    <a:p>
                      <a:pPr algn="ctr" rtl="1"/>
                      <a:r>
                        <a:rPr lang="en-US" sz="3200" dirty="0" smtClean="0">
                          <a:latin typeface="Arial" panose="020B0604020202020204" pitchFamily="34" charset="0"/>
                          <a:cs typeface="Arial" panose="020B0604020202020204" pitchFamily="34" charset="0"/>
                        </a:rPr>
                        <a:t>A</a:t>
                      </a:r>
                      <a:r>
                        <a:rPr lang="en-US" sz="3200" baseline="-25000" dirty="0" smtClean="0">
                          <a:latin typeface="Arial" panose="020B0604020202020204" pitchFamily="34" charset="0"/>
                          <a:cs typeface="Arial" panose="020B0604020202020204" pitchFamily="34" charset="0"/>
                        </a:rPr>
                        <a:t>5</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A</a:t>
                      </a:r>
                      <a:r>
                        <a:rPr lang="en-US" sz="3200" baseline="-25000" dirty="0" smtClean="0">
                          <a:latin typeface="Arial" panose="020B0604020202020204" pitchFamily="34" charset="0"/>
                          <a:cs typeface="Arial" panose="020B0604020202020204" pitchFamily="34" charset="0"/>
                        </a:rPr>
                        <a:t>4</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A</a:t>
                      </a:r>
                      <a:r>
                        <a:rPr lang="en-US" sz="3200" baseline="-25000" dirty="0" smtClean="0">
                          <a:latin typeface="Arial" panose="020B0604020202020204" pitchFamily="34" charset="0"/>
                          <a:cs typeface="Arial" panose="020B0604020202020204" pitchFamily="34" charset="0"/>
                        </a:rPr>
                        <a:t>3</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2</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2</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30616920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תרגיל 6</a:t>
            </a:r>
            <a:endParaRPr lang="he-IL" dirty="0"/>
          </a:p>
        </p:txBody>
      </p:sp>
      <p:sp>
        <p:nvSpPr>
          <p:cNvPr id="3" name="Content Placeholder 2"/>
          <p:cNvSpPr>
            <a:spLocks noGrp="1"/>
          </p:cNvSpPr>
          <p:nvPr>
            <p:ph idx="1"/>
          </p:nvPr>
        </p:nvSpPr>
        <p:spPr/>
        <p:txBody>
          <a:bodyPr/>
          <a:lstStyle/>
          <a:p>
            <a:r>
              <a:rPr lang="he-IL" dirty="0" smtClean="0"/>
              <a:t>תרגיל זה מיועד לאלה שכבר למדו מהי בעיה </a:t>
            </a:r>
            <a:r>
              <a:rPr lang="en-US" dirty="0"/>
              <a:t>NP</a:t>
            </a:r>
            <a:r>
              <a:rPr lang="he-IL" dirty="0" smtClean="0"/>
              <a:t>-שלמה</a:t>
            </a:r>
          </a:p>
          <a:p>
            <a:r>
              <a:rPr lang="he-IL" dirty="0" smtClean="0"/>
              <a:t>הוכיחו העובדה מהשקף </a:t>
            </a:r>
            <a:r>
              <a:rPr lang="he-IL" dirty="0"/>
              <a:t>הקודם, כלומר בעיית אי הריקנות של צירוף טבעי של מספר כלשהו של יחסים היא </a:t>
            </a:r>
            <a:r>
              <a:rPr lang="en-US" dirty="0"/>
              <a:t>NP</a:t>
            </a:r>
            <a:r>
              <a:rPr lang="he-IL" dirty="0"/>
              <a:t>-שלמה</a:t>
            </a:r>
          </a:p>
          <a:p>
            <a:endParaRPr lang="he-IL"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11</a:t>
            </a:fld>
            <a:endParaRPr lang="he-IL" dirty="0"/>
          </a:p>
        </p:txBody>
      </p:sp>
    </p:spTree>
    <p:extLst>
      <p:ext uri="{BB962C8B-B14F-4D97-AF65-F5344CB8AC3E}">
        <p14:creationId xmlns:p14="http://schemas.microsoft.com/office/powerpoint/2010/main" val="38421578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תרגיל 7</a:t>
            </a:r>
            <a:endParaRPr lang="he-IL" dirty="0"/>
          </a:p>
        </p:txBody>
      </p:sp>
      <p:sp>
        <p:nvSpPr>
          <p:cNvPr id="3" name="Content Placeholder 2"/>
          <p:cNvSpPr>
            <a:spLocks noGrp="1"/>
          </p:cNvSpPr>
          <p:nvPr>
            <p:ph idx="1"/>
          </p:nvPr>
        </p:nvSpPr>
        <p:spPr/>
        <p:txBody>
          <a:bodyPr/>
          <a:lstStyle/>
          <a:p>
            <a:r>
              <a:rPr lang="he-IL" dirty="0" smtClean="0"/>
              <a:t>נניח שאלגוריתם </a:t>
            </a:r>
            <a:r>
              <a:rPr lang="en-US" dirty="0" smtClean="0"/>
              <a:t>A</a:t>
            </a:r>
            <a:r>
              <a:rPr lang="he-IL" dirty="0" smtClean="0"/>
              <a:t> עוצר תוך פרק הזמן </a:t>
            </a:r>
            <a:r>
              <a:rPr lang="en-US" dirty="0" smtClean="0">
                <a:ea typeface="Arial Unicode MS" panose="020B0604020202020204" pitchFamily="34" charset="-128"/>
              </a:rPr>
              <a:t>P(d,1)</a:t>
            </a:r>
            <a:endParaRPr lang="en-US" dirty="0">
              <a:ea typeface="Arial Unicode MS" panose="020B0604020202020204" pitchFamily="34" charset="-128"/>
            </a:endParaRPr>
          </a:p>
          <a:p>
            <a:r>
              <a:rPr lang="he-IL" dirty="0" smtClean="0">
                <a:ea typeface="Arial Unicode MS" panose="020B0604020202020204" pitchFamily="34" charset="-128"/>
              </a:rPr>
              <a:t>האם בהכרח נובע שהפלט הוא יחס ריק?</a:t>
            </a:r>
          </a:p>
          <a:p>
            <a:endParaRPr lang="he-IL"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12</a:t>
            </a:fld>
            <a:endParaRPr lang="he-IL" dirty="0"/>
          </a:p>
        </p:txBody>
      </p:sp>
    </p:spTree>
    <p:extLst>
      <p:ext uri="{BB962C8B-B14F-4D97-AF65-F5344CB8AC3E}">
        <p14:creationId xmlns:p14="http://schemas.microsoft.com/office/powerpoint/2010/main" val="5495415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תרגיל 8</a:t>
            </a:r>
            <a:endParaRPr lang="he-IL" dirty="0"/>
          </a:p>
        </p:txBody>
      </p:sp>
      <p:sp>
        <p:nvSpPr>
          <p:cNvPr id="3" name="Content Placeholder 2"/>
          <p:cNvSpPr>
            <a:spLocks noGrp="1"/>
          </p:cNvSpPr>
          <p:nvPr>
            <p:ph idx="1"/>
          </p:nvPr>
        </p:nvSpPr>
        <p:spPr/>
        <p:txBody>
          <a:bodyPr/>
          <a:lstStyle/>
          <a:p>
            <a:r>
              <a:rPr lang="he-IL" dirty="0" smtClean="0"/>
              <a:t>האם אפשר לחשב את </a:t>
            </a:r>
            <a:r>
              <a:rPr lang="en-US" dirty="0" smtClean="0">
                <a:ea typeface="Arial Unicode MS" panose="020B0604020202020204" pitchFamily="34" charset="-128"/>
              </a:rPr>
              <a:t>π</a:t>
            </a:r>
            <a:r>
              <a:rPr lang="en-US" baseline="-25000" dirty="0" smtClean="0">
                <a:ea typeface="Arial Unicode MS" panose="020B0604020202020204" pitchFamily="34" charset="-128"/>
              </a:rPr>
              <a:t>X</a:t>
            </a:r>
            <a:r>
              <a:rPr lang="en-US" dirty="0" smtClean="0">
                <a:ea typeface="Arial Unicode MS" panose="020B0604020202020204" pitchFamily="34" charset="-128"/>
              </a:rPr>
              <a:t>(</a:t>
            </a:r>
            <a:r>
              <a:rPr lang="en-US" dirty="0" err="1"/>
              <a:t>R</a:t>
            </a:r>
            <a:r>
              <a:rPr lang="en-US" baseline="-25000" dirty="0" err="1"/>
              <a:t>i</a:t>
            </a:r>
            <a:r>
              <a:rPr lang="en-US" dirty="0"/>
              <a:t> </a:t>
            </a:r>
            <a:r>
              <a:rPr lang="en-US" dirty="0">
                <a:ea typeface="Arial Unicode MS" panose="020B0604020202020204" pitchFamily="34" charset="-128"/>
              </a:rPr>
              <a:t>⋈</a:t>
            </a:r>
            <a:r>
              <a:rPr lang="en-US" dirty="0"/>
              <a:t> </a:t>
            </a:r>
            <a:r>
              <a:rPr lang="en-US" dirty="0" err="1" smtClean="0"/>
              <a:t>R</a:t>
            </a:r>
            <a:r>
              <a:rPr lang="en-US" baseline="-25000" dirty="0" err="1" smtClean="0"/>
              <a:t>j</a:t>
            </a:r>
            <a:r>
              <a:rPr lang="en-US" dirty="0" smtClean="0"/>
              <a:t>)</a:t>
            </a:r>
            <a:r>
              <a:rPr lang="he-IL" dirty="0" smtClean="0"/>
              <a:t> בזמן פולינומיאלי טוטאלי?</a:t>
            </a:r>
            <a:r>
              <a:rPr lang="en-US" dirty="0" smtClean="0"/>
              <a:t> </a:t>
            </a:r>
            <a:r>
              <a:rPr lang="he-IL" dirty="0" smtClean="0"/>
              <a:t>בזמן לינארי בגודל הקלט והפלט?</a:t>
            </a:r>
          </a:p>
          <a:p>
            <a:r>
              <a:rPr lang="he-IL" dirty="0"/>
              <a:t>כמובן שהכוונה לחישוב התוצאה הסופית, כלומר אחרי ביטול כפילויות</a:t>
            </a:r>
          </a:p>
          <a:p>
            <a:endParaRPr lang="he-IL"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13</a:t>
            </a:fld>
            <a:endParaRPr lang="he-IL" dirty="0"/>
          </a:p>
        </p:txBody>
      </p:sp>
    </p:spTree>
    <p:extLst>
      <p:ext uri="{BB962C8B-B14F-4D97-AF65-F5344CB8AC3E}">
        <p14:creationId xmlns:p14="http://schemas.microsoft.com/office/powerpoint/2010/main" val="30371185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תרגיל 9</a:t>
            </a:r>
            <a:endParaRPr lang="he-IL" dirty="0"/>
          </a:p>
        </p:txBody>
      </p:sp>
      <p:sp>
        <p:nvSpPr>
          <p:cNvPr id="3" name="Content Placeholder 2"/>
          <p:cNvSpPr>
            <a:spLocks noGrp="1"/>
          </p:cNvSpPr>
          <p:nvPr>
            <p:ph idx="1"/>
          </p:nvPr>
        </p:nvSpPr>
        <p:spPr/>
        <p:txBody>
          <a:bodyPr/>
          <a:lstStyle/>
          <a:p>
            <a:r>
              <a:rPr lang="he-IL" dirty="0" smtClean="0"/>
              <a:t>מהו הזמן הנדרש לביצוע </a:t>
            </a:r>
            <a:r>
              <a:rPr lang="en-US" dirty="0"/>
              <a:t>R </a:t>
            </a:r>
            <a:r>
              <a:rPr lang="en-US" dirty="0">
                <a:ea typeface="Arial Unicode MS" panose="020B0604020202020204" pitchFamily="34" charset="-128"/>
              </a:rPr>
              <a:t>← </a:t>
            </a:r>
            <a:r>
              <a:rPr lang="en-US" dirty="0"/>
              <a:t>R </a:t>
            </a:r>
            <a:r>
              <a:rPr lang="en-US" dirty="0">
                <a:ea typeface="Arial Unicode MS" panose="020B0604020202020204" pitchFamily="34" charset="-128"/>
              </a:rPr>
              <a:t>⋉</a:t>
            </a:r>
            <a:r>
              <a:rPr lang="en-US" dirty="0"/>
              <a:t> </a:t>
            </a:r>
            <a:r>
              <a:rPr lang="en-US" dirty="0" smtClean="0"/>
              <a:t>S</a:t>
            </a:r>
            <a:r>
              <a:rPr lang="he-IL" dirty="0" smtClean="0"/>
              <a:t> (קרי, צמצום ע"י חצי צירוף) ומהו גודל התוצאה כפונקציה של גודל הקלט?</a:t>
            </a:r>
          </a:p>
        </p:txBody>
      </p:sp>
      <p:sp>
        <p:nvSpPr>
          <p:cNvPr id="4" name="Date Placeholder 3"/>
          <p:cNvSpPr>
            <a:spLocks noGrp="1"/>
          </p:cNvSpPr>
          <p:nvPr>
            <p:ph type="dt" sz="half" idx="10"/>
          </p:nvPr>
        </p:nvSpPr>
        <p:spPr/>
        <p:txBody>
          <a:bodyPr/>
          <a:lstStyle/>
          <a:p>
            <a:r>
              <a:rPr lang="he-IL" smtClean="0"/>
              <a:t>22 פברואר, 2016</a:t>
            </a:r>
            <a:endParaRPr lang="he-IL" dirty="0"/>
          </a:p>
        </p:txBody>
      </p:sp>
      <p:sp>
        <p:nvSpPr>
          <p:cNvPr id="5" name="Footer Placeholder 4"/>
          <p:cNvSpPr>
            <a:spLocks noGrp="1"/>
          </p:cNvSpPr>
          <p:nvPr>
            <p:ph type="ftr" sz="quarter" idx="11"/>
          </p:nvPr>
        </p:nvSpPr>
        <p:spPr/>
        <p:txBody>
          <a:bodyPr/>
          <a:lstStyle/>
          <a:p>
            <a:r>
              <a:rPr lang="he-IL" smtClean="0"/>
              <a:t>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14</a:t>
            </a:fld>
            <a:endParaRPr lang="he-IL" dirty="0"/>
          </a:p>
        </p:txBody>
      </p:sp>
    </p:spTree>
    <p:extLst>
      <p:ext uri="{BB962C8B-B14F-4D97-AF65-F5344CB8AC3E}">
        <p14:creationId xmlns:p14="http://schemas.microsoft.com/office/powerpoint/2010/main" val="22808990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תרגיל 10</a:t>
            </a:r>
            <a:endParaRPr lang="he-IL" dirty="0"/>
          </a:p>
        </p:txBody>
      </p:sp>
      <p:sp>
        <p:nvSpPr>
          <p:cNvPr id="3" name="Content Placeholder 2"/>
          <p:cNvSpPr>
            <a:spLocks noGrp="1"/>
          </p:cNvSpPr>
          <p:nvPr>
            <p:ph idx="1"/>
          </p:nvPr>
        </p:nvSpPr>
        <p:spPr/>
        <p:txBody>
          <a:bodyPr/>
          <a:lstStyle/>
          <a:p>
            <a:r>
              <a:rPr lang="he-IL" dirty="0" smtClean="0"/>
              <a:t>הוכיחו הטענה מסוף השקף הקודם, כלומר תמיד מתקיים</a:t>
            </a:r>
          </a:p>
          <a:p>
            <a:pPr marL="0" indent="0" algn="ctr">
              <a:buNone/>
            </a:pPr>
            <a:r>
              <a:rPr lang="en-US" sz="4000" dirty="0">
                <a:ea typeface="Arial Unicode MS" panose="020B0604020202020204" pitchFamily="34" charset="-128"/>
              </a:rPr>
              <a:t>⋈</a:t>
            </a:r>
            <a:r>
              <a:rPr lang="en-US" sz="4000" dirty="0"/>
              <a:t> R</a:t>
            </a:r>
            <a:r>
              <a:rPr lang="en-US" sz="4000" baseline="-25000" dirty="0"/>
              <a:t>k </a:t>
            </a:r>
            <a:r>
              <a:rPr lang="en-US" sz="4000" dirty="0"/>
              <a:t>)</a:t>
            </a:r>
            <a:r>
              <a:rPr lang="he-IL" sz="4000" baseline="-25000" dirty="0"/>
              <a:t> </a:t>
            </a:r>
            <a:r>
              <a:rPr lang="en-US" sz="4000" dirty="0">
                <a:ea typeface="Arial Unicode MS" panose="020B0604020202020204" pitchFamily="34" charset="-128"/>
              </a:rPr>
              <a:t>⋅ ⋅ ⋅</a:t>
            </a:r>
            <a:r>
              <a:rPr lang="he-IL" sz="4000" dirty="0"/>
              <a:t> </a:t>
            </a:r>
            <a:r>
              <a:rPr lang="en-US" sz="4000" dirty="0"/>
              <a:t>R</a:t>
            </a:r>
            <a:r>
              <a:rPr lang="en-US" sz="4000" baseline="-25000" dirty="0"/>
              <a:t>1</a:t>
            </a:r>
            <a:r>
              <a:rPr lang="en-US" sz="4000" dirty="0"/>
              <a:t> </a:t>
            </a:r>
            <a:r>
              <a:rPr lang="en-US" sz="4000" dirty="0">
                <a:ea typeface="Arial Unicode MS" panose="020B0604020202020204" pitchFamily="34" charset="-128"/>
              </a:rPr>
              <a:t>⋈</a:t>
            </a:r>
            <a:r>
              <a:rPr lang="he-IL" sz="4000" dirty="0">
                <a:ea typeface="Arial Unicode MS" panose="020B0604020202020204" pitchFamily="34" charset="-128"/>
              </a:rPr>
              <a:t> </a:t>
            </a:r>
            <a:r>
              <a:rPr lang="en-US" sz="4000" dirty="0"/>
              <a:t>R</a:t>
            </a:r>
            <a:r>
              <a:rPr lang="en-US" sz="4000" baseline="-25000" dirty="0"/>
              <a:t>i</a:t>
            </a:r>
            <a:r>
              <a:rPr lang="en-US" sz="4000" dirty="0"/>
              <a:t> </a:t>
            </a:r>
            <a:r>
              <a:rPr lang="en-US" sz="4000" dirty="0" smtClean="0">
                <a:ea typeface="Arial Unicode MS" panose="020B0604020202020204" pitchFamily="34" charset="-128"/>
              </a:rPr>
              <a:t>⊇</a:t>
            </a:r>
            <a:r>
              <a:rPr lang="en-US" sz="4000" dirty="0" smtClean="0"/>
              <a:t> </a:t>
            </a:r>
            <a:r>
              <a:rPr lang="el-GR" sz="4000" dirty="0">
                <a:ea typeface="Arial Unicode MS" panose="020B0604020202020204" pitchFamily="34" charset="-128"/>
              </a:rPr>
              <a:t>π</a:t>
            </a:r>
            <a:r>
              <a:rPr lang="en-US" sz="4000" baseline="-25000" dirty="0"/>
              <a:t>R</a:t>
            </a:r>
            <a:r>
              <a:rPr lang="en-US" sz="4000" baseline="-50000" dirty="0"/>
              <a:t>i</a:t>
            </a:r>
            <a:r>
              <a:rPr lang="en-US" sz="4000" baseline="-25000" dirty="0"/>
              <a:t> </a:t>
            </a:r>
            <a:r>
              <a:rPr lang="en-US" sz="4000" dirty="0" smtClean="0"/>
              <a:t>(</a:t>
            </a:r>
            <a:endParaRPr lang="he-IL" sz="4000" dirty="0" smtClean="0"/>
          </a:p>
          <a:p>
            <a:r>
              <a:rPr lang="he-IL" dirty="0" smtClean="0">
                <a:ea typeface="Arial Unicode MS" panose="020B0604020202020204" pitchFamily="34" charset="-128"/>
              </a:rPr>
              <a:t>הפתרון מופיע בשקפים של הרצאה 2</a:t>
            </a:r>
            <a:endParaRPr lang="he-IL" dirty="0">
              <a:ea typeface="Arial Unicode MS" panose="020B0604020202020204" pitchFamily="34" charset="-128"/>
            </a:endParaRPr>
          </a:p>
          <a:p>
            <a:pPr marL="0" indent="0" algn="ctr">
              <a:buNone/>
            </a:pPr>
            <a:endParaRPr lang="he-IL"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15</a:t>
            </a:fld>
            <a:endParaRPr lang="he-IL" dirty="0"/>
          </a:p>
        </p:txBody>
      </p:sp>
    </p:spTree>
    <p:extLst>
      <p:ext uri="{BB962C8B-B14F-4D97-AF65-F5344CB8AC3E}">
        <p14:creationId xmlns:p14="http://schemas.microsoft.com/office/powerpoint/2010/main" val="23358977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תרגיל 11</a:t>
            </a:r>
            <a:endParaRPr lang="he-IL" dirty="0"/>
          </a:p>
        </p:txBody>
      </p:sp>
      <p:sp>
        <p:nvSpPr>
          <p:cNvPr id="3" name="Content Placeholder 2"/>
          <p:cNvSpPr>
            <a:spLocks noGrp="1"/>
          </p:cNvSpPr>
          <p:nvPr>
            <p:ph idx="1"/>
          </p:nvPr>
        </p:nvSpPr>
        <p:spPr/>
        <p:txBody>
          <a:bodyPr/>
          <a:lstStyle/>
          <a:p>
            <a:r>
              <a:rPr lang="he-IL" dirty="0" smtClean="0"/>
              <a:t>הוכיחו הטענה הבאה</a:t>
            </a:r>
          </a:p>
          <a:p>
            <a:r>
              <a:rPr lang="he-IL" u="sng" dirty="0" smtClean="0"/>
              <a:t>טענה</a:t>
            </a:r>
            <a:r>
              <a:rPr lang="he-IL" dirty="0" smtClean="0"/>
              <a:t>: אם היחסים </a:t>
            </a:r>
            <a:r>
              <a:rPr lang="en-US" dirty="0"/>
              <a:t>R</a:t>
            </a:r>
            <a:r>
              <a:rPr lang="en-US" baseline="-25000" dirty="0"/>
              <a:t>1</a:t>
            </a:r>
            <a:r>
              <a:rPr lang="en-US" dirty="0"/>
              <a:t>,…,</a:t>
            </a:r>
            <a:r>
              <a:rPr lang="en-US" dirty="0" smtClean="0"/>
              <a:t>R</a:t>
            </a:r>
            <a:r>
              <a:rPr lang="en-US" baseline="-25000" dirty="0" smtClean="0"/>
              <a:t>k</a:t>
            </a:r>
            <a:r>
              <a:rPr lang="he-IL" dirty="0" smtClean="0"/>
              <a:t> הינם מ"צ אז כל שניים מהם הינם מח"צ</a:t>
            </a:r>
          </a:p>
          <a:p>
            <a:r>
              <a:rPr lang="he-IL" u="sng" dirty="0" smtClean="0"/>
              <a:t>הערה</a:t>
            </a:r>
            <a:r>
              <a:rPr lang="he-IL" dirty="0" smtClean="0"/>
              <a:t>: לעיתים נאמר שהיחסים </a:t>
            </a:r>
            <a:r>
              <a:rPr lang="en-US" dirty="0"/>
              <a:t>R</a:t>
            </a:r>
            <a:r>
              <a:rPr lang="en-US" baseline="-25000" dirty="0"/>
              <a:t>1</a:t>
            </a:r>
            <a:r>
              <a:rPr lang="en-US" dirty="0"/>
              <a:t>,…,R</a:t>
            </a:r>
            <a:r>
              <a:rPr lang="en-US" baseline="-25000" dirty="0"/>
              <a:t>k</a:t>
            </a:r>
            <a:r>
              <a:rPr lang="he-IL" dirty="0"/>
              <a:t> </a:t>
            </a:r>
            <a:r>
              <a:rPr lang="he-IL" dirty="0" smtClean="0"/>
              <a:t>הינם מח"צ והכוונה היא שכל שניים מהם הינם מח"צ</a:t>
            </a:r>
          </a:p>
          <a:p>
            <a:r>
              <a:rPr lang="he-IL" dirty="0" smtClean="0"/>
              <a:t>הכיוון ההפוך אינו בהכרח נכון; שקף 28 (של הרצאה 1) מראה זאת</a:t>
            </a:r>
          </a:p>
          <a:p>
            <a:r>
              <a:rPr lang="he-IL" dirty="0">
                <a:ea typeface="Arial Unicode MS" panose="020B0604020202020204" pitchFamily="34" charset="-128"/>
              </a:rPr>
              <a:t>הפתרון מופיע בשקפים של הרצאה 2</a:t>
            </a:r>
          </a:p>
          <a:p>
            <a:endParaRPr lang="he-IL"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16</a:t>
            </a:fld>
            <a:endParaRPr lang="he-IL" dirty="0"/>
          </a:p>
        </p:txBody>
      </p:sp>
    </p:spTree>
    <p:extLst>
      <p:ext uri="{BB962C8B-B14F-4D97-AF65-F5344CB8AC3E}">
        <p14:creationId xmlns:p14="http://schemas.microsoft.com/office/powerpoint/2010/main" val="30719250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he-IL" dirty="0" smtClean="0"/>
              <a:t>תרגיל 12</a:t>
            </a:r>
            <a:endParaRPr lang="he-IL" dirty="0"/>
          </a:p>
        </p:txBody>
      </p:sp>
      <p:sp>
        <p:nvSpPr>
          <p:cNvPr id="6" name="Content Placeholder 5"/>
          <p:cNvSpPr>
            <a:spLocks noGrp="1"/>
          </p:cNvSpPr>
          <p:nvPr>
            <p:ph idx="1"/>
          </p:nvPr>
        </p:nvSpPr>
        <p:spPr/>
        <p:txBody>
          <a:bodyPr/>
          <a:lstStyle/>
          <a:p>
            <a:r>
              <a:rPr lang="he-IL" dirty="0" smtClean="0"/>
              <a:t>מהו זמן החישוב של הרדוקציה של </a:t>
            </a:r>
            <a:r>
              <a:rPr lang="en-US" dirty="0" smtClean="0"/>
              <a:t>GYO</a:t>
            </a:r>
            <a:r>
              <a:rPr lang="he-IL" dirty="0" smtClean="0"/>
              <a:t>?</a:t>
            </a:r>
          </a:p>
          <a:p>
            <a:pPr lvl="1"/>
            <a:r>
              <a:rPr lang="he-IL" dirty="0" smtClean="0"/>
              <a:t>הקלט הוא הסכמות בלבד (כלומר, קבוצות של אטריבוטים), בלי היחסים עצמם</a:t>
            </a:r>
          </a:p>
          <a:p>
            <a:r>
              <a:rPr lang="he-IL" dirty="0">
                <a:ea typeface="Arial Unicode MS" panose="020B0604020202020204" pitchFamily="34" charset="-128"/>
              </a:rPr>
              <a:t>הפתרון מופיע בשקפים של הרצאה 2</a:t>
            </a:r>
          </a:p>
          <a:p>
            <a:endParaRPr lang="he-IL" dirty="0"/>
          </a:p>
        </p:txBody>
      </p:sp>
      <p:sp>
        <p:nvSpPr>
          <p:cNvPr id="2" name="Date Placeholder 1"/>
          <p:cNvSpPr>
            <a:spLocks noGrp="1"/>
          </p:cNvSpPr>
          <p:nvPr>
            <p:ph type="dt" sz="half" idx="10"/>
          </p:nvPr>
        </p:nvSpPr>
        <p:spPr/>
        <p:txBody>
          <a:bodyPr/>
          <a:lstStyle/>
          <a:p>
            <a:r>
              <a:rPr lang="he-IL" smtClean="0"/>
              <a:t>9 מרץ, 2015</a:t>
            </a:r>
            <a:endParaRPr lang="he-IL" dirty="0"/>
          </a:p>
        </p:txBody>
      </p:sp>
      <p:sp>
        <p:nvSpPr>
          <p:cNvPr id="3" name="Footer Placeholder 2"/>
          <p:cNvSpPr>
            <a:spLocks noGrp="1"/>
          </p:cNvSpPr>
          <p:nvPr>
            <p:ph type="ftr" sz="quarter" idx="11"/>
          </p:nvPr>
        </p:nvSpPr>
        <p:spPr/>
        <p:txBody>
          <a:bodyPr/>
          <a:lstStyle/>
          <a:p>
            <a:r>
              <a:rPr lang="he-IL" smtClean="0"/>
              <a:t>פתרון תרגילים מהרצאה 1</a:t>
            </a:r>
            <a:endParaRPr lang="he-IL" dirty="0"/>
          </a:p>
        </p:txBody>
      </p:sp>
      <p:sp>
        <p:nvSpPr>
          <p:cNvPr id="4" name="Slide Number Placeholder 3"/>
          <p:cNvSpPr>
            <a:spLocks noGrp="1"/>
          </p:cNvSpPr>
          <p:nvPr>
            <p:ph type="sldNum" sz="quarter" idx="12"/>
          </p:nvPr>
        </p:nvSpPr>
        <p:spPr/>
        <p:txBody>
          <a:bodyPr/>
          <a:lstStyle/>
          <a:p>
            <a:fld id="{E196847A-E4B5-4319-933D-741C133DF6B1}" type="slidenum">
              <a:rPr lang="he-IL" smtClean="0"/>
              <a:t>17</a:t>
            </a:fld>
            <a:endParaRPr lang="he-IL" dirty="0"/>
          </a:p>
        </p:txBody>
      </p:sp>
    </p:spTree>
    <p:extLst>
      <p:ext uri="{BB962C8B-B14F-4D97-AF65-F5344CB8AC3E}">
        <p14:creationId xmlns:p14="http://schemas.microsoft.com/office/powerpoint/2010/main" val="34465183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765"/>
            <a:ext cx="10515600" cy="1325563"/>
          </a:xfrm>
        </p:spPr>
        <p:txBody>
          <a:bodyPr/>
          <a:lstStyle/>
          <a:p>
            <a:r>
              <a:rPr lang="he-IL" dirty="0"/>
              <a:t>חישוב ביטוי אלגברי שכולל</a:t>
            </a:r>
            <a:br>
              <a:rPr lang="he-IL" dirty="0"/>
            </a:br>
            <a:r>
              <a:rPr lang="he-IL" dirty="0"/>
              <a:t>מספר כלשהו של פעולות</a:t>
            </a:r>
          </a:p>
        </p:txBody>
      </p:sp>
      <p:sp>
        <p:nvSpPr>
          <p:cNvPr id="3" name="Content Placeholder 2"/>
          <p:cNvSpPr>
            <a:spLocks noGrp="1"/>
          </p:cNvSpPr>
          <p:nvPr>
            <p:ph idx="1"/>
          </p:nvPr>
        </p:nvSpPr>
        <p:spPr>
          <a:xfrm>
            <a:off x="838200" y="1392702"/>
            <a:ext cx="10515600" cy="4784261"/>
          </a:xfrm>
        </p:spPr>
        <p:txBody>
          <a:bodyPr>
            <a:noAutofit/>
          </a:bodyPr>
          <a:lstStyle/>
          <a:p>
            <a:r>
              <a:rPr lang="he-IL" dirty="0"/>
              <a:t>חמשת הפעולות הבסיסיות של </a:t>
            </a:r>
            <a:r>
              <a:rPr lang="he-IL" dirty="0" err="1"/>
              <a:t>אלגברת</a:t>
            </a:r>
            <a:r>
              <a:rPr lang="he-IL" dirty="0"/>
              <a:t> היחסים:</a:t>
            </a:r>
          </a:p>
          <a:p>
            <a:pPr lvl="1"/>
            <a:r>
              <a:rPr lang="he-IL" dirty="0"/>
              <a:t>הטלה, בחירה, איחוד, הפרש ומכפלה קרטזית</a:t>
            </a:r>
          </a:p>
          <a:p>
            <a:r>
              <a:rPr lang="he-IL" dirty="0"/>
              <a:t>לכל יחס </a:t>
            </a:r>
            <a:r>
              <a:rPr lang="en-US" dirty="0"/>
              <a:t>t</a:t>
            </a:r>
            <a:r>
              <a:rPr lang="he-IL" dirty="0"/>
              <a:t> רשומות שלכל אחת אורך </a:t>
            </a:r>
            <a:r>
              <a:rPr lang="en-US" dirty="0"/>
              <a:t>l</a:t>
            </a:r>
          </a:p>
          <a:p>
            <a:r>
              <a:rPr lang="he-IL" dirty="0"/>
              <a:t>בנוסף, גודל הביטוי הוא </a:t>
            </a:r>
            <a:r>
              <a:rPr lang="en-US" dirty="0"/>
              <a:t>q</a:t>
            </a:r>
          </a:p>
          <a:p>
            <a:r>
              <a:rPr lang="he-IL" dirty="0"/>
              <a:t>מה הזמן הנדרש לחישוב הביטוי כפונקציה של גודל הקלט? פולינומיאלי?</a:t>
            </a:r>
            <a:r>
              <a:rPr lang="en-US" dirty="0"/>
              <a:t> </a:t>
            </a:r>
            <a:r>
              <a:rPr lang="he-IL" dirty="0"/>
              <a:t>אקספוננציאלי? ענו עבור שני המקרים הבאים:</a:t>
            </a:r>
          </a:p>
          <a:p>
            <a:pPr lvl="1"/>
            <a:r>
              <a:rPr lang="he-IL" dirty="0"/>
              <a:t>בביטוי מופיעות רק ארבע הפעולות הראשונות</a:t>
            </a:r>
          </a:p>
          <a:p>
            <a:pPr lvl="1"/>
            <a:r>
              <a:rPr lang="he-IL" dirty="0"/>
              <a:t>בביטוי יש גם מכפלה קרטזית (הפעולה החמישית) או </a:t>
            </a:r>
            <a:r>
              <a:rPr lang="he-IL" dirty="0" smtClean="0"/>
              <a:t>צירוף</a:t>
            </a:r>
          </a:p>
          <a:p>
            <a:pPr lvl="2"/>
            <a:r>
              <a:rPr lang="he-IL" dirty="0" smtClean="0"/>
              <a:t>כזכור, צירוף ניתן לביטוי בעזרת חמשת הפעולות הבסיסיות</a:t>
            </a:r>
          </a:p>
          <a:p>
            <a:pPr lvl="1"/>
            <a:r>
              <a:rPr lang="he-IL" u="sng" dirty="0"/>
              <a:t>הערה</a:t>
            </a:r>
            <a:r>
              <a:rPr lang="he-IL" dirty="0"/>
              <a:t>: הקלט מורכב מהביטוי </a:t>
            </a:r>
            <a:r>
              <a:rPr lang="he-IL" dirty="0" smtClean="0"/>
              <a:t>ומהיחסים</a:t>
            </a:r>
            <a:endParaRPr lang="he-IL" dirty="0"/>
          </a:p>
          <a:p>
            <a:endParaRPr lang="he-IL"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dirty="0"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18</a:t>
            </a:fld>
            <a:endParaRPr lang="he-IL" dirty="0"/>
          </a:p>
        </p:txBody>
      </p:sp>
    </p:spTree>
    <p:extLst>
      <p:ext uri="{BB962C8B-B14F-4D97-AF65-F5344CB8AC3E}">
        <p14:creationId xmlns:p14="http://schemas.microsoft.com/office/powerpoint/2010/main" val="37817915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9504"/>
            <a:ext cx="10515600" cy="1325563"/>
          </a:xfrm>
        </p:spPr>
        <p:txBody>
          <a:bodyPr/>
          <a:lstStyle/>
          <a:p>
            <a:r>
              <a:rPr lang="he-IL" dirty="0" smtClean="0"/>
              <a:t>תשובה למקרה שיש רק את</a:t>
            </a:r>
            <a:br>
              <a:rPr lang="he-IL" dirty="0" smtClean="0"/>
            </a:br>
            <a:r>
              <a:rPr lang="he-IL" dirty="0" smtClean="0"/>
              <a:t>ארבעת הפעולות הראשונות</a:t>
            </a:r>
            <a:endParaRPr lang="he-IL" dirty="0"/>
          </a:p>
        </p:txBody>
      </p:sp>
      <p:sp>
        <p:nvSpPr>
          <p:cNvPr id="3" name="Content Placeholder 2"/>
          <p:cNvSpPr>
            <a:spLocks noGrp="1"/>
          </p:cNvSpPr>
          <p:nvPr>
            <p:ph idx="1"/>
          </p:nvPr>
        </p:nvSpPr>
        <p:spPr>
          <a:xfrm>
            <a:off x="838200" y="1828800"/>
            <a:ext cx="10515600" cy="4536373"/>
          </a:xfrm>
        </p:spPr>
        <p:txBody>
          <a:bodyPr>
            <a:noAutofit/>
          </a:bodyPr>
          <a:lstStyle/>
          <a:p>
            <a:r>
              <a:rPr lang="he-IL" dirty="0" smtClean="0"/>
              <a:t>עבור כל אחת מארבעת הפעולות הראשונות, מתקיים ש-</a:t>
            </a:r>
          </a:p>
          <a:p>
            <a:pPr lvl="1"/>
            <a:r>
              <a:rPr lang="he-IL" dirty="0" smtClean="0"/>
              <a:t>היא ניתנת לחישוב בזמן פולינומיאלי בגודל הקלט שלה (קרי, היחס או שני היחסים עליהם היא פועלת, ובמקרה של בחירה צריך לכלול גם את הגודל של התנאי), ובנוסף</a:t>
            </a:r>
          </a:p>
          <a:p>
            <a:pPr lvl="1"/>
            <a:r>
              <a:rPr lang="he-IL" dirty="0" smtClean="0"/>
              <a:t>גודל התוצאה שלה אינו עולה על גודל הקלט שלה</a:t>
            </a:r>
          </a:p>
          <a:p>
            <a:r>
              <a:rPr lang="he-IL" dirty="0" smtClean="0"/>
              <a:t>לכן, ביטוי שכולל רק את ארבעת הפעולות הראשונות ניתן לחישוב בזמן פולינומיאלי בגודל הקלט בלבד</a:t>
            </a:r>
          </a:p>
          <a:p>
            <a:pPr lvl="1"/>
            <a:r>
              <a:rPr lang="he-IL" dirty="0" smtClean="0"/>
              <a:t>השלימו את ההוכחה המלאה שמראה כיצד נובעת מסקנה זו ממה שנאמר קודם </a:t>
            </a:r>
          </a:p>
          <a:p>
            <a:pPr lvl="1"/>
            <a:r>
              <a:rPr lang="he-IL" u="sng" dirty="0" smtClean="0"/>
              <a:t>הערה</a:t>
            </a:r>
            <a:r>
              <a:rPr lang="he-IL" dirty="0" smtClean="0"/>
              <a:t>: הקלט מורכב מהביטוי ומהיחסים</a:t>
            </a:r>
          </a:p>
          <a:p>
            <a:pPr lvl="1"/>
            <a:endParaRPr lang="he-IL" sz="3200"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dirty="0"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19</a:t>
            </a:fld>
            <a:endParaRPr lang="he-IL" dirty="0"/>
          </a:p>
        </p:txBody>
      </p:sp>
    </p:spTree>
    <p:extLst>
      <p:ext uri="{BB962C8B-B14F-4D97-AF65-F5344CB8AC3E}">
        <p14:creationId xmlns:p14="http://schemas.microsoft.com/office/powerpoint/2010/main" val="3389345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תרגיל 1</a:t>
            </a:r>
            <a:endParaRPr lang="he-IL" dirty="0"/>
          </a:p>
        </p:txBody>
      </p:sp>
      <p:sp>
        <p:nvSpPr>
          <p:cNvPr id="3" name="Content Placeholder 2"/>
          <p:cNvSpPr>
            <a:spLocks noGrp="1"/>
          </p:cNvSpPr>
          <p:nvPr>
            <p:ph idx="1"/>
          </p:nvPr>
        </p:nvSpPr>
        <p:spPr/>
        <p:txBody>
          <a:bodyPr/>
          <a:lstStyle/>
          <a:p>
            <a:r>
              <a:rPr lang="he-IL" dirty="0" smtClean="0">
                <a:ea typeface="Arial Unicode MS" panose="020B0604020202020204" pitchFamily="34" charset="-128"/>
              </a:rPr>
              <a:t>הראו שגודל התוצאה של מכפלה קרטזית הוא תמיד </a:t>
            </a:r>
            <a:r>
              <a:rPr lang="en-US" dirty="0">
                <a:ea typeface="Arial Unicode MS" panose="020B0604020202020204" pitchFamily="34" charset="-128"/>
              </a:rPr>
              <a:t>O(</a:t>
            </a:r>
            <a:r>
              <a:rPr lang="en-US" dirty="0" err="1">
                <a:ea typeface="Arial Unicode MS" panose="020B0604020202020204" pitchFamily="34" charset="-128"/>
              </a:rPr>
              <a:t>n</a:t>
            </a:r>
            <a:r>
              <a:rPr lang="en-US" baseline="-25000" dirty="0" err="1">
                <a:ea typeface="Arial Unicode MS" panose="020B0604020202020204" pitchFamily="34" charset="-128"/>
              </a:rPr>
              <a:t>i</a:t>
            </a:r>
            <a:r>
              <a:rPr lang="en-US" dirty="0" err="1">
                <a:ea typeface="Arial Unicode MS" panose="020B0604020202020204" pitchFamily="34" charset="-128"/>
              </a:rPr>
              <a:t>n</a:t>
            </a:r>
            <a:r>
              <a:rPr lang="en-US" baseline="-25000" dirty="0" err="1">
                <a:ea typeface="Arial Unicode MS" panose="020B0604020202020204" pitchFamily="34" charset="-128"/>
              </a:rPr>
              <a:t>j</a:t>
            </a:r>
            <a:r>
              <a:rPr lang="en-US" dirty="0" smtClean="0">
                <a:ea typeface="Arial Unicode MS" panose="020B0604020202020204" pitchFamily="34" charset="-128"/>
              </a:rPr>
              <a:t>)</a:t>
            </a:r>
            <a:r>
              <a:rPr lang="he-IL" dirty="0" smtClean="0">
                <a:ea typeface="Arial Unicode MS" panose="020B0604020202020204" pitchFamily="34" charset="-128"/>
              </a:rPr>
              <a:t>, אפילו אם אחד היחסים ריק</a:t>
            </a:r>
          </a:p>
          <a:p>
            <a:r>
              <a:rPr lang="he-IL" dirty="0" smtClean="0">
                <a:ea typeface="Arial Unicode MS" panose="020B0604020202020204" pitchFamily="34" charset="-128"/>
              </a:rPr>
              <a:t>תחילה הוכיחו את הסעיפים הבאים:</a:t>
            </a:r>
            <a:endParaRPr lang="he-IL" dirty="0" smtClean="0"/>
          </a:p>
          <a:p>
            <a:pPr marL="971550" lvl="1" indent="-514350">
              <a:buFont typeface="+mj-lt"/>
              <a:buAutoNum type="arabicParenR"/>
            </a:pPr>
            <a:r>
              <a:rPr lang="he-IL" dirty="0" smtClean="0"/>
              <a:t>אם </a:t>
            </a:r>
            <a:r>
              <a:rPr lang="en-US" dirty="0" smtClean="0"/>
              <a:t>l</a:t>
            </a:r>
            <a:r>
              <a:rPr lang="en-US" baseline="-25000" dirty="0" smtClean="0"/>
              <a:t>i</a:t>
            </a:r>
            <a:r>
              <a:rPr lang="en-US" dirty="0" smtClean="0"/>
              <a:t> </a:t>
            </a:r>
            <a:r>
              <a:rPr lang="en-US" dirty="0">
                <a:ea typeface="Arial Unicode MS" panose="020B0604020202020204" pitchFamily="34" charset="-128"/>
              </a:rPr>
              <a:t>≥ 2</a:t>
            </a:r>
            <a:r>
              <a:rPr lang="he-IL" dirty="0" smtClean="0"/>
              <a:t> וגם </a:t>
            </a:r>
            <a:r>
              <a:rPr lang="en-US" dirty="0" err="1" smtClean="0"/>
              <a:t>l</a:t>
            </a:r>
            <a:r>
              <a:rPr lang="en-US" baseline="-25000" dirty="0" err="1" smtClean="0"/>
              <a:t>j</a:t>
            </a:r>
            <a:r>
              <a:rPr lang="en-US" dirty="0" smtClean="0"/>
              <a:t> </a:t>
            </a:r>
            <a:r>
              <a:rPr lang="en-US" dirty="0" smtClean="0">
                <a:ea typeface="Arial Unicode MS" panose="020B0604020202020204" pitchFamily="34" charset="-128"/>
              </a:rPr>
              <a:t>≥ 2</a:t>
            </a:r>
            <a:r>
              <a:rPr lang="he-IL" dirty="0" smtClean="0">
                <a:ea typeface="Arial Unicode MS" panose="020B0604020202020204" pitchFamily="34" charset="-128"/>
              </a:rPr>
              <a:t> אז </a:t>
            </a:r>
            <a:r>
              <a:rPr lang="en-US" dirty="0"/>
              <a:t>t</a:t>
            </a:r>
            <a:r>
              <a:rPr lang="en-US" baseline="-25000" dirty="0"/>
              <a:t>i</a:t>
            </a:r>
            <a:r>
              <a:rPr lang="en-US" dirty="0"/>
              <a:t>t</a:t>
            </a:r>
            <a:r>
              <a:rPr lang="en-US" baseline="-25000" dirty="0"/>
              <a:t>j</a:t>
            </a:r>
            <a:r>
              <a:rPr lang="en-US" dirty="0"/>
              <a:t>(l</a:t>
            </a:r>
            <a:r>
              <a:rPr lang="en-US" baseline="-25000" dirty="0"/>
              <a:t>i</a:t>
            </a:r>
            <a:r>
              <a:rPr lang="en-US" dirty="0"/>
              <a:t>+l</a:t>
            </a:r>
            <a:r>
              <a:rPr lang="en-US" baseline="-25000" dirty="0"/>
              <a:t>j</a:t>
            </a:r>
            <a:r>
              <a:rPr lang="en-US" dirty="0"/>
              <a:t>) </a:t>
            </a:r>
            <a:r>
              <a:rPr lang="en-US" dirty="0">
                <a:ea typeface="Arial Unicode MS" panose="020B0604020202020204" pitchFamily="34" charset="-128"/>
              </a:rPr>
              <a:t>≤ </a:t>
            </a:r>
            <a:r>
              <a:rPr lang="en-US" dirty="0" err="1" smtClean="0">
                <a:ea typeface="Arial Unicode MS" panose="020B0604020202020204" pitchFamily="34" charset="-128"/>
              </a:rPr>
              <a:t>t</a:t>
            </a:r>
            <a:r>
              <a:rPr lang="en-US" baseline="-25000" dirty="0" err="1" smtClean="0">
                <a:ea typeface="Arial Unicode MS" panose="020B0604020202020204" pitchFamily="34" charset="-128"/>
              </a:rPr>
              <a:t>i</a:t>
            </a:r>
            <a:r>
              <a:rPr lang="en-US" dirty="0" err="1" smtClean="0">
                <a:ea typeface="Arial Unicode MS" panose="020B0604020202020204" pitchFamily="34" charset="-128"/>
              </a:rPr>
              <a:t>t</a:t>
            </a:r>
            <a:r>
              <a:rPr lang="en-US" baseline="-25000" dirty="0" err="1" smtClean="0">
                <a:ea typeface="Arial Unicode MS" panose="020B0604020202020204" pitchFamily="34" charset="-128"/>
              </a:rPr>
              <a:t>j</a:t>
            </a:r>
            <a:r>
              <a:rPr lang="en-US" dirty="0" err="1" smtClean="0">
                <a:ea typeface="Arial Unicode MS" panose="020B0604020202020204" pitchFamily="34" charset="-128"/>
              </a:rPr>
              <a:t>l</a:t>
            </a:r>
            <a:r>
              <a:rPr lang="en-US" baseline="-25000" dirty="0" err="1" smtClean="0">
                <a:ea typeface="Arial Unicode MS" panose="020B0604020202020204" pitchFamily="34" charset="-128"/>
              </a:rPr>
              <a:t>i</a:t>
            </a:r>
            <a:r>
              <a:rPr lang="en-US" dirty="0" err="1" smtClean="0">
                <a:ea typeface="Arial Unicode MS" panose="020B0604020202020204" pitchFamily="34" charset="-128"/>
              </a:rPr>
              <a:t>l</a:t>
            </a:r>
            <a:r>
              <a:rPr lang="en-US" baseline="-25000" dirty="0" err="1" smtClean="0">
                <a:ea typeface="Arial Unicode MS" panose="020B0604020202020204" pitchFamily="34" charset="-128"/>
              </a:rPr>
              <a:t>j</a:t>
            </a:r>
            <a:endParaRPr lang="en-US" baseline="-25000" dirty="0">
              <a:ea typeface="Arial Unicode MS" panose="020B0604020202020204" pitchFamily="34" charset="-128"/>
            </a:endParaRPr>
          </a:p>
          <a:p>
            <a:pPr marL="971550" lvl="1" indent="-514350">
              <a:buFont typeface="+mj-lt"/>
              <a:buAutoNum type="arabicParenR"/>
            </a:pPr>
            <a:r>
              <a:rPr lang="he-IL" dirty="0" smtClean="0"/>
              <a:t>אם </a:t>
            </a:r>
            <a:r>
              <a:rPr lang="en-US" dirty="0" smtClean="0"/>
              <a:t>l</a:t>
            </a:r>
            <a:r>
              <a:rPr lang="en-US" baseline="-25000" dirty="0" smtClean="0"/>
              <a:t>i</a:t>
            </a:r>
            <a:r>
              <a:rPr lang="en-US" dirty="0" smtClean="0"/>
              <a:t> </a:t>
            </a:r>
            <a:r>
              <a:rPr lang="en-US" dirty="0" smtClean="0">
                <a:ea typeface="Arial Unicode MS" panose="020B0604020202020204" pitchFamily="34" charset="-128"/>
              </a:rPr>
              <a:t>= 1</a:t>
            </a:r>
            <a:r>
              <a:rPr lang="he-IL" dirty="0" smtClean="0">
                <a:ea typeface="Arial Unicode MS" panose="020B0604020202020204" pitchFamily="34" charset="-128"/>
              </a:rPr>
              <a:t> </a:t>
            </a:r>
            <a:r>
              <a:rPr lang="he-IL" dirty="0" smtClean="0"/>
              <a:t>וגם </a:t>
            </a:r>
            <a:r>
              <a:rPr lang="en-US" dirty="0" err="1" smtClean="0"/>
              <a:t>l</a:t>
            </a:r>
            <a:r>
              <a:rPr lang="en-US" baseline="-25000" dirty="0" err="1" smtClean="0"/>
              <a:t>j</a:t>
            </a:r>
            <a:r>
              <a:rPr lang="en-US" dirty="0" smtClean="0"/>
              <a:t> </a:t>
            </a:r>
            <a:r>
              <a:rPr lang="en-US" dirty="0" smtClean="0">
                <a:ea typeface="Arial Unicode MS" panose="020B0604020202020204" pitchFamily="34" charset="-128"/>
              </a:rPr>
              <a:t>≥ 1</a:t>
            </a:r>
            <a:r>
              <a:rPr lang="he-IL" dirty="0" smtClean="0">
                <a:ea typeface="Arial Unicode MS" panose="020B0604020202020204" pitchFamily="34" charset="-128"/>
              </a:rPr>
              <a:t> אז </a:t>
            </a:r>
            <a:r>
              <a:rPr lang="en-US" dirty="0" err="1" smtClean="0"/>
              <a:t>t</a:t>
            </a:r>
            <a:r>
              <a:rPr lang="en-US" baseline="-25000" dirty="0" err="1" smtClean="0"/>
              <a:t>i</a:t>
            </a:r>
            <a:r>
              <a:rPr lang="en-US" dirty="0" err="1" smtClean="0"/>
              <a:t>t</a:t>
            </a:r>
            <a:r>
              <a:rPr lang="en-US" baseline="-25000" dirty="0" err="1" smtClean="0"/>
              <a:t>j</a:t>
            </a:r>
            <a:r>
              <a:rPr lang="en-US" dirty="0" smtClean="0"/>
              <a:t>(</a:t>
            </a:r>
            <a:r>
              <a:rPr lang="en-US" dirty="0" err="1" smtClean="0"/>
              <a:t>l</a:t>
            </a:r>
            <a:r>
              <a:rPr lang="en-US" baseline="-25000" dirty="0" err="1" smtClean="0"/>
              <a:t>i</a:t>
            </a:r>
            <a:r>
              <a:rPr lang="en-US" dirty="0" err="1" smtClean="0"/>
              <a:t>+l</a:t>
            </a:r>
            <a:r>
              <a:rPr lang="en-US" baseline="-25000" dirty="0" err="1" smtClean="0"/>
              <a:t>j</a:t>
            </a:r>
            <a:r>
              <a:rPr lang="en-US" dirty="0" smtClean="0"/>
              <a:t>) </a:t>
            </a:r>
            <a:r>
              <a:rPr lang="en-US" dirty="0" smtClean="0">
                <a:ea typeface="Arial Unicode MS" panose="020B0604020202020204" pitchFamily="34" charset="-128"/>
              </a:rPr>
              <a:t>≤ 2t</a:t>
            </a:r>
            <a:r>
              <a:rPr lang="en-US" baseline="-25000" dirty="0" smtClean="0">
                <a:ea typeface="Arial Unicode MS" panose="020B0604020202020204" pitchFamily="34" charset="-128"/>
              </a:rPr>
              <a:t>i</a:t>
            </a:r>
            <a:r>
              <a:rPr lang="en-US" dirty="0" smtClean="0">
                <a:ea typeface="Arial Unicode MS" panose="020B0604020202020204" pitchFamily="34" charset="-128"/>
              </a:rPr>
              <a:t>t</a:t>
            </a:r>
            <a:r>
              <a:rPr lang="en-US" baseline="-25000" dirty="0" smtClean="0">
                <a:ea typeface="Arial Unicode MS" panose="020B0604020202020204" pitchFamily="34" charset="-128"/>
              </a:rPr>
              <a:t>j</a:t>
            </a:r>
            <a:r>
              <a:rPr lang="en-US" dirty="0" smtClean="0">
                <a:ea typeface="Arial Unicode MS" panose="020B0604020202020204" pitchFamily="34" charset="-128"/>
              </a:rPr>
              <a:t>l</a:t>
            </a:r>
            <a:r>
              <a:rPr lang="en-US" baseline="-25000" dirty="0" smtClean="0">
                <a:ea typeface="Arial Unicode MS" panose="020B0604020202020204" pitchFamily="34" charset="-128"/>
              </a:rPr>
              <a:t>i</a:t>
            </a:r>
            <a:r>
              <a:rPr lang="en-US" dirty="0" smtClean="0">
                <a:ea typeface="Arial Unicode MS" panose="020B0604020202020204" pitchFamily="34" charset="-128"/>
              </a:rPr>
              <a:t>l</a:t>
            </a:r>
            <a:r>
              <a:rPr lang="en-US" baseline="-25000" dirty="0" smtClean="0">
                <a:ea typeface="Arial Unicode MS" panose="020B0604020202020204" pitchFamily="34" charset="-128"/>
              </a:rPr>
              <a:t>j</a:t>
            </a:r>
            <a:r>
              <a:rPr lang="he-IL" dirty="0" smtClean="0">
                <a:ea typeface="Arial Unicode MS" panose="020B0604020202020204" pitchFamily="34" charset="-128"/>
              </a:rPr>
              <a:t> </a:t>
            </a:r>
          </a:p>
          <a:p>
            <a:pPr marL="971550" lvl="1" indent="-514350">
              <a:buFont typeface="+mj-lt"/>
              <a:buAutoNum type="arabicParenR"/>
            </a:pPr>
            <a:r>
              <a:rPr lang="he-IL" dirty="0"/>
              <a:t>אם </a:t>
            </a:r>
            <a:r>
              <a:rPr lang="en-US" dirty="0"/>
              <a:t>l</a:t>
            </a:r>
            <a:r>
              <a:rPr lang="en-US" baseline="-25000" dirty="0"/>
              <a:t>i</a:t>
            </a:r>
            <a:r>
              <a:rPr lang="en-US" dirty="0"/>
              <a:t> </a:t>
            </a:r>
            <a:r>
              <a:rPr lang="en-US" dirty="0">
                <a:ea typeface="Arial Unicode MS" panose="020B0604020202020204" pitchFamily="34" charset="-128"/>
              </a:rPr>
              <a:t>≥</a:t>
            </a:r>
            <a:r>
              <a:rPr lang="en-US" dirty="0" smtClean="0">
                <a:ea typeface="Arial Unicode MS" panose="020B0604020202020204" pitchFamily="34" charset="-128"/>
              </a:rPr>
              <a:t> </a:t>
            </a:r>
            <a:r>
              <a:rPr lang="en-US" dirty="0">
                <a:ea typeface="Arial Unicode MS" panose="020B0604020202020204" pitchFamily="34" charset="-128"/>
              </a:rPr>
              <a:t>1</a:t>
            </a:r>
            <a:r>
              <a:rPr lang="he-IL" dirty="0">
                <a:ea typeface="Arial Unicode MS" panose="020B0604020202020204" pitchFamily="34" charset="-128"/>
              </a:rPr>
              <a:t> </a:t>
            </a:r>
            <a:r>
              <a:rPr lang="he-IL" dirty="0"/>
              <a:t>וגם </a:t>
            </a:r>
            <a:r>
              <a:rPr lang="en-US" dirty="0" err="1"/>
              <a:t>l</a:t>
            </a:r>
            <a:r>
              <a:rPr lang="en-US" baseline="-25000" dirty="0" err="1"/>
              <a:t>j</a:t>
            </a:r>
            <a:r>
              <a:rPr lang="en-US" dirty="0"/>
              <a:t> </a:t>
            </a:r>
            <a:r>
              <a:rPr lang="en-US" dirty="0" smtClean="0">
                <a:ea typeface="Arial Unicode MS" panose="020B0604020202020204" pitchFamily="34" charset="-128"/>
              </a:rPr>
              <a:t>= </a:t>
            </a:r>
            <a:r>
              <a:rPr lang="en-US" dirty="0">
                <a:ea typeface="Arial Unicode MS" panose="020B0604020202020204" pitchFamily="34" charset="-128"/>
              </a:rPr>
              <a:t>1</a:t>
            </a:r>
            <a:r>
              <a:rPr lang="he-IL" dirty="0">
                <a:ea typeface="Arial Unicode MS" panose="020B0604020202020204" pitchFamily="34" charset="-128"/>
              </a:rPr>
              <a:t> אז </a:t>
            </a:r>
            <a:r>
              <a:rPr lang="en-US" dirty="0" err="1"/>
              <a:t>t</a:t>
            </a:r>
            <a:r>
              <a:rPr lang="en-US" baseline="-25000" dirty="0" err="1"/>
              <a:t>i</a:t>
            </a:r>
            <a:r>
              <a:rPr lang="en-US" dirty="0" err="1"/>
              <a:t>t</a:t>
            </a:r>
            <a:r>
              <a:rPr lang="en-US" baseline="-25000" dirty="0" err="1"/>
              <a:t>j</a:t>
            </a:r>
            <a:r>
              <a:rPr lang="en-US" dirty="0"/>
              <a:t>(</a:t>
            </a:r>
            <a:r>
              <a:rPr lang="en-US" dirty="0" err="1"/>
              <a:t>l</a:t>
            </a:r>
            <a:r>
              <a:rPr lang="en-US" baseline="-25000" dirty="0" err="1"/>
              <a:t>i</a:t>
            </a:r>
            <a:r>
              <a:rPr lang="en-US" dirty="0" err="1"/>
              <a:t>+l</a:t>
            </a:r>
            <a:r>
              <a:rPr lang="en-US" baseline="-25000" dirty="0" err="1"/>
              <a:t>j</a:t>
            </a:r>
            <a:r>
              <a:rPr lang="en-US" dirty="0"/>
              <a:t>) </a:t>
            </a:r>
            <a:r>
              <a:rPr lang="en-US" dirty="0">
                <a:ea typeface="Arial Unicode MS" panose="020B0604020202020204" pitchFamily="34" charset="-128"/>
              </a:rPr>
              <a:t>≤ 2t</a:t>
            </a:r>
            <a:r>
              <a:rPr lang="en-US" baseline="-25000" dirty="0">
                <a:ea typeface="Arial Unicode MS" panose="020B0604020202020204" pitchFamily="34" charset="-128"/>
              </a:rPr>
              <a:t>i</a:t>
            </a:r>
            <a:r>
              <a:rPr lang="en-US" dirty="0">
                <a:ea typeface="Arial Unicode MS" panose="020B0604020202020204" pitchFamily="34" charset="-128"/>
              </a:rPr>
              <a:t>t</a:t>
            </a:r>
            <a:r>
              <a:rPr lang="en-US" baseline="-25000" dirty="0">
                <a:ea typeface="Arial Unicode MS" panose="020B0604020202020204" pitchFamily="34" charset="-128"/>
              </a:rPr>
              <a:t>j</a:t>
            </a:r>
            <a:r>
              <a:rPr lang="en-US" dirty="0">
                <a:ea typeface="Arial Unicode MS" panose="020B0604020202020204" pitchFamily="34" charset="-128"/>
              </a:rPr>
              <a:t>l</a:t>
            </a:r>
            <a:r>
              <a:rPr lang="en-US" baseline="-25000" dirty="0">
                <a:ea typeface="Arial Unicode MS" panose="020B0604020202020204" pitchFamily="34" charset="-128"/>
              </a:rPr>
              <a:t>i</a:t>
            </a:r>
            <a:r>
              <a:rPr lang="en-US" dirty="0">
                <a:ea typeface="Arial Unicode MS" panose="020B0604020202020204" pitchFamily="34" charset="-128"/>
              </a:rPr>
              <a:t>l</a:t>
            </a:r>
            <a:r>
              <a:rPr lang="en-US" baseline="-25000" dirty="0">
                <a:ea typeface="Arial Unicode MS" panose="020B0604020202020204" pitchFamily="34" charset="-128"/>
              </a:rPr>
              <a:t>j</a:t>
            </a:r>
            <a:r>
              <a:rPr lang="he-IL" dirty="0" smtClean="0">
                <a:ea typeface="Arial Unicode MS" panose="020B0604020202020204" pitchFamily="34" charset="-128"/>
              </a:rPr>
              <a:t> </a:t>
            </a:r>
          </a:p>
          <a:p>
            <a:r>
              <a:rPr lang="he-IL" dirty="0" smtClean="0">
                <a:ea typeface="Arial Unicode MS" panose="020B0604020202020204" pitchFamily="34" charset="-128"/>
              </a:rPr>
              <a:t>מסעיפים אלה נובע ש- </a:t>
            </a:r>
            <a:r>
              <a:rPr lang="en-US" dirty="0" err="1"/>
              <a:t>t</a:t>
            </a:r>
            <a:r>
              <a:rPr lang="en-US" baseline="-25000" dirty="0" err="1"/>
              <a:t>i</a:t>
            </a:r>
            <a:r>
              <a:rPr lang="en-US" dirty="0" err="1"/>
              <a:t>t</a:t>
            </a:r>
            <a:r>
              <a:rPr lang="en-US" baseline="-25000" dirty="0" err="1"/>
              <a:t>j</a:t>
            </a:r>
            <a:r>
              <a:rPr lang="en-US" dirty="0"/>
              <a:t>(</a:t>
            </a:r>
            <a:r>
              <a:rPr lang="en-US" dirty="0" err="1"/>
              <a:t>l</a:t>
            </a:r>
            <a:r>
              <a:rPr lang="en-US" baseline="-25000" dirty="0" err="1"/>
              <a:t>i</a:t>
            </a:r>
            <a:r>
              <a:rPr lang="en-US" dirty="0" err="1"/>
              <a:t>+l</a:t>
            </a:r>
            <a:r>
              <a:rPr lang="en-US" baseline="-25000" dirty="0" err="1"/>
              <a:t>j</a:t>
            </a:r>
            <a:r>
              <a:rPr lang="en-US" dirty="0"/>
              <a:t>) </a:t>
            </a:r>
            <a:r>
              <a:rPr lang="en-US" dirty="0">
                <a:ea typeface="Arial Unicode MS" panose="020B0604020202020204" pitchFamily="34" charset="-128"/>
              </a:rPr>
              <a:t>≤ O(</a:t>
            </a:r>
            <a:r>
              <a:rPr lang="en-US" dirty="0" err="1">
                <a:ea typeface="Arial Unicode MS" panose="020B0604020202020204" pitchFamily="34" charset="-128"/>
              </a:rPr>
              <a:t>t</a:t>
            </a:r>
            <a:r>
              <a:rPr lang="en-US" baseline="-25000" dirty="0" err="1">
                <a:ea typeface="Arial Unicode MS" panose="020B0604020202020204" pitchFamily="34" charset="-128"/>
              </a:rPr>
              <a:t>i</a:t>
            </a:r>
            <a:r>
              <a:rPr lang="en-US" dirty="0" err="1">
                <a:ea typeface="Arial Unicode MS" panose="020B0604020202020204" pitchFamily="34" charset="-128"/>
              </a:rPr>
              <a:t>t</a:t>
            </a:r>
            <a:r>
              <a:rPr lang="en-US" baseline="-25000" dirty="0" err="1">
                <a:ea typeface="Arial Unicode MS" panose="020B0604020202020204" pitchFamily="34" charset="-128"/>
              </a:rPr>
              <a:t>j</a:t>
            </a:r>
            <a:r>
              <a:rPr lang="en-US" dirty="0" err="1">
                <a:ea typeface="Arial Unicode MS" panose="020B0604020202020204" pitchFamily="34" charset="-128"/>
              </a:rPr>
              <a:t>l</a:t>
            </a:r>
            <a:r>
              <a:rPr lang="en-US" baseline="-25000" dirty="0" err="1">
                <a:ea typeface="Arial Unicode MS" panose="020B0604020202020204" pitchFamily="34" charset="-128"/>
              </a:rPr>
              <a:t>i</a:t>
            </a:r>
            <a:r>
              <a:rPr lang="en-US" dirty="0" err="1">
                <a:ea typeface="Arial Unicode MS" panose="020B0604020202020204" pitchFamily="34" charset="-128"/>
              </a:rPr>
              <a:t>l</a:t>
            </a:r>
            <a:r>
              <a:rPr lang="en-US" baseline="-25000" dirty="0" err="1">
                <a:ea typeface="Arial Unicode MS" panose="020B0604020202020204" pitchFamily="34" charset="-128"/>
              </a:rPr>
              <a:t>j</a:t>
            </a:r>
            <a:r>
              <a:rPr lang="en-US" dirty="0" smtClean="0">
                <a:ea typeface="Arial Unicode MS" panose="020B0604020202020204" pitchFamily="34" charset="-128"/>
              </a:rPr>
              <a:t>)</a:t>
            </a:r>
            <a:endParaRPr lang="he-IL" dirty="0" smtClean="0">
              <a:ea typeface="Arial Unicode MS" panose="020B0604020202020204" pitchFamily="34" charset="-128"/>
            </a:endParaRPr>
          </a:p>
          <a:p>
            <a:endParaRPr lang="he-IL" dirty="0" smtClean="0">
              <a:ea typeface="Arial Unicode MS" panose="020B0604020202020204" pitchFamily="34" charset="-128"/>
            </a:endParaRPr>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6" name="Footer Placeholder 5"/>
          <p:cNvSpPr>
            <a:spLocks noGrp="1"/>
          </p:cNvSpPr>
          <p:nvPr>
            <p:ph type="ftr" sz="quarter" idx="11"/>
          </p:nvPr>
        </p:nvSpPr>
        <p:spPr/>
        <p:txBody>
          <a:bodyPr/>
          <a:lstStyle/>
          <a:p>
            <a:r>
              <a:rPr lang="he-IL" smtClean="0"/>
              <a:t>פתרון תרגילים מהרצאה 1</a:t>
            </a:r>
            <a:endParaRPr lang="he-IL" dirty="0"/>
          </a:p>
        </p:txBody>
      </p:sp>
      <p:sp>
        <p:nvSpPr>
          <p:cNvPr id="5" name="Slide Number Placeholder 4"/>
          <p:cNvSpPr>
            <a:spLocks noGrp="1"/>
          </p:cNvSpPr>
          <p:nvPr>
            <p:ph type="sldNum" sz="quarter" idx="12"/>
          </p:nvPr>
        </p:nvSpPr>
        <p:spPr/>
        <p:txBody>
          <a:bodyPr/>
          <a:lstStyle/>
          <a:p>
            <a:fld id="{E196847A-E4B5-4319-933D-741C133DF6B1}" type="slidenum">
              <a:rPr lang="he-IL" smtClean="0"/>
              <a:t>2</a:t>
            </a:fld>
            <a:endParaRPr lang="he-IL" dirty="0"/>
          </a:p>
        </p:txBody>
      </p:sp>
    </p:spTree>
    <p:extLst>
      <p:ext uri="{BB962C8B-B14F-4D97-AF65-F5344CB8AC3E}">
        <p14:creationId xmlns:p14="http://schemas.microsoft.com/office/powerpoint/2010/main" val="25082286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תרגיל 13</a:t>
            </a:r>
            <a:endParaRPr lang="he-IL" dirty="0"/>
          </a:p>
        </p:txBody>
      </p:sp>
      <p:sp>
        <p:nvSpPr>
          <p:cNvPr id="3" name="Content Placeholder 2"/>
          <p:cNvSpPr>
            <a:spLocks noGrp="1"/>
          </p:cNvSpPr>
          <p:nvPr>
            <p:ph idx="1"/>
          </p:nvPr>
        </p:nvSpPr>
        <p:spPr/>
        <p:txBody>
          <a:bodyPr/>
          <a:lstStyle/>
          <a:p>
            <a:r>
              <a:rPr lang="he-IL" dirty="0" smtClean="0"/>
              <a:t>השלימו את ההוכחה בשקף הקודם</a:t>
            </a:r>
            <a:endParaRPr lang="he-IL"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20</a:t>
            </a:fld>
            <a:endParaRPr lang="he-IL" dirty="0"/>
          </a:p>
        </p:txBody>
      </p:sp>
    </p:spTree>
    <p:extLst>
      <p:ext uri="{BB962C8B-B14F-4D97-AF65-F5344CB8AC3E}">
        <p14:creationId xmlns:p14="http://schemas.microsoft.com/office/powerpoint/2010/main" val="420460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תרגיל 13 – פתרון </a:t>
            </a:r>
            <a:endParaRPr lang="he-IL" dirty="0"/>
          </a:p>
        </p:txBody>
      </p:sp>
      <p:sp>
        <p:nvSpPr>
          <p:cNvPr id="3" name="Content Placeholder 2"/>
          <p:cNvSpPr>
            <a:spLocks noGrp="1"/>
          </p:cNvSpPr>
          <p:nvPr>
            <p:ph idx="1"/>
          </p:nvPr>
        </p:nvSpPr>
        <p:spPr/>
        <p:txBody>
          <a:bodyPr>
            <a:normAutofit lnSpcReduction="10000"/>
          </a:bodyPr>
          <a:lstStyle/>
          <a:p>
            <a:r>
              <a:rPr lang="he-IL" dirty="0" smtClean="0"/>
              <a:t>הקלט מורכב מהביטוי שצריך לחשב, למשל </a:t>
            </a:r>
            <a:r>
              <a:rPr lang="en-US" dirty="0" smtClean="0"/>
              <a:t>(R – S) </a:t>
            </a:r>
            <a:r>
              <a:rPr lang="en-US" dirty="0" smtClean="0">
                <a:ea typeface="Arial Unicode MS" panose="020B0604020202020204" pitchFamily="34" charset="-128"/>
              </a:rPr>
              <a:t>⋃ (T – S)</a:t>
            </a:r>
            <a:r>
              <a:rPr lang="he-IL" dirty="0" smtClean="0">
                <a:ea typeface="Arial Unicode MS" panose="020B0604020202020204" pitchFamily="34" charset="-128"/>
              </a:rPr>
              <a:t>, ומהיחסים</a:t>
            </a:r>
          </a:p>
          <a:p>
            <a:r>
              <a:rPr lang="he-IL" dirty="0" smtClean="0">
                <a:ea typeface="Arial Unicode MS" panose="020B0604020202020204" pitchFamily="34" charset="-128"/>
              </a:rPr>
              <a:t>שימו לב שהביטוי מכיל רק את שמות היחסים וצריך כמובן להציב את היחסים עצמם במקומות המתאימים כדי לחשב את הביטוי</a:t>
            </a:r>
          </a:p>
          <a:p>
            <a:r>
              <a:rPr lang="he-IL" dirty="0" smtClean="0">
                <a:ea typeface="Arial Unicode MS" panose="020B0604020202020204" pitchFamily="34" charset="-128"/>
              </a:rPr>
              <a:t>יחס מופיע בקלט פעם אחת בלבד, גם אם הוא מוזכר בביטוי מספר כלשהו של פעמים</a:t>
            </a:r>
          </a:p>
          <a:p>
            <a:r>
              <a:rPr lang="he-IL" dirty="0" smtClean="0">
                <a:ea typeface="Arial Unicode MS" panose="020B0604020202020204" pitchFamily="34" charset="-128"/>
              </a:rPr>
              <a:t>גודל הביטוי הוא </a:t>
            </a:r>
            <a:r>
              <a:rPr lang="en-US" dirty="0" smtClean="0">
                <a:ea typeface="Arial Unicode MS" panose="020B0604020202020204" pitchFamily="34" charset="-128"/>
              </a:rPr>
              <a:t>q</a:t>
            </a:r>
            <a:r>
              <a:rPr lang="he-IL" dirty="0" smtClean="0">
                <a:ea typeface="Arial Unicode MS" panose="020B0604020202020204" pitchFamily="34" charset="-128"/>
              </a:rPr>
              <a:t>, מספר היחסים השונים הוא </a:t>
            </a:r>
            <a:r>
              <a:rPr lang="en-US" dirty="0" smtClean="0">
                <a:ea typeface="Arial Unicode MS" panose="020B0604020202020204" pitchFamily="34" charset="-128"/>
              </a:rPr>
              <a:t>k</a:t>
            </a:r>
            <a:r>
              <a:rPr lang="he-IL" dirty="0" smtClean="0">
                <a:ea typeface="Arial Unicode MS" panose="020B0604020202020204" pitchFamily="34" charset="-128"/>
              </a:rPr>
              <a:t> והגודל של כל אחד הוא </a:t>
            </a:r>
            <a:r>
              <a:rPr lang="en-US" dirty="0" smtClean="0">
                <a:ea typeface="Arial Unicode MS" panose="020B0604020202020204" pitchFamily="34" charset="-128"/>
              </a:rPr>
              <a:t>n</a:t>
            </a:r>
          </a:p>
          <a:p>
            <a:pPr lvl="1"/>
            <a:r>
              <a:rPr lang="he-IL" dirty="0" smtClean="0">
                <a:ea typeface="Arial Unicode MS" panose="020B0604020202020204" pitchFamily="34" charset="-128"/>
              </a:rPr>
              <a:t>לכן, הגודל הכולל של הקלט הוא </a:t>
            </a:r>
            <a:r>
              <a:rPr lang="en-US" dirty="0" err="1" smtClean="0">
                <a:ea typeface="Arial Unicode MS" panose="020B0604020202020204" pitchFamily="34" charset="-128"/>
              </a:rPr>
              <a:t>kn+q</a:t>
            </a:r>
            <a:endParaRPr lang="he-IL" dirty="0" smtClean="0">
              <a:ea typeface="Arial Unicode MS" panose="020B0604020202020204" pitchFamily="34" charset="-128"/>
            </a:endParaRPr>
          </a:p>
          <a:p>
            <a:endParaRPr lang="he-IL"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21</a:t>
            </a:fld>
            <a:endParaRPr lang="he-IL" dirty="0"/>
          </a:p>
        </p:txBody>
      </p:sp>
    </p:spTree>
    <p:extLst>
      <p:ext uri="{BB962C8B-B14F-4D97-AF65-F5344CB8AC3E}">
        <p14:creationId xmlns:p14="http://schemas.microsoft.com/office/powerpoint/2010/main" val="42247285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תרגיל 13 – המשך הפתרון</a:t>
            </a:r>
            <a:endParaRPr lang="he-IL" dirty="0"/>
          </a:p>
        </p:txBody>
      </p:sp>
      <p:sp>
        <p:nvSpPr>
          <p:cNvPr id="3" name="Content Placeholder 2"/>
          <p:cNvSpPr>
            <a:spLocks noGrp="1"/>
          </p:cNvSpPr>
          <p:nvPr>
            <p:ph idx="1"/>
          </p:nvPr>
        </p:nvSpPr>
        <p:spPr/>
        <p:txBody>
          <a:bodyPr>
            <a:normAutofit fontScale="92500" lnSpcReduction="20000"/>
          </a:bodyPr>
          <a:lstStyle/>
          <a:p>
            <a:r>
              <a:rPr lang="he-IL" dirty="0" smtClean="0"/>
              <a:t>כאשר הביטוי כולל רק </a:t>
            </a:r>
            <a:r>
              <a:rPr lang="he-IL" dirty="0"/>
              <a:t>הטלה, בחירה, </a:t>
            </a:r>
            <a:r>
              <a:rPr lang="he-IL" dirty="0" smtClean="0"/>
              <a:t>הפרש ואיחוד, אז הגודל של תוצאת ביניים (קרי, תוצאה שמתקבלת ע"י חישוב חלק מהביטוי) הוא לכל היותר </a:t>
            </a:r>
            <a:r>
              <a:rPr lang="en-US" dirty="0" err="1" smtClean="0"/>
              <a:t>kn</a:t>
            </a:r>
            <a:endParaRPr lang="en-US" dirty="0" smtClean="0"/>
          </a:p>
          <a:p>
            <a:pPr lvl="1"/>
            <a:r>
              <a:rPr lang="he-IL" dirty="0" smtClean="0"/>
              <a:t>זה נכון גם אם מפעילים את פעולת האיחוד מספר פעמים שגדול מ- </a:t>
            </a:r>
            <a:r>
              <a:rPr lang="en-US" dirty="0" smtClean="0"/>
              <a:t>k</a:t>
            </a:r>
            <a:r>
              <a:rPr lang="he-IL" dirty="0" smtClean="0"/>
              <a:t>, כי לפי הגדרה אין כפילויות בתוצאה</a:t>
            </a:r>
          </a:p>
          <a:p>
            <a:pPr lvl="1"/>
            <a:r>
              <a:rPr lang="he-IL" dirty="0" smtClean="0"/>
              <a:t>שימו לב שהמונח "תוצאת ביניים" כולל גם את היחסים המקוריים בקלט וגם את התוצאה הסופית</a:t>
            </a:r>
          </a:p>
          <a:p>
            <a:r>
              <a:rPr lang="he-IL" dirty="0" smtClean="0"/>
              <a:t>זכרו שהזמן הנדרש לביצוע פעולה בודדת (מבין הארבע הנ"ל) הוא פולינומיאלי בגודל היחס או היחסים עליהם מתבצעת הפעולה, ובמקרה של בחירה צריך לכלול גם את הגודל של התנאי, שאורכו בסיביות (קרי, ביטים) לכל היותר </a:t>
            </a:r>
            <a:r>
              <a:rPr lang="en-US" dirty="0" smtClean="0"/>
              <a:t>q</a:t>
            </a:r>
            <a:endParaRPr lang="en-US" dirty="0"/>
          </a:p>
          <a:p>
            <a:pPr lvl="1"/>
            <a:r>
              <a:rPr lang="he-IL" dirty="0" smtClean="0"/>
              <a:t>לכן, יש פולינום </a:t>
            </a:r>
            <a:r>
              <a:rPr lang="en-US" dirty="0" smtClean="0"/>
              <a:t>P</a:t>
            </a:r>
            <a:r>
              <a:rPr lang="he-IL" dirty="0" smtClean="0"/>
              <a:t>, כך שבמהלך החישוב של הביטוי, פעולה אחת מתבצעת לכל היותר בזמן </a:t>
            </a:r>
            <a:r>
              <a:rPr lang="en-US" dirty="0" smtClean="0"/>
              <a:t>P(</a:t>
            </a:r>
            <a:r>
              <a:rPr lang="en-US" dirty="0" err="1" smtClean="0"/>
              <a:t>kn+q</a:t>
            </a:r>
            <a:r>
              <a:rPr lang="en-US" dirty="0" smtClean="0"/>
              <a:t>)</a:t>
            </a:r>
            <a:endParaRPr lang="he-IL"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22</a:t>
            </a:fld>
            <a:endParaRPr lang="he-IL" dirty="0"/>
          </a:p>
        </p:txBody>
      </p:sp>
    </p:spTree>
    <p:extLst>
      <p:ext uri="{BB962C8B-B14F-4D97-AF65-F5344CB8AC3E}">
        <p14:creationId xmlns:p14="http://schemas.microsoft.com/office/powerpoint/2010/main" val="22264444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תרגיל 13 – סיום הפתרון</a:t>
            </a:r>
            <a:endParaRPr lang="he-IL" dirty="0"/>
          </a:p>
        </p:txBody>
      </p:sp>
      <p:sp>
        <p:nvSpPr>
          <p:cNvPr id="3" name="Content Placeholder 2"/>
          <p:cNvSpPr>
            <a:spLocks noGrp="1"/>
          </p:cNvSpPr>
          <p:nvPr>
            <p:ph idx="1"/>
          </p:nvPr>
        </p:nvSpPr>
        <p:spPr/>
        <p:txBody>
          <a:bodyPr>
            <a:normAutofit/>
          </a:bodyPr>
          <a:lstStyle/>
          <a:p>
            <a:r>
              <a:rPr lang="he-IL" dirty="0" smtClean="0"/>
              <a:t>בביטוי יש לכל היותר </a:t>
            </a:r>
            <a:r>
              <a:rPr lang="en-US" dirty="0" smtClean="0"/>
              <a:t>q</a:t>
            </a:r>
            <a:r>
              <a:rPr lang="he-IL" dirty="0" smtClean="0"/>
              <a:t> פעולות (זכרו ש- </a:t>
            </a:r>
            <a:r>
              <a:rPr lang="en-US" dirty="0" smtClean="0"/>
              <a:t>q</a:t>
            </a:r>
            <a:r>
              <a:rPr lang="he-IL" dirty="0" smtClean="0"/>
              <a:t> הוא אורך הביטוי)</a:t>
            </a:r>
          </a:p>
          <a:p>
            <a:r>
              <a:rPr lang="he-IL" dirty="0" smtClean="0"/>
              <a:t>לכן הזמן הכולל לחישוב הביטוי הוא לכל היותר </a:t>
            </a:r>
            <a:r>
              <a:rPr lang="en-US" dirty="0" err="1" smtClean="0"/>
              <a:t>qP</a:t>
            </a:r>
            <a:r>
              <a:rPr lang="en-US" dirty="0" smtClean="0"/>
              <a:t>(</a:t>
            </a:r>
            <a:r>
              <a:rPr lang="en-US" dirty="0" err="1" smtClean="0"/>
              <a:t>kn+q</a:t>
            </a:r>
            <a:r>
              <a:rPr lang="en-US" dirty="0" smtClean="0"/>
              <a:t>)</a:t>
            </a:r>
            <a:endParaRPr lang="he-IL" dirty="0" smtClean="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23</a:t>
            </a:fld>
            <a:endParaRPr lang="he-IL" dirty="0"/>
          </a:p>
        </p:txBody>
      </p:sp>
    </p:spTree>
    <p:extLst>
      <p:ext uri="{BB962C8B-B14F-4D97-AF65-F5344CB8AC3E}">
        <p14:creationId xmlns:p14="http://schemas.microsoft.com/office/powerpoint/2010/main" val="3300125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מה קורה אם לא מבטלים כפילויות?</a:t>
            </a:r>
            <a:endParaRPr lang="he-IL" dirty="0"/>
          </a:p>
        </p:txBody>
      </p:sp>
      <p:sp>
        <p:nvSpPr>
          <p:cNvPr id="3" name="Content Placeholder 2"/>
          <p:cNvSpPr>
            <a:spLocks noGrp="1"/>
          </p:cNvSpPr>
          <p:nvPr>
            <p:ph idx="1"/>
          </p:nvPr>
        </p:nvSpPr>
        <p:spPr/>
        <p:txBody>
          <a:bodyPr>
            <a:normAutofit lnSpcReduction="10000"/>
          </a:bodyPr>
          <a:lstStyle/>
          <a:p>
            <a:r>
              <a:rPr lang="he-IL" dirty="0" smtClean="0"/>
              <a:t>ע"י הפעלת איחוד שוב ושוב, אפשר לקבל תוצאות ביניים שגדולות יותר מהקלט אם לא מבטלים כפילויות</a:t>
            </a:r>
          </a:p>
          <a:p>
            <a:r>
              <a:rPr lang="he-IL" dirty="0" smtClean="0"/>
              <a:t>כל פעולת איחוד מייצרת תוצאה שגודלה לכל היותר כפליים מגודל הקלט לפעולה זו </a:t>
            </a:r>
          </a:p>
          <a:p>
            <a:pPr lvl="1"/>
            <a:r>
              <a:rPr lang="he-IL" dirty="0" smtClean="0"/>
              <a:t>זה קורה כשמבצעים איחוד של יחס עם עצמו, קרי </a:t>
            </a:r>
            <a:r>
              <a:rPr lang="en-US" dirty="0" smtClean="0"/>
              <a:t>R </a:t>
            </a:r>
            <a:r>
              <a:rPr lang="en-US" dirty="0" smtClean="0">
                <a:ea typeface="Arial Unicode MS" panose="020B0604020202020204" pitchFamily="34" charset="-128"/>
              </a:rPr>
              <a:t>⋃ R</a:t>
            </a:r>
            <a:endParaRPr lang="he-IL" dirty="0" smtClean="0">
              <a:ea typeface="Arial Unicode MS" panose="020B0604020202020204" pitchFamily="34" charset="-128"/>
            </a:endParaRPr>
          </a:p>
          <a:p>
            <a:r>
              <a:rPr lang="he-IL" dirty="0" smtClean="0">
                <a:ea typeface="Arial Unicode MS" panose="020B0604020202020204" pitchFamily="34" charset="-128"/>
              </a:rPr>
              <a:t>נתאר את הביטוי שצריך לחשב ע"י עץ</a:t>
            </a:r>
          </a:p>
          <a:p>
            <a:r>
              <a:rPr lang="he-IL" dirty="0" smtClean="0">
                <a:ea typeface="Arial Unicode MS" panose="020B0604020202020204" pitchFamily="34" charset="-128"/>
              </a:rPr>
              <a:t>השקף </a:t>
            </a:r>
            <a:r>
              <a:rPr lang="he-IL" dirty="0" smtClean="0">
                <a:ea typeface="Arial Unicode MS" panose="020B0604020202020204" pitchFamily="34" charset="-128"/>
              </a:rPr>
              <a:t>לאחר ההערה הבאה מראה </a:t>
            </a:r>
            <a:r>
              <a:rPr lang="he-IL" dirty="0" smtClean="0">
                <a:ea typeface="Arial Unicode MS" panose="020B0604020202020204" pitchFamily="34" charset="-128"/>
              </a:rPr>
              <a:t>שגודל </a:t>
            </a:r>
            <a:r>
              <a:rPr lang="he-IL" dirty="0" smtClean="0">
                <a:ea typeface="Arial Unicode MS" panose="020B0604020202020204" pitchFamily="34" charset="-128"/>
              </a:rPr>
              <a:t>תוצאת ביניים בכל צומת </a:t>
            </a:r>
            <a:r>
              <a:rPr lang="en-US" dirty="0" smtClean="0">
                <a:ea typeface="Arial Unicode MS" panose="020B0604020202020204" pitchFamily="34" charset="-128"/>
              </a:rPr>
              <a:t>v</a:t>
            </a:r>
            <a:r>
              <a:rPr lang="he-IL" dirty="0" smtClean="0">
                <a:ea typeface="Arial Unicode MS" panose="020B0604020202020204" pitchFamily="34" charset="-128"/>
              </a:rPr>
              <a:t> של העץ הוא פולינומיאלי בגודל הקלט (שכולל את היחסים והביטוי)</a:t>
            </a:r>
            <a:endParaRPr lang="he-IL" dirty="0" smtClean="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24</a:t>
            </a:fld>
            <a:endParaRPr lang="he-IL" dirty="0"/>
          </a:p>
        </p:txBody>
      </p:sp>
    </p:spTree>
    <p:extLst>
      <p:ext uri="{BB962C8B-B14F-4D97-AF65-F5344CB8AC3E}">
        <p14:creationId xmlns:p14="http://schemas.microsoft.com/office/powerpoint/2010/main" val="34622209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הערה</a:t>
            </a:r>
            <a:endParaRPr lang="he-IL" dirty="0"/>
          </a:p>
        </p:txBody>
      </p:sp>
      <p:sp>
        <p:nvSpPr>
          <p:cNvPr id="3" name="Content Placeholder 2"/>
          <p:cNvSpPr>
            <a:spLocks noGrp="1"/>
          </p:cNvSpPr>
          <p:nvPr>
            <p:ph idx="1"/>
          </p:nvPr>
        </p:nvSpPr>
        <p:spPr/>
        <p:txBody>
          <a:bodyPr/>
          <a:lstStyle/>
          <a:p>
            <a:r>
              <a:rPr lang="he-IL" dirty="0" smtClean="0"/>
              <a:t>כשמחשבים את הסכום של גודל היחסים בעלים של העץ, אז כל יחס נכלל בסכום פעם אחת בלבד, אפילו אם הוא מופיע במספר כלשהו של עלים </a:t>
            </a:r>
            <a:endParaRPr lang="he-IL"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25</a:t>
            </a:fld>
            <a:endParaRPr lang="he-IL" dirty="0"/>
          </a:p>
        </p:txBody>
      </p:sp>
    </p:spTree>
    <p:extLst>
      <p:ext uri="{BB962C8B-B14F-4D97-AF65-F5344CB8AC3E}">
        <p14:creationId xmlns:p14="http://schemas.microsoft.com/office/powerpoint/2010/main" val="5699935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גודל תוצאת ביניים בצומת </a:t>
            </a:r>
            <a:r>
              <a:rPr lang="en-US" dirty="0" smtClean="0"/>
              <a:t>v</a:t>
            </a:r>
            <a:r>
              <a:rPr lang="he-IL" dirty="0" smtClean="0"/>
              <a:t> הוא </a:t>
            </a:r>
            <a:br>
              <a:rPr lang="he-IL" dirty="0" smtClean="0"/>
            </a:br>
            <a:r>
              <a:rPr lang="he-IL" dirty="0" smtClean="0"/>
              <a:t>פולינומיאלי בגודל הקלט</a:t>
            </a:r>
            <a:endParaRPr lang="he-IL" dirty="0"/>
          </a:p>
        </p:txBody>
      </p:sp>
      <p:sp>
        <p:nvSpPr>
          <p:cNvPr id="3" name="Content Placeholder 2"/>
          <p:cNvSpPr>
            <a:spLocks noGrp="1"/>
          </p:cNvSpPr>
          <p:nvPr>
            <p:ph idx="1"/>
          </p:nvPr>
        </p:nvSpPr>
        <p:spPr/>
        <p:txBody>
          <a:bodyPr>
            <a:normAutofit fontScale="92500"/>
          </a:bodyPr>
          <a:lstStyle/>
          <a:p>
            <a:r>
              <a:rPr lang="he-IL" dirty="0" smtClean="0"/>
              <a:t>פעולה יכולה לייצר תוצאה שלכל היותר מכפילה את גודל הקלט שלה (וזה קורה כאשר עושים איחוד של יחס עם עצמו ללא ביטול כפילויות)</a:t>
            </a:r>
          </a:p>
          <a:p>
            <a:r>
              <a:rPr lang="he-IL" dirty="0" smtClean="0"/>
              <a:t>מבין כל הביטויים עם אותו מספר פעולות, נקבל את התוצאה הגדולה ביותר כאשר העץ (שמתאר הביטוי) הוא מלא</a:t>
            </a:r>
          </a:p>
          <a:p>
            <a:r>
              <a:rPr lang="he-IL" dirty="0" smtClean="0"/>
              <a:t>במצב זה, גודל התוצאה בצומת </a:t>
            </a:r>
            <a:r>
              <a:rPr lang="en-US" dirty="0" smtClean="0"/>
              <a:t>v</a:t>
            </a:r>
            <a:r>
              <a:rPr lang="he-IL" dirty="0" smtClean="0"/>
              <a:t> הוא לכל היותר </a:t>
            </a:r>
            <a:r>
              <a:rPr lang="en-US" dirty="0" smtClean="0"/>
              <a:t>2</a:t>
            </a:r>
            <a:r>
              <a:rPr lang="en-US" baseline="30000" dirty="0" smtClean="0"/>
              <a:t>h</a:t>
            </a:r>
            <a:r>
              <a:rPr lang="en-US" dirty="0" smtClean="0"/>
              <a:t>N</a:t>
            </a:r>
            <a:r>
              <a:rPr lang="he-IL" dirty="0" smtClean="0"/>
              <a:t>, כאשר </a:t>
            </a:r>
            <a:r>
              <a:rPr lang="en-US" dirty="0" smtClean="0"/>
              <a:t>h</a:t>
            </a:r>
            <a:r>
              <a:rPr lang="he-IL" dirty="0" smtClean="0"/>
              <a:t> הוא הגובה של </a:t>
            </a:r>
            <a:r>
              <a:rPr lang="en-US" dirty="0" smtClean="0"/>
              <a:t>v</a:t>
            </a:r>
            <a:r>
              <a:rPr lang="he-IL" dirty="0" smtClean="0"/>
              <a:t> בעץ ו- </a:t>
            </a:r>
            <a:r>
              <a:rPr lang="en-US" dirty="0" smtClean="0"/>
              <a:t>N</a:t>
            </a:r>
            <a:r>
              <a:rPr lang="he-IL" dirty="0" smtClean="0"/>
              <a:t> הוא גודל הקלט</a:t>
            </a:r>
          </a:p>
          <a:p>
            <a:r>
              <a:rPr lang="he-IL" dirty="0" smtClean="0"/>
              <a:t>אבל הגובה של עץ מלא הוא לכל היותר לוגריתמי בגודל הביטוי (שהוא חלק מהקלט)</a:t>
            </a:r>
          </a:p>
          <a:p>
            <a:r>
              <a:rPr lang="he-IL" dirty="0" smtClean="0"/>
              <a:t>לכן, גודל התוצאה בצומת כלשהו הוא פולינומיאלי בגודל הקלט</a:t>
            </a:r>
            <a:endParaRPr lang="he-IL"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26</a:t>
            </a:fld>
            <a:endParaRPr lang="he-IL" dirty="0"/>
          </a:p>
        </p:txBody>
      </p:sp>
    </p:spTree>
    <p:extLst>
      <p:ext uri="{BB962C8B-B14F-4D97-AF65-F5344CB8AC3E}">
        <p14:creationId xmlns:p14="http://schemas.microsoft.com/office/powerpoint/2010/main" val="10138812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אם מותר להגדיר משתנים שמקבלים תוצאות ביניים ואח"כ משתמשים בהם, אז המצב שונה</a:t>
            </a:r>
            <a:endParaRPr lang="he-IL" dirty="0"/>
          </a:p>
        </p:txBody>
      </p:sp>
      <p:sp>
        <p:nvSpPr>
          <p:cNvPr id="3" name="Content Placeholder 2"/>
          <p:cNvSpPr>
            <a:spLocks noGrp="1"/>
          </p:cNvSpPr>
          <p:nvPr>
            <p:ph idx="1"/>
          </p:nvPr>
        </p:nvSpPr>
        <p:spPr/>
        <p:txBody>
          <a:bodyPr>
            <a:normAutofit lnSpcReduction="10000"/>
          </a:bodyPr>
          <a:lstStyle/>
          <a:p>
            <a:r>
              <a:rPr lang="en-US" dirty="0" smtClean="0"/>
              <a:t>S </a:t>
            </a:r>
            <a:r>
              <a:rPr lang="en-US" dirty="0">
                <a:ea typeface="Arial Unicode MS" panose="020B0604020202020204" pitchFamily="34" charset="-128"/>
              </a:rPr>
              <a:t>← </a:t>
            </a:r>
            <a:r>
              <a:rPr lang="en-US" dirty="0"/>
              <a:t>R </a:t>
            </a:r>
            <a:r>
              <a:rPr lang="en-US" dirty="0">
                <a:ea typeface="Arial Unicode MS" panose="020B0604020202020204" pitchFamily="34" charset="-128"/>
              </a:rPr>
              <a:t>⋃</a:t>
            </a:r>
            <a:r>
              <a:rPr lang="en-US" dirty="0" smtClean="0"/>
              <a:t> R</a:t>
            </a:r>
            <a:endParaRPr lang="he-IL" dirty="0" smtClean="0"/>
          </a:p>
          <a:p>
            <a:r>
              <a:rPr lang="en-US" dirty="0" smtClean="0"/>
              <a:t>T </a:t>
            </a:r>
            <a:r>
              <a:rPr lang="en-US" dirty="0">
                <a:ea typeface="Arial Unicode MS" panose="020B0604020202020204" pitchFamily="34" charset="-128"/>
              </a:rPr>
              <a:t>← </a:t>
            </a:r>
            <a:r>
              <a:rPr lang="en-US" dirty="0" smtClean="0"/>
              <a:t>S </a:t>
            </a:r>
            <a:r>
              <a:rPr lang="en-US" dirty="0">
                <a:ea typeface="Arial Unicode MS" panose="020B0604020202020204" pitchFamily="34" charset="-128"/>
              </a:rPr>
              <a:t>⋃</a:t>
            </a:r>
            <a:r>
              <a:rPr lang="en-US" dirty="0"/>
              <a:t> </a:t>
            </a:r>
            <a:r>
              <a:rPr lang="en-US" dirty="0" smtClean="0"/>
              <a:t>S</a:t>
            </a:r>
            <a:endParaRPr lang="he-IL" dirty="0"/>
          </a:p>
          <a:p>
            <a:r>
              <a:rPr lang="en-US" dirty="0" smtClean="0"/>
              <a:t>U </a:t>
            </a:r>
            <a:r>
              <a:rPr lang="en-US" dirty="0">
                <a:ea typeface="Arial Unicode MS" panose="020B0604020202020204" pitchFamily="34" charset="-128"/>
              </a:rPr>
              <a:t>← </a:t>
            </a:r>
            <a:r>
              <a:rPr lang="en-US" dirty="0" smtClean="0"/>
              <a:t>T </a:t>
            </a:r>
            <a:r>
              <a:rPr lang="en-US" dirty="0">
                <a:ea typeface="Arial Unicode MS" panose="020B0604020202020204" pitchFamily="34" charset="-128"/>
              </a:rPr>
              <a:t>⋃</a:t>
            </a:r>
            <a:r>
              <a:rPr lang="en-US" dirty="0"/>
              <a:t> </a:t>
            </a:r>
            <a:r>
              <a:rPr lang="en-US" dirty="0" smtClean="0"/>
              <a:t>T</a:t>
            </a:r>
            <a:r>
              <a:rPr lang="he-IL" dirty="0" smtClean="0"/>
              <a:t> וכו'</a:t>
            </a:r>
          </a:p>
          <a:p>
            <a:r>
              <a:rPr lang="he-IL" dirty="0" smtClean="0"/>
              <a:t>בדרך זו אפשר לקבל תוצאות </a:t>
            </a:r>
            <a:r>
              <a:rPr lang="he-IL" dirty="0" smtClean="0"/>
              <a:t>שגודלן </a:t>
            </a:r>
            <a:r>
              <a:rPr lang="en-US" smtClean="0"/>
              <a:t>2</a:t>
            </a:r>
            <a:r>
              <a:rPr lang="en-US" baseline="30000" smtClean="0"/>
              <a:t>O(q)</a:t>
            </a:r>
            <a:r>
              <a:rPr lang="en-US" smtClean="0"/>
              <a:t>N</a:t>
            </a:r>
            <a:r>
              <a:rPr lang="he-IL" smtClean="0"/>
              <a:t>, </a:t>
            </a:r>
            <a:r>
              <a:rPr lang="he-IL" dirty="0" smtClean="0"/>
              <a:t>כאשר </a:t>
            </a:r>
            <a:r>
              <a:rPr lang="en-US" dirty="0" smtClean="0"/>
              <a:t>n</a:t>
            </a:r>
            <a:r>
              <a:rPr lang="he-IL" dirty="0" smtClean="0"/>
              <a:t> הוא גודל היחסים בקלט (במקרה הזה, </a:t>
            </a:r>
            <a:r>
              <a:rPr lang="en-US" dirty="0" smtClean="0"/>
              <a:t>R</a:t>
            </a:r>
            <a:r>
              <a:rPr lang="he-IL" dirty="0" smtClean="0"/>
              <a:t> הוא היחס היחיד בקלט) ו- </a:t>
            </a:r>
            <a:r>
              <a:rPr lang="en-US" dirty="0" smtClean="0"/>
              <a:t>q</a:t>
            </a:r>
            <a:r>
              <a:rPr lang="he-IL" dirty="0" smtClean="0"/>
              <a:t> הוא הגודל הכולל של הביטויים שצריך לחשב</a:t>
            </a:r>
          </a:p>
          <a:p>
            <a:r>
              <a:rPr lang="he-IL" dirty="0" smtClean="0"/>
              <a:t>כל זה בתנאי שלא מבטלים כפילויות</a:t>
            </a:r>
          </a:p>
          <a:p>
            <a:r>
              <a:rPr lang="he-IL" dirty="0" smtClean="0"/>
              <a:t>אם מבטלים כפילויות, אז גודל הביטוי עדיין פולינומיאלי בקלט, כי גודלה של תוצאות ביניים הוא לכל היותר כגודל היחסים בקלט</a:t>
            </a:r>
            <a:endParaRPr lang="he-IL"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27</a:t>
            </a:fld>
            <a:endParaRPr lang="he-IL" dirty="0"/>
          </a:p>
        </p:txBody>
      </p:sp>
    </p:spTree>
    <p:extLst>
      <p:ext uri="{BB962C8B-B14F-4D97-AF65-F5344CB8AC3E}">
        <p14:creationId xmlns:p14="http://schemas.microsoft.com/office/powerpoint/2010/main" val="35118477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תשובה למקרה שיש גם מכפלה קרטזית או צירוף</a:t>
            </a:r>
            <a:endParaRPr lang="he-IL" dirty="0"/>
          </a:p>
        </p:txBody>
      </p:sp>
      <p:sp>
        <p:nvSpPr>
          <p:cNvPr id="3" name="Content Placeholder 2"/>
          <p:cNvSpPr>
            <a:spLocks noGrp="1"/>
          </p:cNvSpPr>
          <p:nvPr>
            <p:ph idx="1"/>
          </p:nvPr>
        </p:nvSpPr>
        <p:spPr/>
        <p:txBody>
          <a:bodyPr/>
          <a:lstStyle/>
          <a:p>
            <a:r>
              <a:rPr lang="he-IL" dirty="0"/>
              <a:t>ראינו </a:t>
            </a:r>
            <a:r>
              <a:rPr lang="he-IL" dirty="0" smtClean="0"/>
              <a:t>שעבור מכפלה קרטזית של </a:t>
            </a:r>
            <a:r>
              <a:rPr lang="en-US" dirty="0" smtClean="0"/>
              <a:t>k</a:t>
            </a:r>
            <a:r>
              <a:rPr lang="he-IL" dirty="0" smtClean="0"/>
              <a:t> יחסים, גודל התוצאה הוא אקספוננציאלי בגודל הקלט (כאשר המעריך הוא </a:t>
            </a:r>
            <a:r>
              <a:rPr lang="en-US" dirty="0" smtClean="0"/>
              <a:t>k</a:t>
            </a:r>
            <a:r>
              <a:rPr lang="he-IL" dirty="0" smtClean="0"/>
              <a:t>) וכך גם לגבי זמן החישוב</a:t>
            </a:r>
          </a:p>
          <a:p>
            <a:r>
              <a:rPr lang="he-IL" dirty="0" smtClean="0"/>
              <a:t>במקרה הכללי של ביטוי כלשהו עם חמשת הפעולות, אפשר להראות שהגודל וזמן החישוב של כל תוצאת ביניים הינם לכל היותר </a:t>
            </a:r>
            <a:r>
              <a:rPr lang="he-IL" dirty="0" err="1" smtClean="0"/>
              <a:t>אקספוננציאלים</a:t>
            </a:r>
            <a:r>
              <a:rPr lang="he-IL" dirty="0" smtClean="0"/>
              <a:t> בקלט, כאשר המעריך הוא </a:t>
            </a:r>
            <a:r>
              <a:rPr lang="en-US" dirty="0" smtClean="0"/>
              <a:t>q</a:t>
            </a:r>
            <a:r>
              <a:rPr lang="he-IL" dirty="0" smtClean="0"/>
              <a:t> (קרי, גודל הביטוי)</a:t>
            </a:r>
          </a:p>
          <a:p>
            <a:pPr lvl="1"/>
            <a:r>
              <a:rPr lang="he-IL" dirty="0" smtClean="0"/>
              <a:t>ויש לכל היותר </a:t>
            </a:r>
            <a:r>
              <a:rPr lang="en-US" dirty="0" smtClean="0"/>
              <a:t>q</a:t>
            </a:r>
            <a:r>
              <a:rPr lang="he-IL" dirty="0" smtClean="0"/>
              <a:t> תוצאות ביניים</a:t>
            </a:r>
          </a:p>
          <a:p>
            <a:pPr lvl="1"/>
            <a:r>
              <a:rPr lang="he-IL" u="sng" dirty="0" smtClean="0"/>
              <a:t>הערה</a:t>
            </a:r>
            <a:r>
              <a:rPr lang="he-IL" dirty="0" smtClean="0"/>
              <a:t>: המושג "תוצאת ביניים" כולל גם את התוצאה הסופית</a:t>
            </a:r>
            <a:endParaRPr lang="he-IL" dirty="0"/>
          </a:p>
          <a:p>
            <a:endParaRPr lang="he-IL"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28</a:t>
            </a:fld>
            <a:endParaRPr lang="he-IL" dirty="0"/>
          </a:p>
        </p:txBody>
      </p:sp>
    </p:spTree>
    <p:extLst>
      <p:ext uri="{BB962C8B-B14F-4D97-AF65-F5344CB8AC3E}">
        <p14:creationId xmlns:p14="http://schemas.microsoft.com/office/powerpoint/2010/main" val="20969099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תרגיל 14</a:t>
            </a:r>
            <a:endParaRPr lang="he-IL" dirty="0"/>
          </a:p>
        </p:txBody>
      </p:sp>
      <p:sp>
        <p:nvSpPr>
          <p:cNvPr id="3" name="Content Placeholder 2"/>
          <p:cNvSpPr>
            <a:spLocks noGrp="1"/>
          </p:cNvSpPr>
          <p:nvPr>
            <p:ph idx="1"/>
          </p:nvPr>
        </p:nvSpPr>
        <p:spPr/>
        <p:txBody>
          <a:bodyPr/>
          <a:lstStyle/>
          <a:p>
            <a:r>
              <a:rPr lang="he-IL" dirty="0" smtClean="0"/>
              <a:t>השלימו את הפרטים החסרים בהוכחה של השקף הקודם</a:t>
            </a:r>
            <a:endParaRPr lang="he-IL"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29</a:t>
            </a:fld>
            <a:endParaRPr lang="he-IL" dirty="0"/>
          </a:p>
        </p:txBody>
      </p:sp>
    </p:spTree>
    <p:extLst>
      <p:ext uri="{BB962C8B-B14F-4D97-AF65-F5344CB8AC3E}">
        <p14:creationId xmlns:p14="http://schemas.microsoft.com/office/powerpoint/2010/main" val="3707595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תרגיל 2</a:t>
            </a:r>
            <a:endParaRPr lang="he-IL" dirty="0"/>
          </a:p>
        </p:txBody>
      </p:sp>
      <p:sp>
        <p:nvSpPr>
          <p:cNvPr id="3" name="Content Placeholder 2"/>
          <p:cNvSpPr>
            <a:spLocks noGrp="1"/>
          </p:cNvSpPr>
          <p:nvPr>
            <p:ph idx="1"/>
          </p:nvPr>
        </p:nvSpPr>
        <p:spPr/>
        <p:txBody>
          <a:bodyPr/>
          <a:lstStyle/>
          <a:p>
            <a:r>
              <a:rPr lang="he-IL" dirty="0" smtClean="0"/>
              <a:t>מהו זמן החישוב ומהו גודל התוצאה של פעולת הפרש </a:t>
            </a:r>
            <a:r>
              <a:rPr lang="en-US" dirty="0" smtClean="0"/>
              <a:t>R – S</a:t>
            </a:r>
            <a:r>
              <a:rPr lang="he-IL" dirty="0" smtClean="0"/>
              <a:t>?</a:t>
            </a:r>
            <a:endParaRPr lang="he-IL"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dirty="0"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3</a:t>
            </a:fld>
            <a:endParaRPr lang="he-IL" dirty="0"/>
          </a:p>
        </p:txBody>
      </p:sp>
    </p:spTree>
    <p:extLst>
      <p:ext uri="{BB962C8B-B14F-4D97-AF65-F5344CB8AC3E}">
        <p14:creationId xmlns:p14="http://schemas.microsoft.com/office/powerpoint/2010/main" val="37100139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תרגיל 15</a:t>
            </a:r>
            <a:br>
              <a:rPr lang="he-IL" dirty="0" smtClean="0"/>
            </a:br>
            <a:r>
              <a:rPr lang="he-IL" dirty="0" smtClean="0"/>
              <a:t>האם לא שכחנו משהו?</a:t>
            </a:r>
            <a:endParaRPr lang="he-IL" dirty="0"/>
          </a:p>
        </p:txBody>
      </p:sp>
      <p:sp>
        <p:nvSpPr>
          <p:cNvPr id="3" name="Content Placeholder 2"/>
          <p:cNvSpPr>
            <a:spLocks noGrp="1"/>
          </p:cNvSpPr>
          <p:nvPr>
            <p:ph idx="1"/>
          </p:nvPr>
        </p:nvSpPr>
        <p:spPr/>
        <p:txBody>
          <a:bodyPr/>
          <a:lstStyle/>
          <a:p>
            <a:r>
              <a:rPr lang="he-IL" dirty="0" smtClean="0"/>
              <a:t>כאשר דיברנו על פעולות, כגון צירוף ובחירה, לא התייחסנו לסכמות (קרי, אטריבוטים)</a:t>
            </a:r>
          </a:p>
          <a:p>
            <a:r>
              <a:rPr lang="he-IL" dirty="0" smtClean="0"/>
              <a:t>למשל, כדי לבצע צירוף, צריך לדעת מה האטריבוטים המשותפים</a:t>
            </a:r>
          </a:p>
          <a:p>
            <a:r>
              <a:rPr lang="he-IL" dirty="0" smtClean="0"/>
              <a:t>מהן הפעולות הנוספות הנדרשות (שאליהן לא התייחסנו) וכיצד זה משפיע על זמן הריצה?</a:t>
            </a:r>
          </a:p>
          <a:p>
            <a:pPr lvl="1"/>
            <a:r>
              <a:rPr lang="he-IL" dirty="0" smtClean="0"/>
              <a:t>חיזרו על כל ניתוחי זמן </a:t>
            </a:r>
            <a:r>
              <a:rPr lang="he-IL" smtClean="0"/>
              <a:t>ריצה בהרצאה זו </a:t>
            </a:r>
            <a:r>
              <a:rPr lang="he-IL" dirty="0" smtClean="0"/>
              <a:t>ועדכנו אותם בהתאם לצורך לבצע פעולות שכוללות גם את הסכמות</a:t>
            </a:r>
            <a:endParaRPr lang="he-IL" dirty="0"/>
          </a:p>
        </p:txBody>
      </p:sp>
      <p:sp>
        <p:nvSpPr>
          <p:cNvPr id="4" name="Date Placeholder 3"/>
          <p:cNvSpPr>
            <a:spLocks noGrp="1"/>
          </p:cNvSpPr>
          <p:nvPr>
            <p:ph type="dt" sz="half" idx="10"/>
          </p:nvPr>
        </p:nvSpPr>
        <p:spPr/>
        <p:txBody>
          <a:bodyPr/>
          <a:lstStyle/>
          <a:p>
            <a:r>
              <a:rPr lang="he-IL" smtClean="0"/>
              <a:t>22 פברואר, 2016</a:t>
            </a:r>
            <a:endParaRPr lang="he-IL" dirty="0"/>
          </a:p>
        </p:txBody>
      </p:sp>
      <p:sp>
        <p:nvSpPr>
          <p:cNvPr id="5" name="Footer Placeholder 4"/>
          <p:cNvSpPr>
            <a:spLocks noGrp="1"/>
          </p:cNvSpPr>
          <p:nvPr>
            <p:ph type="ftr" sz="quarter" idx="11"/>
          </p:nvPr>
        </p:nvSpPr>
        <p:spPr/>
        <p:txBody>
          <a:bodyPr/>
          <a:lstStyle/>
          <a:p>
            <a:r>
              <a:rPr lang="he-IL" smtClean="0"/>
              <a:t>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30</a:t>
            </a:fld>
            <a:endParaRPr lang="he-IL" dirty="0"/>
          </a:p>
        </p:txBody>
      </p:sp>
    </p:spTree>
    <p:extLst>
      <p:ext uri="{BB962C8B-B14F-4D97-AF65-F5344CB8AC3E}">
        <p14:creationId xmlns:p14="http://schemas.microsoft.com/office/powerpoint/2010/main" val="29083564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תרגיל </a:t>
            </a:r>
            <a:r>
              <a:rPr lang="he-IL" dirty="0" smtClean="0"/>
              <a:t>3</a:t>
            </a:r>
            <a:endParaRPr lang="he-IL" dirty="0"/>
          </a:p>
        </p:txBody>
      </p:sp>
      <p:sp>
        <p:nvSpPr>
          <p:cNvPr id="3" name="Content Placeholder 2"/>
          <p:cNvSpPr>
            <a:spLocks noGrp="1"/>
          </p:cNvSpPr>
          <p:nvPr>
            <p:ph idx="1"/>
          </p:nvPr>
        </p:nvSpPr>
        <p:spPr/>
        <p:txBody>
          <a:bodyPr/>
          <a:lstStyle/>
          <a:p>
            <a:r>
              <a:rPr lang="he-IL" dirty="0"/>
              <a:t>מה הזמן הנדרש לחישוב צירוף כללי יותר (כלומר, לא צירוף טבעי) של שני יחסים?</a:t>
            </a:r>
          </a:p>
          <a:p>
            <a:pPr lvl="1"/>
            <a:r>
              <a:rPr lang="he-IL" dirty="0"/>
              <a:t>מקרה 1: צירוף לפי גימום של שוויונות בין אטריבוט של יחס אחד לאטריבוט של היחס השני</a:t>
            </a:r>
          </a:p>
          <a:p>
            <a:pPr lvl="1"/>
            <a:r>
              <a:rPr lang="he-IL" dirty="0"/>
              <a:t>מקרה 2: צירוף לפי תנאי כלשהו</a:t>
            </a:r>
          </a:p>
          <a:p>
            <a:pPr lvl="2"/>
            <a:r>
              <a:rPr lang="he-IL" dirty="0"/>
              <a:t>תזכורת: במקרה הכללי, תנאי של צירוף מורכב מהשוואות, כאשר כל השוואה היא בין אטריבוט של יחס אחד לאטריבוט של היחס השני והאופרטור של ההשוואה הוא אחד מששת אלה: </a:t>
            </a:r>
          </a:p>
          <a:p>
            <a:pPr marL="914400" lvl="2" indent="0" algn="ctr">
              <a:buNone/>
            </a:pPr>
            <a:r>
              <a:rPr lang="en-US" sz="3600" dirty="0"/>
              <a:t>= </a:t>
            </a:r>
            <a:r>
              <a:rPr lang="en-US" sz="3600" dirty="0">
                <a:ea typeface="Arial Unicode MS" panose="020B0604020202020204" pitchFamily="34" charset="-128"/>
              </a:rPr>
              <a:t>≤ &lt;  &gt; ≥ ≠</a:t>
            </a:r>
            <a:endParaRPr lang="he-IL" sz="3600" dirty="0">
              <a:ea typeface="Arial Unicode MS" panose="020B0604020202020204" pitchFamily="34" charset="-128"/>
            </a:endParaRPr>
          </a:p>
          <a:p>
            <a:pPr lvl="2"/>
            <a:r>
              <a:rPr lang="he-IL" dirty="0">
                <a:ea typeface="Arial Unicode MS" panose="020B0604020202020204" pitchFamily="34" charset="-128"/>
              </a:rPr>
              <a:t>ניתן לחבר השוואות על ידי "גם" ו"או"</a:t>
            </a:r>
            <a:endParaRPr lang="he-IL" dirty="0"/>
          </a:p>
          <a:p>
            <a:endParaRPr lang="he-IL"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dirty="0"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4</a:t>
            </a:fld>
            <a:endParaRPr lang="he-IL" dirty="0"/>
          </a:p>
        </p:txBody>
      </p:sp>
    </p:spTree>
    <p:extLst>
      <p:ext uri="{BB962C8B-B14F-4D97-AF65-F5344CB8AC3E}">
        <p14:creationId xmlns:p14="http://schemas.microsoft.com/office/powerpoint/2010/main" val="3279216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חישוב מכפלה קרטזית של </a:t>
            </a:r>
            <a:r>
              <a:rPr lang="en-US" dirty="0" smtClean="0"/>
              <a:t>k</a:t>
            </a:r>
            <a:r>
              <a:rPr lang="he-IL" dirty="0" smtClean="0"/>
              <a:t> יחסים</a:t>
            </a:r>
            <a:br>
              <a:rPr lang="he-IL" dirty="0" smtClean="0"/>
            </a:br>
            <a:r>
              <a:rPr lang="he-IL" dirty="0" smtClean="0"/>
              <a:t>בזמן פולינומיאלי טוטאלי</a:t>
            </a:r>
            <a:endParaRPr lang="he-IL" dirty="0"/>
          </a:p>
        </p:txBody>
      </p:sp>
      <p:sp>
        <p:nvSpPr>
          <p:cNvPr id="3" name="Content Placeholder 2"/>
          <p:cNvSpPr>
            <a:spLocks noGrp="1"/>
          </p:cNvSpPr>
          <p:nvPr>
            <p:ph idx="1"/>
          </p:nvPr>
        </p:nvSpPr>
        <p:spPr/>
        <p:txBody>
          <a:bodyPr/>
          <a:lstStyle/>
          <a:p>
            <a:r>
              <a:rPr lang="he-IL" dirty="0" smtClean="0"/>
              <a:t>חישוב </a:t>
            </a:r>
            <a:r>
              <a:rPr lang="en-US" dirty="0" smtClean="0">
                <a:ea typeface="Arial Unicode MS" panose="020B0604020202020204" pitchFamily="34" charset="-128"/>
              </a:rPr>
              <a:t>☓</a:t>
            </a:r>
            <a:r>
              <a:rPr lang="en-US" dirty="0" smtClean="0"/>
              <a:t> R</a:t>
            </a:r>
            <a:r>
              <a:rPr lang="en-US" baseline="-25000" dirty="0" smtClean="0"/>
              <a:t>k</a:t>
            </a:r>
            <a:r>
              <a:rPr lang="he-IL" baseline="-25000" dirty="0" smtClean="0"/>
              <a:t> </a:t>
            </a:r>
            <a:r>
              <a:rPr lang="en-US" dirty="0" smtClean="0">
                <a:ea typeface="Arial Unicode MS" panose="020B0604020202020204" pitchFamily="34" charset="-128"/>
              </a:rPr>
              <a:t>⋅</a:t>
            </a:r>
            <a:r>
              <a:rPr lang="en-US" dirty="0">
                <a:ea typeface="Arial Unicode MS" panose="020B0604020202020204" pitchFamily="34" charset="-128"/>
              </a:rPr>
              <a:t> </a:t>
            </a:r>
            <a:r>
              <a:rPr lang="en-US" dirty="0" smtClean="0">
                <a:ea typeface="Arial Unicode MS" panose="020B0604020202020204" pitchFamily="34" charset="-128"/>
              </a:rPr>
              <a:t>⋅</a:t>
            </a:r>
            <a:r>
              <a:rPr lang="en-US" dirty="0">
                <a:ea typeface="Arial Unicode MS" panose="020B0604020202020204" pitchFamily="34" charset="-128"/>
              </a:rPr>
              <a:t> ⋅</a:t>
            </a:r>
            <a:r>
              <a:rPr lang="he-IL" dirty="0" smtClean="0"/>
              <a:t> </a:t>
            </a:r>
            <a:r>
              <a:rPr lang="en-US" dirty="0" smtClean="0"/>
              <a:t>R</a:t>
            </a:r>
            <a:r>
              <a:rPr lang="en-US" baseline="-25000" dirty="0" smtClean="0"/>
              <a:t>1</a:t>
            </a:r>
            <a:r>
              <a:rPr lang="en-US" dirty="0" smtClean="0"/>
              <a:t> </a:t>
            </a:r>
            <a:r>
              <a:rPr lang="en-US" dirty="0" smtClean="0">
                <a:ea typeface="Arial Unicode MS" panose="020B0604020202020204" pitchFamily="34" charset="-128"/>
              </a:rPr>
              <a:t>☓</a:t>
            </a:r>
            <a:r>
              <a:rPr lang="he-IL" dirty="0" smtClean="0">
                <a:ea typeface="Arial Unicode MS" panose="020B0604020202020204" pitchFamily="34" charset="-128"/>
              </a:rPr>
              <a:t> באמצעות </a:t>
            </a:r>
            <a:r>
              <a:rPr lang="en-US" dirty="0" smtClean="0">
                <a:ea typeface="Arial Unicode MS" panose="020B0604020202020204" pitchFamily="34" charset="-128"/>
              </a:rPr>
              <a:t>k</a:t>
            </a:r>
            <a:r>
              <a:rPr lang="he-IL" dirty="0" smtClean="0">
                <a:ea typeface="Arial Unicode MS" panose="020B0604020202020204" pitchFamily="34" charset="-128"/>
              </a:rPr>
              <a:t> לולאות מקוננות דורש זמן של </a:t>
            </a:r>
            <a:r>
              <a:rPr lang="en-US" dirty="0" smtClean="0">
                <a:ea typeface="Arial Unicode MS" panose="020B0604020202020204" pitchFamily="34" charset="-128"/>
              </a:rPr>
              <a:t>O(k</a:t>
            </a:r>
            <a:r>
              <a:rPr lang="en-US" dirty="0">
                <a:ea typeface="Arial Unicode MS" panose="020B0604020202020204" pitchFamily="34" charset="-128"/>
              </a:rPr>
              <a:t>+ t</a:t>
            </a:r>
            <a:r>
              <a:rPr lang="en-US" baseline="30000" dirty="0">
                <a:ea typeface="Arial Unicode MS" panose="020B0604020202020204" pitchFamily="34" charset="-128"/>
              </a:rPr>
              <a:t>k</a:t>
            </a:r>
            <a:r>
              <a:rPr lang="en-US" dirty="0">
                <a:ea typeface="Arial Unicode MS" panose="020B0604020202020204" pitchFamily="34" charset="-128"/>
              </a:rPr>
              <a:t>kl)</a:t>
            </a:r>
            <a:endParaRPr lang="he-IL" dirty="0" smtClean="0">
              <a:ea typeface="Arial Unicode MS" panose="020B0604020202020204" pitchFamily="34" charset="-128"/>
            </a:endParaRPr>
          </a:p>
          <a:p>
            <a:pPr lvl="1"/>
            <a:r>
              <a:rPr lang="he-IL" dirty="0" smtClean="0">
                <a:ea typeface="Arial Unicode MS" panose="020B0604020202020204" pitchFamily="34" charset="-128"/>
              </a:rPr>
              <a:t>לכל יחס </a:t>
            </a:r>
            <a:r>
              <a:rPr lang="he-IL" dirty="0">
                <a:ea typeface="Arial Unicode MS" panose="020B0604020202020204" pitchFamily="34" charset="-128"/>
              </a:rPr>
              <a:t>אותו מספר רשומות </a:t>
            </a:r>
            <a:r>
              <a:rPr lang="en-US" dirty="0">
                <a:ea typeface="Arial Unicode MS" panose="020B0604020202020204" pitchFamily="34" charset="-128"/>
              </a:rPr>
              <a:t>t</a:t>
            </a:r>
            <a:r>
              <a:rPr lang="he-IL" dirty="0">
                <a:ea typeface="Arial Unicode MS" panose="020B0604020202020204" pitchFamily="34" charset="-128"/>
              </a:rPr>
              <a:t> </a:t>
            </a:r>
            <a:r>
              <a:rPr lang="he-IL" dirty="0" smtClean="0">
                <a:ea typeface="Arial Unicode MS" panose="020B0604020202020204" pitchFamily="34" charset="-128"/>
              </a:rPr>
              <a:t>עם אותו </a:t>
            </a:r>
            <a:r>
              <a:rPr lang="he-IL" dirty="0">
                <a:ea typeface="Arial Unicode MS" panose="020B0604020202020204" pitchFamily="34" charset="-128"/>
              </a:rPr>
              <a:t>אורך </a:t>
            </a:r>
            <a:r>
              <a:rPr lang="en-US" dirty="0" smtClean="0">
                <a:ea typeface="Arial Unicode MS" panose="020B0604020202020204" pitchFamily="34" charset="-128"/>
              </a:rPr>
              <a:t>l</a:t>
            </a:r>
            <a:endParaRPr lang="he-IL" dirty="0" smtClean="0">
              <a:ea typeface="Arial Unicode MS" panose="020B0604020202020204" pitchFamily="34" charset="-128"/>
            </a:endParaRPr>
          </a:p>
          <a:p>
            <a:pPr lvl="2"/>
            <a:r>
              <a:rPr lang="he-IL" dirty="0" smtClean="0">
                <a:ea typeface="Arial Unicode MS" panose="020B0604020202020204" pitchFamily="34" charset="-128"/>
              </a:rPr>
              <a:t>זכרו שגודלו של יחס הוא לפחות 1 (אפילו אם הוא ריק) </a:t>
            </a:r>
            <a:endParaRPr lang="he-IL" dirty="0">
              <a:ea typeface="Arial Unicode MS" panose="020B0604020202020204" pitchFamily="34" charset="-128"/>
            </a:endParaRPr>
          </a:p>
          <a:p>
            <a:pPr lvl="1"/>
            <a:r>
              <a:rPr lang="he-IL" dirty="0" smtClean="0">
                <a:ea typeface="Arial Unicode MS" panose="020B0604020202020204" pitchFamily="34" charset="-128"/>
              </a:rPr>
              <a:t>אנו מניחים שהקלט מאורגן כך שתחילה ניתן לבדוק בזמן </a:t>
            </a:r>
            <a:r>
              <a:rPr lang="en-US" dirty="0" smtClean="0">
                <a:ea typeface="Arial Unicode MS" panose="020B0604020202020204" pitchFamily="34" charset="-128"/>
              </a:rPr>
              <a:t>O(k)</a:t>
            </a:r>
            <a:r>
              <a:rPr lang="he-IL" dirty="0" smtClean="0">
                <a:ea typeface="Arial Unicode MS" panose="020B0604020202020204" pitchFamily="34" charset="-128"/>
              </a:rPr>
              <a:t> אם אחד היחסים הינו ריק; אם כן, התוצאה ריקה</a:t>
            </a:r>
          </a:p>
          <a:p>
            <a:r>
              <a:rPr lang="he-IL" dirty="0" smtClean="0">
                <a:ea typeface="Arial Unicode MS" panose="020B0604020202020204" pitchFamily="34" charset="-128"/>
              </a:rPr>
              <a:t>אם התוצאה אינה ריקה, גודלה הוא </a:t>
            </a:r>
            <a:r>
              <a:rPr lang="en-US" dirty="0">
                <a:ea typeface="Arial Unicode MS" panose="020B0604020202020204" pitchFamily="34" charset="-128"/>
              </a:rPr>
              <a:t>m= </a:t>
            </a:r>
            <a:r>
              <a:rPr lang="en-US" dirty="0" err="1" smtClean="0">
                <a:ea typeface="Arial Unicode MS" panose="020B0604020202020204" pitchFamily="34" charset="-128"/>
              </a:rPr>
              <a:t>t</a:t>
            </a:r>
            <a:r>
              <a:rPr lang="en-US" baseline="30000" dirty="0" err="1" smtClean="0">
                <a:ea typeface="Arial Unicode MS" panose="020B0604020202020204" pitchFamily="34" charset="-128"/>
              </a:rPr>
              <a:t>k</a:t>
            </a:r>
            <a:r>
              <a:rPr lang="en-US" dirty="0" err="1" smtClean="0">
                <a:ea typeface="Arial Unicode MS" panose="020B0604020202020204" pitchFamily="34" charset="-128"/>
              </a:rPr>
              <a:t>kl</a:t>
            </a:r>
            <a:r>
              <a:rPr lang="he-IL" dirty="0" smtClean="0">
                <a:ea typeface="Arial Unicode MS" panose="020B0604020202020204" pitchFamily="34" charset="-128"/>
              </a:rPr>
              <a:t> (אחרת, </a:t>
            </a:r>
            <a:r>
              <a:rPr lang="en-US" dirty="0" smtClean="0">
                <a:ea typeface="Arial Unicode MS" panose="020B0604020202020204" pitchFamily="34" charset="-128"/>
              </a:rPr>
              <a:t>m=1</a:t>
            </a:r>
            <a:r>
              <a:rPr lang="he-IL" dirty="0" smtClean="0">
                <a:ea typeface="Arial Unicode MS" panose="020B0604020202020204" pitchFamily="34" charset="-128"/>
              </a:rPr>
              <a:t>)</a:t>
            </a:r>
          </a:p>
          <a:p>
            <a:r>
              <a:rPr lang="he-IL" dirty="0" smtClean="0">
                <a:ea typeface="Arial Unicode MS" panose="020B0604020202020204" pitchFamily="34" charset="-128"/>
              </a:rPr>
              <a:t>לכן, זמן הריצה לינארי בגודל הקלט והפלט, כלומר פולינומיאלי טוטאלי</a:t>
            </a:r>
            <a:endParaRPr lang="en-US" dirty="0" smtClean="0">
              <a:ea typeface="Arial Unicode MS" panose="020B0604020202020204" pitchFamily="34" charset="-128"/>
            </a:endParaRPr>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5</a:t>
            </a:fld>
            <a:endParaRPr lang="he-IL" dirty="0"/>
          </a:p>
        </p:txBody>
      </p:sp>
    </p:spTree>
    <p:extLst>
      <p:ext uri="{BB962C8B-B14F-4D97-AF65-F5344CB8AC3E}">
        <p14:creationId xmlns:p14="http://schemas.microsoft.com/office/powerpoint/2010/main" val="34135807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תרגיל 4</a:t>
            </a:r>
            <a:endParaRPr lang="he-IL" dirty="0"/>
          </a:p>
        </p:txBody>
      </p:sp>
      <p:sp>
        <p:nvSpPr>
          <p:cNvPr id="3" name="Content Placeholder 2"/>
          <p:cNvSpPr>
            <a:spLocks noGrp="1"/>
          </p:cNvSpPr>
          <p:nvPr>
            <p:ph idx="1"/>
          </p:nvPr>
        </p:nvSpPr>
        <p:spPr/>
        <p:txBody>
          <a:bodyPr/>
          <a:lstStyle/>
          <a:p>
            <a:r>
              <a:rPr lang="he-IL" dirty="0" smtClean="0"/>
              <a:t>נניח (כמו בשקף הקודם) שלכל אחד מהיחסים יש אותו מספר רשומות </a:t>
            </a:r>
            <a:r>
              <a:rPr lang="en-US" dirty="0" smtClean="0"/>
              <a:t>t</a:t>
            </a:r>
            <a:r>
              <a:rPr lang="he-IL" dirty="0" smtClean="0"/>
              <a:t> עם אותו אורך </a:t>
            </a:r>
            <a:r>
              <a:rPr lang="en-US" dirty="0" smtClean="0"/>
              <a:t>l</a:t>
            </a:r>
            <a:r>
              <a:rPr lang="he-IL" dirty="0" smtClean="0"/>
              <a:t> </a:t>
            </a:r>
          </a:p>
          <a:p>
            <a:pPr lvl="1"/>
            <a:r>
              <a:rPr lang="he-IL" dirty="0">
                <a:ea typeface="Arial Unicode MS" panose="020B0604020202020204" pitchFamily="34" charset="-128"/>
              </a:rPr>
              <a:t>לכן, הגודל של כל יחס הוא </a:t>
            </a:r>
            <a:r>
              <a:rPr lang="en-US" dirty="0" smtClean="0">
                <a:ea typeface="Arial Unicode MS" panose="020B0604020202020204" pitchFamily="34" charset="-128"/>
              </a:rPr>
              <a:t>n=</a:t>
            </a:r>
            <a:r>
              <a:rPr lang="en-US" dirty="0" err="1" smtClean="0">
                <a:ea typeface="Arial Unicode MS" panose="020B0604020202020204" pitchFamily="34" charset="-128"/>
              </a:rPr>
              <a:t>tl</a:t>
            </a:r>
            <a:r>
              <a:rPr lang="he-IL" dirty="0" smtClean="0">
                <a:ea typeface="Arial Unicode MS" panose="020B0604020202020204" pitchFamily="34" charset="-128"/>
              </a:rPr>
              <a:t>, אבל זכרו שגודלו של יחס ריק הוא 1</a:t>
            </a:r>
            <a:endParaRPr lang="he-IL" dirty="0" smtClean="0"/>
          </a:p>
          <a:p>
            <a:r>
              <a:rPr lang="he-IL" dirty="0" smtClean="0"/>
              <a:t>הראו שאם </a:t>
            </a:r>
            <a:r>
              <a:rPr lang="en-US" dirty="0">
                <a:ea typeface="Arial Unicode MS" panose="020B0604020202020204" pitchFamily="34" charset="-128"/>
              </a:rPr>
              <a:t>l ≥ 2</a:t>
            </a:r>
            <a:r>
              <a:rPr lang="he-IL" dirty="0">
                <a:ea typeface="Arial Unicode MS" panose="020B0604020202020204" pitchFamily="34" charset="-128"/>
              </a:rPr>
              <a:t>, </a:t>
            </a:r>
            <a:r>
              <a:rPr lang="he-IL" dirty="0" smtClean="0"/>
              <a:t>אז גודל התוצאה של מכפלה קרטזית של </a:t>
            </a:r>
            <a:r>
              <a:rPr lang="en-US" dirty="0" smtClean="0"/>
              <a:t>k</a:t>
            </a:r>
            <a:r>
              <a:rPr lang="he-IL" dirty="0" smtClean="0"/>
              <a:t> יחסים הוא </a:t>
            </a:r>
            <a:r>
              <a:rPr lang="en-US" dirty="0" smtClean="0">
                <a:ea typeface="Arial Unicode MS" panose="020B0604020202020204" pitchFamily="34" charset="-128"/>
              </a:rPr>
              <a:t>O(</a:t>
            </a:r>
            <a:r>
              <a:rPr lang="en-US" dirty="0" err="1" smtClean="0">
                <a:ea typeface="Arial Unicode MS" panose="020B0604020202020204" pitchFamily="34" charset="-128"/>
              </a:rPr>
              <a:t>n</a:t>
            </a:r>
            <a:r>
              <a:rPr lang="en-US" baseline="30000" dirty="0" err="1" smtClean="0">
                <a:ea typeface="Arial Unicode MS" panose="020B0604020202020204" pitchFamily="34" charset="-128"/>
              </a:rPr>
              <a:t>k</a:t>
            </a:r>
            <a:r>
              <a:rPr lang="en-US" dirty="0" smtClean="0">
                <a:ea typeface="Arial Unicode MS" panose="020B0604020202020204" pitchFamily="34" charset="-128"/>
              </a:rPr>
              <a:t>)</a:t>
            </a:r>
            <a:endParaRPr lang="he-IL" dirty="0" smtClean="0">
              <a:ea typeface="Arial Unicode MS" panose="020B0604020202020204" pitchFamily="34" charset="-128"/>
            </a:endParaRPr>
          </a:p>
          <a:p>
            <a:r>
              <a:rPr lang="he-IL" dirty="0" smtClean="0">
                <a:ea typeface="Arial Unicode MS" panose="020B0604020202020204" pitchFamily="34" charset="-128"/>
              </a:rPr>
              <a:t>הראו שאם </a:t>
            </a:r>
            <a:r>
              <a:rPr lang="en-US" dirty="0" smtClean="0">
                <a:ea typeface="Arial Unicode MS" panose="020B0604020202020204" pitchFamily="34" charset="-128"/>
              </a:rPr>
              <a:t>l=1</a:t>
            </a:r>
            <a:r>
              <a:rPr lang="he-IL" dirty="0" smtClean="0">
                <a:ea typeface="Arial Unicode MS" panose="020B0604020202020204" pitchFamily="34" charset="-128"/>
              </a:rPr>
              <a:t>, אז גודל התוצאה הוא </a:t>
            </a:r>
            <a:r>
              <a:rPr lang="en-US" dirty="0" smtClean="0">
                <a:ea typeface="Arial Unicode MS" panose="020B0604020202020204" pitchFamily="34" charset="-128"/>
              </a:rPr>
              <a:t>O(</a:t>
            </a:r>
            <a:r>
              <a:rPr lang="en-US" dirty="0" err="1" smtClean="0">
                <a:ea typeface="Arial Unicode MS" panose="020B0604020202020204" pitchFamily="34" charset="-128"/>
              </a:rPr>
              <a:t>N</a:t>
            </a:r>
            <a:r>
              <a:rPr lang="en-US" baseline="30000" dirty="0" err="1" smtClean="0">
                <a:ea typeface="Arial Unicode MS" panose="020B0604020202020204" pitchFamily="34" charset="-128"/>
              </a:rPr>
              <a:t>k</a:t>
            </a:r>
            <a:r>
              <a:rPr lang="en-US" dirty="0" smtClean="0">
                <a:ea typeface="Arial Unicode MS" panose="020B0604020202020204" pitchFamily="34" charset="-128"/>
              </a:rPr>
              <a:t>)</a:t>
            </a:r>
            <a:r>
              <a:rPr lang="he-IL" dirty="0" smtClean="0">
                <a:ea typeface="Arial Unicode MS" panose="020B0604020202020204" pitchFamily="34" charset="-128"/>
              </a:rPr>
              <a:t>, כאשר </a:t>
            </a:r>
            <a:r>
              <a:rPr lang="en-US" dirty="0" smtClean="0">
                <a:ea typeface="Arial Unicode MS" panose="020B0604020202020204" pitchFamily="34" charset="-128"/>
              </a:rPr>
              <a:t>N</a:t>
            </a:r>
            <a:r>
              <a:rPr lang="he-IL" dirty="0" smtClean="0">
                <a:ea typeface="Arial Unicode MS" panose="020B0604020202020204" pitchFamily="34" charset="-128"/>
              </a:rPr>
              <a:t> הוא הגודל הכולל של כל הקלט (כלומר, </a:t>
            </a:r>
            <a:r>
              <a:rPr lang="en-US" dirty="0" smtClean="0">
                <a:ea typeface="Arial Unicode MS" panose="020B0604020202020204" pitchFamily="34" charset="-128"/>
              </a:rPr>
              <a:t>k</a:t>
            </a:r>
            <a:r>
              <a:rPr lang="he-IL" dirty="0" smtClean="0">
                <a:ea typeface="Arial Unicode MS" panose="020B0604020202020204" pitchFamily="34" charset="-128"/>
              </a:rPr>
              <a:t> היחסים)</a:t>
            </a:r>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dirty="0"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6</a:t>
            </a:fld>
            <a:endParaRPr lang="he-IL" dirty="0"/>
          </a:p>
        </p:txBody>
      </p:sp>
    </p:spTree>
    <p:extLst>
      <p:ext uri="{BB962C8B-B14F-4D97-AF65-F5344CB8AC3E}">
        <p14:creationId xmlns:p14="http://schemas.microsoft.com/office/powerpoint/2010/main" val="14083440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he-IL" dirty="0" smtClean="0"/>
              <a:t>תרגיל 5</a:t>
            </a:r>
            <a:endParaRPr lang="he-IL" dirty="0"/>
          </a:p>
        </p:txBody>
      </p:sp>
      <p:sp>
        <p:nvSpPr>
          <p:cNvPr id="6" name="Content Placeholder 5"/>
          <p:cNvSpPr>
            <a:spLocks noGrp="1"/>
          </p:cNvSpPr>
          <p:nvPr>
            <p:ph idx="1"/>
          </p:nvPr>
        </p:nvSpPr>
        <p:spPr/>
        <p:txBody>
          <a:bodyPr/>
          <a:lstStyle/>
          <a:p>
            <a:r>
              <a:rPr lang="he-IL" dirty="0" smtClean="0"/>
              <a:t>מצאו דוגמה של </a:t>
            </a:r>
            <a:r>
              <a:rPr lang="en-US" dirty="0" smtClean="0"/>
              <a:t>k/2+1</a:t>
            </a:r>
            <a:r>
              <a:rPr lang="he-IL" dirty="0" smtClean="0"/>
              <a:t> יחסים, כאשר </a:t>
            </a:r>
            <a:r>
              <a:rPr lang="en-US" dirty="0" smtClean="0"/>
              <a:t>k</a:t>
            </a:r>
            <a:r>
              <a:rPr lang="he-IL" dirty="0" smtClean="0"/>
              <a:t> מספר זוגי גדול כרצוננו, כך שמתקיים הדבר הבא</a:t>
            </a:r>
          </a:p>
          <a:p>
            <a:pPr lvl="1"/>
            <a:r>
              <a:rPr lang="he-IL" dirty="0" smtClean="0"/>
              <a:t>הצירוף הטבעי של כל </a:t>
            </a:r>
            <a:r>
              <a:rPr lang="en-US" dirty="0" smtClean="0"/>
              <a:t>k/2</a:t>
            </a:r>
            <a:r>
              <a:rPr lang="he-IL" dirty="0" smtClean="0"/>
              <a:t> יחסים מתוכם מייצר תוצאה שגודלה אקספוננציאלי בגודל הקלט (כאשר המעריך תלוי ב- </a:t>
            </a:r>
            <a:r>
              <a:rPr lang="en-US" dirty="0" smtClean="0"/>
              <a:t>k</a:t>
            </a:r>
            <a:r>
              <a:rPr lang="he-IL" dirty="0" smtClean="0"/>
              <a:t>), אבל הצירוף הטבעי של כולם ריק</a:t>
            </a:r>
          </a:p>
        </p:txBody>
      </p:sp>
      <p:sp>
        <p:nvSpPr>
          <p:cNvPr id="2" name="Date Placeholder 1"/>
          <p:cNvSpPr>
            <a:spLocks noGrp="1"/>
          </p:cNvSpPr>
          <p:nvPr>
            <p:ph type="dt" sz="half" idx="10"/>
          </p:nvPr>
        </p:nvSpPr>
        <p:spPr/>
        <p:txBody>
          <a:bodyPr/>
          <a:lstStyle/>
          <a:p>
            <a:r>
              <a:rPr lang="he-IL" smtClean="0"/>
              <a:t>9 מרץ, 2015</a:t>
            </a:r>
            <a:endParaRPr lang="he-IL" dirty="0"/>
          </a:p>
        </p:txBody>
      </p:sp>
      <p:sp>
        <p:nvSpPr>
          <p:cNvPr id="3" name="Footer Placeholder 2"/>
          <p:cNvSpPr>
            <a:spLocks noGrp="1"/>
          </p:cNvSpPr>
          <p:nvPr>
            <p:ph type="ftr" sz="quarter" idx="11"/>
          </p:nvPr>
        </p:nvSpPr>
        <p:spPr/>
        <p:txBody>
          <a:bodyPr/>
          <a:lstStyle/>
          <a:p>
            <a:r>
              <a:rPr lang="he-IL" smtClean="0"/>
              <a:t>פתרון תרגילים מהרצאה 1</a:t>
            </a:r>
            <a:endParaRPr lang="he-IL" dirty="0"/>
          </a:p>
        </p:txBody>
      </p:sp>
      <p:sp>
        <p:nvSpPr>
          <p:cNvPr id="4" name="Slide Number Placeholder 3"/>
          <p:cNvSpPr>
            <a:spLocks noGrp="1"/>
          </p:cNvSpPr>
          <p:nvPr>
            <p:ph type="sldNum" sz="quarter" idx="12"/>
          </p:nvPr>
        </p:nvSpPr>
        <p:spPr/>
        <p:txBody>
          <a:bodyPr/>
          <a:lstStyle/>
          <a:p>
            <a:fld id="{E196847A-E4B5-4319-933D-741C133DF6B1}" type="slidenum">
              <a:rPr lang="he-IL" smtClean="0"/>
              <a:t>7</a:t>
            </a:fld>
            <a:endParaRPr lang="he-IL" dirty="0"/>
          </a:p>
        </p:txBody>
      </p:sp>
    </p:spTree>
    <p:extLst>
      <p:ext uri="{BB962C8B-B14F-4D97-AF65-F5344CB8AC3E}">
        <p14:creationId xmlns:p14="http://schemas.microsoft.com/office/powerpoint/2010/main" val="38592850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513" y="365125"/>
            <a:ext cx="10641623" cy="1325563"/>
          </a:xfrm>
        </p:spPr>
        <p:txBody>
          <a:bodyPr>
            <a:noAutofit/>
          </a:bodyPr>
          <a:lstStyle/>
          <a:p>
            <a:pPr algn="r"/>
            <a:r>
              <a:rPr lang="he-IL" sz="3200" u="sng" dirty="0" smtClean="0"/>
              <a:t>דוגמה מהרצאה 1</a:t>
            </a:r>
            <a:r>
              <a:rPr lang="he-IL" sz="3200" dirty="0" smtClean="0"/>
              <a:t>: רק צירוף כל היחסים הוא ריק, אבל יש סדר של ביצוע פעולות הצירוף, כך שכל תוצאת ביניים (מלבד התוצאה הסופית) מכילה שתי רשומות, כלומר גודלה פולינומיאלי בגודל הקלט</a:t>
            </a:r>
            <a:endParaRPr lang="he-IL" sz="3200"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8</a:t>
            </a:fld>
            <a:endParaRPr lang="he-IL" dirty="0"/>
          </a:p>
        </p:txBody>
      </p:sp>
      <p:graphicFrame>
        <p:nvGraphicFramePr>
          <p:cNvPr id="9" name="Table 8"/>
          <p:cNvGraphicFramePr>
            <a:graphicFrameLocks noGrp="1"/>
          </p:cNvGraphicFramePr>
          <p:nvPr>
            <p:extLst>
              <p:ext uri="{D42A27DB-BD31-4B8C-83A1-F6EECF244321}">
                <p14:modId xmlns:p14="http://schemas.microsoft.com/office/powerpoint/2010/main" val="273513242"/>
              </p:ext>
            </p:extLst>
          </p:nvPr>
        </p:nvGraphicFramePr>
        <p:xfrm>
          <a:off x="8044962" y="2268415"/>
          <a:ext cx="1811215" cy="1742979"/>
        </p:xfrm>
        <a:graphic>
          <a:graphicData uri="http://schemas.openxmlformats.org/drawingml/2006/table">
            <a:tbl>
              <a:tblPr rtl="1" firstRow="1" bandRow="1">
                <a:tableStyleId>{5940675A-B579-460E-94D1-54222C63F5DA}</a:tableStyleId>
              </a:tblPr>
              <a:tblGrid>
                <a:gridCol w="898530"/>
                <a:gridCol w="912685"/>
              </a:tblGrid>
              <a:tr h="584739">
                <a:tc>
                  <a:txBody>
                    <a:bodyPr/>
                    <a:lstStyle/>
                    <a:p>
                      <a:pPr algn="ctr" rtl="1"/>
                      <a:r>
                        <a:rPr lang="en-US" sz="3200" dirty="0" err="1" smtClean="0">
                          <a:latin typeface="Arial" panose="020B0604020202020204" pitchFamily="34" charset="0"/>
                          <a:cs typeface="Arial" panose="020B0604020202020204" pitchFamily="34" charset="0"/>
                        </a:rPr>
                        <a:t>A</a:t>
                      </a:r>
                      <a:r>
                        <a:rPr lang="en-US" sz="3200" baseline="-25000" dirty="0" err="1" smtClean="0">
                          <a:latin typeface="Arial" panose="020B0604020202020204" pitchFamily="34" charset="0"/>
                          <a:cs typeface="Arial" panose="020B0604020202020204" pitchFamily="34" charset="0"/>
                        </a:rPr>
                        <a:t>k</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A</a:t>
                      </a:r>
                      <a:r>
                        <a:rPr lang="en-US" sz="3200" baseline="-25000" dirty="0" smtClean="0">
                          <a:latin typeface="Arial" panose="020B0604020202020204" pitchFamily="34" charset="0"/>
                          <a:cs typeface="Arial" panose="020B0604020202020204" pitchFamily="34" charset="0"/>
                        </a:rPr>
                        <a:t>k-1</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2159151288"/>
              </p:ext>
            </p:extLst>
          </p:nvPr>
        </p:nvGraphicFramePr>
        <p:xfrm>
          <a:off x="1321781" y="2262558"/>
          <a:ext cx="1811215" cy="1742979"/>
        </p:xfrm>
        <a:graphic>
          <a:graphicData uri="http://schemas.openxmlformats.org/drawingml/2006/table">
            <a:tbl>
              <a:tblPr rtl="1" firstRow="1" bandRow="1">
                <a:tableStyleId>{5940675A-B579-460E-94D1-54222C63F5DA}</a:tableStyleId>
              </a:tblPr>
              <a:tblGrid>
                <a:gridCol w="898530"/>
                <a:gridCol w="912685"/>
              </a:tblGrid>
              <a:tr h="584739">
                <a:tc>
                  <a:txBody>
                    <a:bodyPr/>
                    <a:lstStyle/>
                    <a:p>
                      <a:pPr algn="ctr" rtl="1"/>
                      <a:r>
                        <a:rPr lang="en-US" sz="3200" dirty="0" smtClean="0">
                          <a:latin typeface="Arial" panose="020B0604020202020204" pitchFamily="34" charset="0"/>
                          <a:cs typeface="Arial" panose="020B0604020202020204" pitchFamily="34" charset="0"/>
                        </a:rPr>
                        <a:t>A</a:t>
                      </a:r>
                      <a:r>
                        <a:rPr lang="en-US" sz="3200" baseline="-25000" dirty="0" smtClean="0">
                          <a:latin typeface="Arial" panose="020B0604020202020204" pitchFamily="34" charset="0"/>
                          <a:cs typeface="Arial" panose="020B0604020202020204" pitchFamily="34" charset="0"/>
                        </a:rPr>
                        <a:t>2</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A</a:t>
                      </a:r>
                      <a:r>
                        <a:rPr lang="en-US" sz="3200" baseline="-250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3634888337"/>
              </p:ext>
            </p:extLst>
          </p:nvPr>
        </p:nvGraphicFramePr>
        <p:xfrm>
          <a:off x="3853970" y="2262559"/>
          <a:ext cx="1811215" cy="1742979"/>
        </p:xfrm>
        <a:graphic>
          <a:graphicData uri="http://schemas.openxmlformats.org/drawingml/2006/table">
            <a:tbl>
              <a:tblPr rtl="1" firstRow="1" bandRow="1">
                <a:tableStyleId>{5940675A-B579-460E-94D1-54222C63F5DA}</a:tableStyleId>
              </a:tblPr>
              <a:tblGrid>
                <a:gridCol w="898530"/>
                <a:gridCol w="912685"/>
              </a:tblGrid>
              <a:tr h="584739">
                <a:tc>
                  <a:txBody>
                    <a:bodyPr/>
                    <a:lstStyle/>
                    <a:p>
                      <a:pPr algn="ctr" rtl="1"/>
                      <a:r>
                        <a:rPr lang="en-US" sz="3200" dirty="0" smtClean="0">
                          <a:latin typeface="Arial" panose="020B0604020202020204" pitchFamily="34" charset="0"/>
                          <a:cs typeface="Arial" panose="020B0604020202020204" pitchFamily="34" charset="0"/>
                        </a:rPr>
                        <a:t>A</a:t>
                      </a:r>
                      <a:r>
                        <a:rPr lang="en-US" sz="3200" baseline="-25000" dirty="0" smtClean="0">
                          <a:latin typeface="Arial" panose="020B0604020202020204" pitchFamily="34" charset="0"/>
                          <a:cs typeface="Arial" panose="020B0604020202020204" pitchFamily="34" charset="0"/>
                        </a:rPr>
                        <a:t>3</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A</a:t>
                      </a:r>
                      <a:r>
                        <a:rPr lang="en-US" sz="3200" baseline="-25000" dirty="0" smtClean="0">
                          <a:latin typeface="Arial" panose="020B0604020202020204" pitchFamily="34" charset="0"/>
                          <a:cs typeface="Arial" panose="020B0604020202020204" pitchFamily="34" charset="0"/>
                        </a:rPr>
                        <a:t>2</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720521278"/>
              </p:ext>
            </p:extLst>
          </p:nvPr>
        </p:nvGraphicFramePr>
        <p:xfrm>
          <a:off x="4777158" y="4451841"/>
          <a:ext cx="1811215" cy="1742979"/>
        </p:xfrm>
        <a:graphic>
          <a:graphicData uri="http://schemas.openxmlformats.org/drawingml/2006/table">
            <a:tbl>
              <a:tblPr rtl="1" firstRow="1" bandRow="1">
                <a:tableStyleId>{5940675A-B579-460E-94D1-54222C63F5DA}</a:tableStyleId>
              </a:tblPr>
              <a:tblGrid>
                <a:gridCol w="898530"/>
                <a:gridCol w="912685"/>
              </a:tblGrid>
              <a:tr h="584739">
                <a:tc>
                  <a:txBody>
                    <a:bodyPr/>
                    <a:lstStyle/>
                    <a:p>
                      <a:pPr algn="ctr" rtl="1"/>
                      <a:r>
                        <a:rPr lang="en-US" sz="3200" dirty="0" err="1" smtClean="0">
                          <a:latin typeface="Arial" panose="020B0604020202020204" pitchFamily="34" charset="0"/>
                          <a:cs typeface="Arial" panose="020B0604020202020204" pitchFamily="34" charset="0"/>
                        </a:rPr>
                        <a:t>A</a:t>
                      </a:r>
                      <a:r>
                        <a:rPr lang="en-US" sz="3200" baseline="-25000" dirty="0" err="1" smtClean="0">
                          <a:latin typeface="Arial" panose="020B0604020202020204" pitchFamily="34" charset="0"/>
                          <a:cs typeface="Arial" panose="020B0604020202020204" pitchFamily="34" charset="0"/>
                        </a:rPr>
                        <a:t>k</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smtClean="0">
                          <a:latin typeface="Arial" panose="020B0604020202020204" pitchFamily="34" charset="0"/>
                          <a:cs typeface="Arial" panose="020B0604020202020204" pitchFamily="34" charset="0"/>
                        </a:rPr>
                        <a:t>A</a:t>
                      </a:r>
                      <a:r>
                        <a:rPr lang="en-US" sz="3200" baseline="-2500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he-IL"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r>
              <a:tr h="370840">
                <a:tc>
                  <a:txBody>
                    <a:bodyPr/>
                    <a:lstStyle/>
                    <a:p>
                      <a:pPr algn="ctr" rtl="1"/>
                      <a:r>
                        <a:rPr lang="he-IL" sz="3200" dirty="0" smtClean="0">
                          <a:latin typeface="Arial" panose="020B0604020202020204" pitchFamily="34" charset="0"/>
                          <a:cs typeface="Arial" panose="020B0604020202020204" pitchFamily="34" charset="0"/>
                        </a:rPr>
                        <a:t>0</a:t>
                      </a:r>
                      <a:endParaRPr lang="he-IL" sz="3200" dirty="0">
                        <a:latin typeface="Arial" panose="020B0604020202020204" pitchFamily="34" charset="0"/>
                        <a:cs typeface="Arial" panose="020B0604020202020204" pitchFamily="34" charset="0"/>
                      </a:endParaRPr>
                    </a:p>
                  </a:txBody>
                  <a:tcPr/>
                </a:tc>
                <a:tc>
                  <a:txBody>
                    <a:bodyPr/>
                    <a:lstStyle/>
                    <a:p>
                      <a:pPr algn="ctr" rtl="1"/>
                      <a:r>
                        <a:rPr lang="en-US" sz="3200" dirty="0" smtClean="0">
                          <a:latin typeface="Arial" panose="020B0604020202020204" pitchFamily="34" charset="0"/>
                          <a:cs typeface="Arial" panose="020B0604020202020204" pitchFamily="34" charset="0"/>
                        </a:rPr>
                        <a:t>1</a:t>
                      </a:r>
                      <a:endParaRPr lang="he-IL" sz="3200" dirty="0">
                        <a:latin typeface="Arial" panose="020B0604020202020204" pitchFamily="34" charset="0"/>
                        <a:cs typeface="Arial" panose="020B0604020202020204" pitchFamily="34" charset="0"/>
                      </a:endParaRPr>
                    </a:p>
                  </a:txBody>
                  <a:tcPr/>
                </a:tc>
              </a:tr>
            </a:tbl>
          </a:graphicData>
        </a:graphic>
      </p:graphicFrame>
      <p:sp>
        <p:nvSpPr>
          <p:cNvPr id="16" name="TextBox 15"/>
          <p:cNvSpPr txBox="1"/>
          <p:nvPr/>
        </p:nvSpPr>
        <p:spPr>
          <a:xfrm>
            <a:off x="6425602" y="2567354"/>
            <a:ext cx="748923" cy="769441"/>
          </a:xfrm>
          <a:prstGeom prst="rect">
            <a:avLst/>
          </a:prstGeom>
          <a:noFill/>
        </p:spPr>
        <p:txBody>
          <a:bodyPr wrap="none" rtlCol="1">
            <a:spAutoFit/>
          </a:bodyPr>
          <a:lstStyle/>
          <a:p>
            <a:r>
              <a:rPr lang="en-US" sz="4400" dirty="0" smtClean="0">
                <a:latin typeface="Arial" panose="020B0604020202020204" pitchFamily="34" charset="0"/>
                <a:cs typeface="Arial" panose="020B0604020202020204" pitchFamily="34" charset="0"/>
              </a:rPr>
              <a:t>…</a:t>
            </a:r>
            <a:endParaRPr lang="he-IL"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66390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פתרון תרגיל 5</a:t>
            </a:r>
            <a:endParaRPr lang="he-IL" dirty="0"/>
          </a:p>
        </p:txBody>
      </p:sp>
      <p:sp>
        <p:nvSpPr>
          <p:cNvPr id="3" name="Content Placeholder 2"/>
          <p:cNvSpPr>
            <a:spLocks noGrp="1"/>
          </p:cNvSpPr>
          <p:nvPr>
            <p:ph idx="1"/>
          </p:nvPr>
        </p:nvSpPr>
        <p:spPr/>
        <p:txBody>
          <a:bodyPr/>
          <a:lstStyle/>
          <a:p>
            <a:r>
              <a:rPr lang="he-IL" dirty="0" smtClean="0"/>
              <a:t>השקף הבא מראה דוגמה של </a:t>
            </a:r>
            <a:r>
              <a:rPr lang="en-US" dirty="0" smtClean="0"/>
              <a:t>k/2+1</a:t>
            </a:r>
            <a:r>
              <a:rPr lang="he-IL" dirty="0" smtClean="0"/>
              <a:t> יחסים (כאשר </a:t>
            </a:r>
            <a:r>
              <a:rPr lang="en-US" dirty="0" smtClean="0"/>
              <a:t>k</a:t>
            </a:r>
            <a:r>
              <a:rPr lang="he-IL" dirty="0" smtClean="0"/>
              <a:t> זוגי)</a:t>
            </a:r>
          </a:p>
          <a:p>
            <a:r>
              <a:rPr lang="he-IL" dirty="0" smtClean="0"/>
              <a:t>שימו לב שאם מסתכלים רק על העמודה הראשונה והשלישית בכל יחס, אז זה דומה לדוגמה מהשקף הקודם</a:t>
            </a:r>
          </a:p>
          <a:p>
            <a:r>
              <a:rPr lang="he-IL" dirty="0" smtClean="0"/>
              <a:t>כמו כן, האטריבוט בעמודה האמצעית הוא ייחודי, כלומר אינו מופיע ביותר מיחס אחד</a:t>
            </a:r>
          </a:p>
          <a:p>
            <a:r>
              <a:rPr lang="he-IL" dirty="0" smtClean="0"/>
              <a:t>הצירוף של כל </a:t>
            </a:r>
            <a:r>
              <a:rPr lang="en-US" dirty="0" smtClean="0"/>
              <a:t>k/2</a:t>
            </a:r>
            <a:r>
              <a:rPr lang="he-IL" dirty="0" smtClean="0"/>
              <a:t> יחסים מכיל </a:t>
            </a:r>
            <a:r>
              <a:rPr lang="en-US" dirty="0" smtClean="0"/>
              <a:t>2</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a:t>
            </a:r>
            <a:r>
              <a:rPr lang="en-US" dirty="0" smtClean="0"/>
              <a:t>2</a:t>
            </a:r>
            <a:r>
              <a:rPr lang="en-US" baseline="30000" dirty="0" smtClean="0"/>
              <a:t>k/2</a:t>
            </a:r>
            <a:r>
              <a:rPr lang="he-IL" baseline="30000" dirty="0" smtClean="0"/>
              <a:t> </a:t>
            </a:r>
            <a:r>
              <a:rPr lang="he-IL" dirty="0" smtClean="0"/>
              <a:t>רשומות</a:t>
            </a:r>
          </a:p>
          <a:p>
            <a:r>
              <a:rPr lang="he-IL" dirty="0" smtClean="0"/>
              <a:t>אבל הצירוף של כל היחסים הוא ריק</a:t>
            </a:r>
            <a:endParaRPr lang="he-IL" dirty="0"/>
          </a:p>
        </p:txBody>
      </p:sp>
      <p:sp>
        <p:nvSpPr>
          <p:cNvPr id="4" name="Date Placeholder 3"/>
          <p:cNvSpPr>
            <a:spLocks noGrp="1"/>
          </p:cNvSpPr>
          <p:nvPr>
            <p:ph type="dt" sz="half" idx="10"/>
          </p:nvPr>
        </p:nvSpPr>
        <p:spPr/>
        <p:txBody>
          <a:bodyPr/>
          <a:lstStyle/>
          <a:p>
            <a:r>
              <a:rPr lang="he-IL" smtClean="0"/>
              <a:t>9 מרץ, 2015</a:t>
            </a:r>
            <a:endParaRPr lang="he-IL" dirty="0"/>
          </a:p>
        </p:txBody>
      </p:sp>
      <p:sp>
        <p:nvSpPr>
          <p:cNvPr id="5" name="Footer Placeholder 4"/>
          <p:cNvSpPr>
            <a:spLocks noGrp="1"/>
          </p:cNvSpPr>
          <p:nvPr>
            <p:ph type="ftr" sz="quarter" idx="11"/>
          </p:nvPr>
        </p:nvSpPr>
        <p:spPr/>
        <p:txBody>
          <a:bodyPr/>
          <a:lstStyle/>
          <a:p>
            <a:r>
              <a:rPr lang="he-IL" smtClean="0"/>
              <a:t>פתרון תרגילים מהרצאה 1</a:t>
            </a:r>
            <a:endParaRPr lang="he-IL" dirty="0"/>
          </a:p>
        </p:txBody>
      </p:sp>
      <p:sp>
        <p:nvSpPr>
          <p:cNvPr id="6" name="Slide Number Placeholder 5"/>
          <p:cNvSpPr>
            <a:spLocks noGrp="1"/>
          </p:cNvSpPr>
          <p:nvPr>
            <p:ph type="sldNum" sz="quarter" idx="12"/>
          </p:nvPr>
        </p:nvSpPr>
        <p:spPr/>
        <p:txBody>
          <a:bodyPr/>
          <a:lstStyle/>
          <a:p>
            <a:fld id="{E196847A-E4B5-4319-933D-741C133DF6B1}" type="slidenum">
              <a:rPr lang="he-IL" smtClean="0"/>
              <a:t>9</a:t>
            </a:fld>
            <a:endParaRPr lang="he-IL" dirty="0"/>
          </a:p>
        </p:txBody>
      </p:sp>
    </p:spTree>
    <p:extLst>
      <p:ext uri="{BB962C8B-B14F-4D97-AF65-F5344CB8AC3E}">
        <p14:creationId xmlns:p14="http://schemas.microsoft.com/office/powerpoint/2010/main" val="69326347"/>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2166</TotalTime>
  <Words>1976</Words>
  <Application>Microsoft Office PowerPoint</Application>
  <PresentationFormat>Widescreen</PresentationFormat>
  <Paragraphs>309</Paragraphs>
  <Slides>30</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30</vt:i4>
      </vt:variant>
    </vt:vector>
  </HeadingPairs>
  <TitlesOfParts>
    <vt:vector size="37" baseType="lpstr">
      <vt:lpstr>Arial Unicode MS</vt:lpstr>
      <vt:lpstr>Arial</vt:lpstr>
      <vt:lpstr>Calibri</vt:lpstr>
      <vt:lpstr>Calibri Light</vt:lpstr>
      <vt:lpstr>Times New Roman</vt:lpstr>
      <vt:lpstr>Custom Design</vt:lpstr>
      <vt:lpstr>Office Theme</vt:lpstr>
      <vt:lpstr>פתרון תרגילים מהרצאה 1</vt:lpstr>
      <vt:lpstr>תרגיל 1</vt:lpstr>
      <vt:lpstr>תרגיל 2</vt:lpstr>
      <vt:lpstr>תרגיל 3</vt:lpstr>
      <vt:lpstr>חישוב מכפלה קרטזית של k יחסים בזמן פולינומיאלי טוטאלי</vt:lpstr>
      <vt:lpstr>תרגיל 4</vt:lpstr>
      <vt:lpstr>תרגיל 5</vt:lpstr>
      <vt:lpstr>דוגמה מהרצאה 1: רק צירוף כל היחסים הוא ריק, אבל יש סדר של ביצוע פעולות הצירוף, כך שכל תוצאת ביניים (מלבד התוצאה הסופית) מכילה שתי רשומות, כלומר גודלה פולינומיאלי בגודל הקלט</vt:lpstr>
      <vt:lpstr>פתרון תרגיל 5</vt:lpstr>
      <vt:lpstr>PowerPoint Presentation</vt:lpstr>
      <vt:lpstr>תרגיל 6</vt:lpstr>
      <vt:lpstr>תרגיל 7</vt:lpstr>
      <vt:lpstr>תרגיל 8</vt:lpstr>
      <vt:lpstr>תרגיל 9</vt:lpstr>
      <vt:lpstr>תרגיל 10</vt:lpstr>
      <vt:lpstr>תרגיל 11</vt:lpstr>
      <vt:lpstr>תרגיל 12</vt:lpstr>
      <vt:lpstr>חישוב ביטוי אלגברי שכולל מספר כלשהו של פעולות</vt:lpstr>
      <vt:lpstr>תשובה למקרה שיש רק את ארבעת הפעולות הראשונות</vt:lpstr>
      <vt:lpstr>תרגיל 13</vt:lpstr>
      <vt:lpstr>תרגיל 13 – פתרון </vt:lpstr>
      <vt:lpstr>תרגיל 13 – המשך הפתרון</vt:lpstr>
      <vt:lpstr>תרגיל 13 – סיום הפתרון</vt:lpstr>
      <vt:lpstr>מה קורה אם לא מבטלים כפילויות?</vt:lpstr>
      <vt:lpstr>הערה</vt:lpstr>
      <vt:lpstr>גודל תוצאת ביניים בצומת v הוא  פולינומיאלי בגודל הקלט</vt:lpstr>
      <vt:lpstr>אם מותר להגדיר משתנים שמקבלים תוצאות ביניים ואח"כ משתמשים בהם, אז המצב שונה</vt:lpstr>
      <vt:lpstr>תשובה למקרה שיש גם מכפלה קרטזית או צירוף</vt:lpstr>
      <vt:lpstr>תרגיל 14</vt:lpstr>
      <vt:lpstr>תרגיל 15 האם לא שכחנו משהו?</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731</cp:revision>
  <cp:lastPrinted>2013-04-22T11:10:29Z</cp:lastPrinted>
  <dcterms:created xsi:type="dcterms:W3CDTF">2013-03-06T23:17:35Z</dcterms:created>
  <dcterms:modified xsi:type="dcterms:W3CDTF">2016-03-01T10:59:40Z</dcterms:modified>
</cp:coreProperties>
</file>