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2" r:id="rId1"/>
    <p:sldMasterId id="2147483674" r:id="rId2"/>
  </p:sldMasterIdLst>
  <p:notesMasterIdLst>
    <p:notesMasterId r:id="rId39"/>
  </p:notesMasterIdLst>
  <p:handoutMasterIdLst>
    <p:handoutMasterId r:id="rId40"/>
  </p:handoutMasterIdLst>
  <p:sldIdLst>
    <p:sldId id="366" r:id="rId3"/>
    <p:sldId id="464" r:id="rId4"/>
    <p:sldId id="465" r:id="rId5"/>
    <p:sldId id="466" r:id="rId6"/>
    <p:sldId id="467" r:id="rId7"/>
    <p:sldId id="468" r:id="rId8"/>
    <p:sldId id="461" r:id="rId9"/>
    <p:sldId id="469" r:id="rId10"/>
    <p:sldId id="497" r:id="rId11"/>
    <p:sldId id="471" r:id="rId12"/>
    <p:sldId id="472" r:id="rId13"/>
    <p:sldId id="491" r:id="rId14"/>
    <p:sldId id="473" r:id="rId15"/>
    <p:sldId id="474" r:id="rId16"/>
    <p:sldId id="475" r:id="rId17"/>
    <p:sldId id="476" r:id="rId18"/>
    <p:sldId id="477" r:id="rId19"/>
    <p:sldId id="479" r:id="rId20"/>
    <p:sldId id="478" r:id="rId21"/>
    <p:sldId id="498" r:id="rId22"/>
    <p:sldId id="500" r:id="rId23"/>
    <p:sldId id="481" r:id="rId24"/>
    <p:sldId id="490" r:id="rId25"/>
    <p:sldId id="482" r:id="rId26"/>
    <p:sldId id="483" r:id="rId27"/>
    <p:sldId id="484" r:id="rId28"/>
    <p:sldId id="485" r:id="rId29"/>
    <p:sldId id="486" r:id="rId30"/>
    <p:sldId id="487" r:id="rId31"/>
    <p:sldId id="488" r:id="rId32"/>
    <p:sldId id="499" r:id="rId33"/>
    <p:sldId id="492" r:id="rId34"/>
    <p:sldId id="493" r:id="rId35"/>
    <p:sldId id="494" r:id="rId36"/>
    <p:sldId id="495" r:id="rId37"/>
    <p:sldId id="496" r:id="rId3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24" autoAdjust="0"/>
    <p:restoredTop sz="83452" autoAdjust="0"/>
  </p:normalViewPr>
  <p:slideViewPr>
    <p:cSldViewPr snapToGrid="0">
      <p:cViewPr varScale="1">
        <p:scale>
          <a:sx n="94" d="100"/>
          <a:sy n="94" d="100"/>
        </p:scale>
        <p:origin x="17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8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1B63CB0-B549-459C-BD0B-61B0B6533771}" type="datetime8">
              <a:rPr lang="he-IL" smtClean="0"/>
              <a:t>28 מרץ 16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AF09BB3-5166-49F5-8A9A-1592D6A0D8E6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664550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5EE5A49-E0AC-43E4-8A19-D8ADFBF9B20D}" type="datetime8">
              <a:rPr lang="he-IL" smtClean="0"/>
              <a:t>28 מרץ 16</a:t>
            </a:fld>
            <a:endParaRPr lang="he-I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BB95A71-7B4C-4854-8D44-6BECC6970724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111854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EFC0E1C-84D1-4280-BA05-FF9D7CF534D9}" type="datetime8">
              <a:rPr lang="he-IL" smtClean="0"/>
              <a:t>28 מרץ 16</a:t>
            </a:fld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B95A71-7B4C-4854-8D44-6BECC6970724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543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5006379-965A-4AD0-B53B-65978F9AB22B}" type="datetime8">
              <a:rPr lang="he-IL" smtClean="0"/>
              <a:t>28 מרץ 16</a:t>
            </a:fld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B95A71-7B4C-4854-8D44-6BECC6970724}" type="slidenum">
              <a:rPr lang="he-IL" smtClean="0"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53945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0A3CFB39-7548-463F-9C62-03341F9E1566}" type="slidenum">
              <a:rPr lang="en-US">
                <a:latin typeface="Arial" panose="020B0604020202020204" pitchFamily="34" charset="0"/>
              </a:rPr>
              <a:pPr/>
              <a:t>5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dirty="0" smtClean="0"/>
              <a:t>הרצאה 5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4769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30E90A4-B047-4B8D-8BA9-05894295E034}" type="datetime8">
              <a:rPr lang="he-IL" smtClean="0"/>
              <a:t>28 מרץ 16</a:t>
            </a:fld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B95A71-7B4C-4854-8D44-6BECC6970724}" type="slidenum">
              <a:rPr lang="he-IL" smtClean="0"/>
              <a:t>25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365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8630B2A2-CE33-4EFC-B8E8-463DF3C72D4A}" type="slidenum">
              <a:rPr lang="en-US">
                <a:latin typeface="Arial" panose="020B0604020202020204" pitchFamily="34" charset="0"/>
              </a:rPr>
              <a:pPr/>
              <a:t>27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Sorted access = sequential access</a:t>
            </a: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dirty="0" smtClean="0"/>
              <a:t>הרצאה 5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623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903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6804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8132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2" y="31772"/>
            <a:ext cx="1219199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2165370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6775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26775" y="6818489"/>
            <a:ext cx="1214177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409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2" y="31772"/>
            <a:ext cx="1219199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2165370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6775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26775" y="6818489"/>
            <a:ext cx="1214177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61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62915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5022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03657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87421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80524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7493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70980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0241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17823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31887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5599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26056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1568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3997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2067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376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6650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9822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72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757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הרצאה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8989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60" r:id="rId12"/>
    <p:sldLayoutId id="2147483661" r:id="rId13"/>
  </p:sldLayoutIdLst>
  <p:hf hdr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הרצאה </a:t>
            </a:r>
            <a:r>
              <a:rPr lang="en-US" dirty="0" smtClean="0"/>
              <a:t>5</a:t>
            </a:r>
            <a:endParaRPr lang="he-IL" dirty="0">
              <a:solidFill>
                <a:srgbClr val="33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35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לסיכום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גישה מסוג כלשהו פירושה קריאת ערך אחד מרשימה אחת</a:t>
            </a:r>
          </a:p>
          <a:p>
            <a:r>
              <a:rPr lang="he-IL" dirty="0" smtClean="0"/>
              <a:t>תמיד מבצעים</a:t>
            </a:r>
            <a:r>
              <a:rPr lang="en-US" dirty="0" smtClean="0"/>
              <a:t>m </a:t>
            </a:r>
            <a:r>
              <a:rPr lang="he-IL" dirty="0" smtClean="0"/>
              <a:t> גישות ממוינות במקביל, אחת מכל רשימה (כזכור, </a:t>
            </a:r>
            <a:r>
              <a:rPr lang="en-US" dirty="0" smtClean="0"/>
              <a:t>m</a:t>
            </a:r>
            <a:r>
              <a:rPr lang="he-IL" dirty="0" smtClean="0"/>
              <a:t> הוא מספר הרשימות)</a:t>
            </a:r>
          </a:p>
          <a:p>
            <a:r>
              <a:rPr lang="he-IL" dirty="0" smtClean="0"/>
              <a:t>כאשר גילינו רק חלק מהערכים של אובייקט </a:t>
            </a:r>
            <a:r>
              <a:rPr lang="en-US" dirty="0" smtClean="0"/>
              <a:t>o</a:t>
            </a:r>
            <a:r>
              <a:rPr lang="he-IL" dirty="0" smtClean="0"/>
              <a:t>, אז (בשלב שתלוי באלגוריתם פרטני) </a:t>
            </a:r>
            <a:r>
              <a:rPr lang="he-IL" dirty="0"/>
              <a:t>מבצעים</a:t>
            </a:r>
            <a:r>
              <a:rPr lang="he-IL" dirty="0" smtClean="0"/>
              <a:t> גישות אקראיות כדי לגלות את הערכים של </a:t>
            </a:r>
            <a:r>
              <a:rPr lang="en-US" dirty="0" smtClean="0"/>
              <a:t>o</a:t>
            </a:r>
            <a:r>
              <a:rPr lang="he-IL" dirty="0" smtClean="0"/>
              <a:t> עבור שאר האטריבוטים</a:t>
            </a:r>
          </a:p>
          <a:p>
            <a:pPr lvl="1"/>
            <a:r>
              <a:rPr lang="he-IL" dirty="0" smtClean="0"/>
              <a:t>מספר הגישות האקראיות כמספר הערכים החסרים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252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האלגוריתם של </a:t>
            </a:r>
            <a:r>
              <a:rPr lang="en-US" dirty="0" smtClean="0"/>
              <a:t>Fagin</a:t>
            </a:r>
            <a:br>
              <a:rPr lang="en-US" dirty="0" smtClean="0"/>
            </a:br>
            <a:r>
              <a:rPr lang="he-IL" dirty="0" smtClean="0"/>
              <a:t>(למציאת </a:t>
            </a:r>
            <a:r>
              <a:rPr lang="en-US" dirty="0" smtClean="0"/>
              <a:t>top-k</a:t>
            </a:r>
            <a:r>
              <a:rPr lang="he-IL" dirty="0" smtClean="0"/>
              <a:t>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בצעו גישות ממוינות שוב ושוב עד שמתגלים (לפחות) </a:t>
            </a:r>
            <a:r>
              <a:rPr lang="en-US" dirty="0" smtClean="0"/>
              <a:t>k</a:t>
            </a:r>
            <a:r>
              <a:rPr lang="he-IL" dirty="0" smtClean="0"/>
              <a:t> אובייקטים בשלמותם</a:t>
            </a:r>
          </a:p>
          <a:p>
            <a:r>
              <a:rPr lang="he-IL" dirty="0" smtClean="0"/>
              <a:t>בצעו גישות אקראיות כדי להשלים את הערכים החסרים, כלומר ערכים לא ידועים של אובייקטים שהתגלו באופן חלקי בלבד בגישות הממוינות</a:t>
            </a:r>
          </a:p>
          <a:p>
            <a:r>
              <a:rPr lang="he-IL" dirty="0" smtClean="0"/>
              <a:t>מבין האובייקטים שהתגלו, החזירו </a:t>
            </a:r>
            <a:r>
              <a:rPr lang="en-US" dirty="0" smtClean="0"/>
              <a:t>top-k</a:t>
            </a:r>
            <a:r>
              <a:rPr lang="he-IL" dirty="0" smtClean="0"/>
              <a:t>, כלומר </a:t>
            </a:r>
            <a:r>
              <a:rPr lang="en-US" dirty="0" smtClean="0"/>
              <a:t>k</a:t>
            </a:r>
            <a:r>
              <a:rPr lang="he-IL" dirty="0" smtClean="0"/>
              <a:t> אובייקטים עם הערכים הכי גבוהים עבור הפונקציה </a:t>
            </a:r>
            <a:r>
              <a:rPr lang="en-US" dirty="0" smtClean="0"/>
              <a:t>f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7009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הערה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האלגוריתם נכתב בהנחה שיש לפחות </a:t>
            </a:r>
            <a:r>
              <a:rPr lang="en-US" dirty="0" smtClean="0"/>
              <a:t>k</a:t>
            </a:r>
            <a:r>
              <a:rPr lang="he-IL" dirty="0" smtClean="0"/>
              <a:t> אובייקטים</a:t>
            </a:r>
          </a:p>
          <a:p>
            <a:r>
              <a:rPr lang="he-IL" dirty="0" smtClean="0"/>
              <a:t>אחרת, נגיע למצב שאי אפשר לבצע עוד גישות ממוינות ועדיין אין </a:t>
            </a:r>
            <a:r>
              <a:rPr lang="en-US" dirty="0" smtClean="0"/>
              <a:t>k </a:t>
            </a:r>
            <a:r>
              <a:rPr lang="he-IL" dirty="0" smtClean="0"/>
              <a:t> אובייקטים שלמים</a:t>
            </a:r>
          </a:p>
          <a:p>
            <a:pPr lvl="1"/>
            <a:r>
              <a:rPr lang="he-IL" dirty="0" smtClean="0"/>
              <a:t>במקרה זה מחזירים את כל האובייקטים שנמצאו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8417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הוכיחו נכונות של האלגוריתם של פייגין, כלומר הראו שהאלגוריתם מחזיר </a:t>
            </a:r>
            <a:r>
              <a:rPr lang="en-US" dirty="0" smtClean="0"/>
              <a:t>top-k</a:t>
            </a:r>
          </a:p>
          <a:p>
            <a:r>
              <a:rPr lang="he-IL" dirty="0" smtClean="0"/>
              <a:t>הראו שאין נכונות אם מחזירים את </a:t>
            </a:r>
            <a:r>
              <a:rPr lang="en-US" dirty="0" smtClean="0"/>
              <a:t>k</a:t>
            </a:r>
            <a:r>
              <a:rPr lang="he-IL" dirty="0" smtClean="0"/>
              <a:t> האובייקטים הטובים ביותר מבין אלה שהתגלו בשלמותם (מבלי להשלים אובייקטים שהתגלו רק באופן חלקי)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465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השקפים הבאים מתארים את מהלך האלגוריתם של פייגין כאשר יש שני אטריבוטים, הפונקציה היא </a:t>
            </a:r>
            <a:r>
              <a:rPr lang="en-US" dirty="0" smtClean="0"/>
              <a:t>MIN(A</a:t>
            </a:r>
            <a:r>
              <a:rPr lang="en-US" baseline="-25000" dirty="0" smtClean="0"/>
              <a:t>1</a:t>
            </a:r>
            <a:r>
              <a:rPr lang="en-US" dirty="0" smtClean="0"/>
              <a:t>,A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he-IL" dirty="0" smtClean="0"/>
              <a:t> ורוצים למצוא </a:t>
            </a:r>
            <a:r>
              <a:rPr lang="en-US" dirty="0" smtClean="0"/>
              <a:t>top-2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2823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6313488" y="3438526"/>
            <a:ext cx="647700" cy="576263"/>
            <a:chOff x="1519" y="1207"/>
            <a:chExt cx="771" cy="363"/>
          </a:xfrm>
        </p:grpSpPr>
        <p:sp>
          <p:nvSpPr>
            <p:cNvPr id="8262" name="Rectangle 3"/>
            <p:cNvSpPr>
              <a:spLocks noChangeArrowheads="1"/>
            </p:cNvSpPr>
            <p:nvPr/>
          </p:nvSpPr>
          <p:spPr bwMode="auto">
            <a:xfrm>
              <a:off x="1519" y="1207"/>
              <a:ext cx="771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endParaRPr lang="nl-NL">
                <a:latin typeface="Arial" panose="020B0604020202020204" pitchFamily="34" charset="0"/>
              </a:endParaRPr>
            </a:p>
          </p:txBody>
        </p:sp>
        <p:sp>
          <p:nvSpPr>
            <p:cNvPr id="8263" name="Text Box 4"/>
            <p:cNvSpPr txBox="1">
              <a:spLocks noChangeArrowheads="1"/>
            </p:cNvSpPr>
            <p:nvPr/>
          </p:nvSpPr>
          <p:spPr bwMode="auto">
            <a:xfrm>
              <a:off x="1655" y="1298"/>
              <a:ext cx="4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nl-NL">
                <a:latin typeface="Arial" panose="020B0604020202020204" pitchFamily="34" charset="0"/>
              </a:endParaRPr>
            </a:p>
          </p:txBody>
        </p:sp>
      </p:grpSp>
      <p:grpSp>
        <p:nvGrpSpPr>
          <p:cNvPr id="8195" name="Group 5"/>
          <p:cNvGrpSpPr>
            <a:grpSpLocks/>
          </p:cNvGrpSpPr>
          <p:nvPr/>
        </p:nvGrpSpPr>
        <p:grpSpPr bwMode="auto">
          <a:xfrm>
            <a:off x="6313488" y="4014788"/>
            <a:ext cx="647700" cy="576262"/>
            <a:chOff x="1519" y="1207"/>
            <a:chExt cx="771" cy="363"/>
          </a:xfrm>
        </p:grpSpPr>
        <p:sp>
          <p:nvSpPr>
            <p:cNvPr id="8260" name="Rectangle 6"/>
            <p:cNvSpPr>
              <a:spLocks noChangeArrowheads="1"/>
            </p:cNvSpPr>
            <p:nvPr/>
          </p:nvSpPr>
          <p:spPr bwMode="auto">
            <a:xfrm>
              <a:off x="1519" y="1207"/>
              <a:ext cx="771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he-IL" dirty="0"/>
            </a:p>
          </p:txBody>
        </p:sp>
        <p:sp>
          <p:nvSpPr>
            <p:cNvPr id="8261" name="Text Box 7"/>
            <p:cNvSpPr txBox="1">
              <a:spLocks noChangeArrowheads="1"/>
            </p:cNvSpPr>
            <p:nvPr/>
          </p:nvSpPr>
          <p:spPr bwMode="auto">
            <a:xfrm>
              <a:off x="1655" y="1298"/>
              <a:ext cx="4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nl-NL">
                <a:latin typeface="Arial" panose="020B0604020202020204" pitchFamily="34" charset="0"/>
              </a:endParaRPr>
            </a:p>
          </p:txBody>
        </p:sp>
      </p:grpSp>
      <p:grpSp>
        <p:nvGrpSpPr>
          <p:cNvPr id="8196" name="Group 8"/>
          <p:cNvGrpSpPr>
            <a:grpSpLocks/>
          </p:cNvGrpSpPr>
          <p:nvPr/>
        </p:nvGrpSpPr>
        <p:grpSpPr bwMode="auto">
          <a:xfrm>
            <a:off x="6313488" y="4591051"/>
            <a:ext cx="647700" cy="576263"/>
            <a:chOff x="1519" y="1207"/>
            <a:chExt cx="771" cy="363"/>
          </a:xfrm>
        </p:grpSpPr>
        <p:sp>
          <p:nvSpPr>
            <p:cNvPr id="8258" name="Rectangle 9"/>
            <p:cNvSpPr>
              <a:spLocks noChangeArrowheads="1"/>
            </p:cNvSpPr>
            <p:nvPr/>
          </p:nvSpPr>
          <p:spPr bwMode="auto">
            <a:xfrm>
              <a:off x="1519" y="1207"/>
              <a:ext cx="771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he-IL" dirty="0"/>
            </a:p>
          </p:txBody>
        </p:sp>
        <p:sp>
          <p:nvSpPr>
            <p:cNvPr id="8259" name="Text Box 10"/>
            <p:cNvSpPr txBox="1">
              <a:spLocks noChangeArrowheads="1"/>
            </p:cNvSpPr>
            <p:nvPr/>
          </p:nvSpPr>
          <p:spPr bwMode="auto">
            <a:xfrm>
              <a:off x="1655" y="1298"/>
              <a:ext cx="4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nl-NL">
                <a:latin typeface="Arial" panose="020B0604020202020204" pitchFamily="34" charset="0"/>
              </a:endParaRPr>
            </a:p>
          </p:txBody>
        </p:sp>
      </p:grpSp>
      <p:sp>
        <p:nvSpPr>
          <p:cNvPr id="8197" name="Rectangle 11"/>
          <p:cNvSpPr>
            <a:spLocks noChangeArrowheads="1"/>
          </p:cNvSpPr>
          <p:nvPr/>
        </p:nvSpPr>
        <p:spPr bwMode="auto">
          <a:xfrm>
            <a:off x="6313488" y="5156201"/>
            <a:ext cx="6477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6427788" y="5300663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6313488" y="2794000"/>
            <a:ext cx="6477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ID</a:t>
            </a:r>
          </a:p>
        </p:txBody>
      </p:sp>
      <p:grpSp>
        <p:nvGrpSpPr>
          <p:cNvPr id="8200" name="Group 14"/>
          <p:cNvGrpSpPr>
            <a:grpSpLocks/>
          </p:cNvGrpSpPr>
          <p:nvPr/>
        </p:nvGrpSpPr>
        <p:grpSpPr bwMode="auto">
          <a:xfrm>
            <a:off x="6961188" y="2794001"/>
            <a:ext cx="863600" cy="2938463"/>
            <a:chOff x="3243" y="2160"/>
            <a:chExt cx="771" cy="1851"/>
          </a:xfrm>
        </p:grpSpPr>
        <p:grpSp>
          <p:nvGrpSpPr>
            <p:cNvPr id="8252" name="Group 15"/>
            <p:cNvGrpSpPr>
              <a:grpSpLocks/>
            </p:cNvGrpSpPr>
            <p:nvPr/>
          </p:nvGrpSpPr>
          <p:grpSpPr bwMode="auto">
            <a:xfrm>
              <a:off x="3243" y="2566"/>
              <a:ext cx="771" cy="1445"/>
              <a:chOff x="930" y="1432"/>
              <a:chExt cx="771" cy="1445"/>
            </a:xfrm>
          </p:grpSpPr>
          <p:sp>
            <p:nvSpPr>
              <p:cNvPr id="8254" name="Rectangle 16"/>
              <p:cNvSpPr>
                <a:spLocks noChangeArrowheads="1"/>
              </p:cNvSpPr>
              <p:nvPr/>
            </p:nvSpPr>
            <p:spPr bwMode="auto">
              <a:xfrm>
                <a:off x="930" y="1432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  <p:sp>
            <p:nvSpPr>
              <p:cNvPr id="8255" name="Rectangle 17"/>
              <p:cNvSpPr>
                <a:spLocks noChangeArrowheads="1"/>
              </p:cNvSpPr>
              <p:nvPr/>
            </p:nvSpPr>
            <p:spPr bwMode="auto">
              <a:xfrm>
                <a:off x="930" y="1795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  <p:sp>
            <p:nvSpPr>
              <p:cNvPr id="8256" name="Rectangle 18"/>
              <p:cNvSpPr>
                <a:spLocks noChangeArrowheads="1"/>
              </p:cNvSpPr>
              <p:nvPr/>
            </p:nvSpPr>
            <p:spPr bwMode="auto">
              <a:xfrm>
                <a:off x="930" y="2158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  <p:sp>
            <p:nvSpPr>
              <p:cNvPr id="8257" name="Rectangle 19"/>
              <p:cNvSpPr>
                <a:spLocks noChangeArrowheads="1"/>
              </p:cNvSpPr>
              <p:nvPr/>
            </p:nvSpPr>
            <p:spPr bwMode="auto">
              <a:xfrm>
                <a:off x="930" y="2514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253" name="Rectangle 20"/>
            <p:cNvSpPr>
              <a:spLocks noChangeArrowheads="1"/>
            </p:cNvSpPr>
            <p:nvPr/>
          </p:nvSpPr>
          <p:spPr bwMode="auto">
            <a:xfrm>
              <a:off x="3243" y="2160"/>
              <a:ext cx="771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A</a:t>
              </a:r>
              <a:r>
                <a:rPr lang="en-US" baseline="-25000" dirty="0">
                  <a:solidFill>
                    <a:srgbClr val="FFFF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8201" name="Group 21"/>
          <p:cNvGrpSpPr>
            <a:grpSpLocks/>
          </p:cNvGrpSpPr>
          <p:nvPr/>
        </p:nvGrpSpPr>
        <p:grpSpPr bwMode="auto">
          <a:xfrm>
            <a:off x="7834948" y="2794001"/>
            <a:ext cx="863600" cy="2938463"/>
            <a:chOff x="3243" y="2160"/>
            <a:chExt cx="771" cy="1851"/>
          </a:xfrm>
        </p:grpSpPr>
        <p:grpSp>
          <p:nvGrpSpPr>
            <p:cNvPr id="8246" name="Group 22"/>
            <p:cNvGrpSpPr>
              <a:grpSpLocks/>
            </p:cNvGrpSpPr>
            <p:nvPr/>
          </p:nvGrpSpPr>
          <p:grpSpPr bwMode="auto">
            <a:xfrm>
              <a:off x="3243" y="2566"/>
              <a:ext cx="771" cy="1445"/>
              <a:chOff x="930" y="1432"/>
              <a:chExt cx="771" cy="1445"/>
            </a:xfrm>
          </p:grpSpPr>
          <p:sp>
            <p:nvSpPr>
              <p:cNvPr id="8248" name="Rectangle 23"/>
              <p:cNvSpPr>
                <a:spLocks noChangeArrowheads="1"/>
              </p:cNvSpPr>
              <p:nvPr/>
            </p:nvSpPr>
            <p:spPr bwMode="auto">
              <a:xfrm>
                <a:off x="930" y="1432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  <p:sp>
            <p:nvSpPr>
              <p:cNvPr id="8249" name="Rectangle 24"/>
              <p:cNvSpPr>
                <a:spLocks noChangeArrowheads="1"/>
              </p:cNvSpPr>
              <p:nvPr/>
            </p:nvSpPr>
            <p:spPr bwMode="auto">
              <a:xfrm>
                <a:off x="930" y="1795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  <p:sp>
            <p:nvSpPr>
              <p:cNvPr id="8250" name="Rectangle 25"/>
              <p:cNvSpPr>
                <a:spLocks noChangeArrowheads="1"/>
              </p:cNvSpPr>
              <p:nvPr/>
            </p:nvSpPr>
            <p:spPr bwMode="auto">
              <a:xfrm>
                <a:off x="930" y="2158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  <p:sp>
            <p:nvSpPr>
              <p:cNvPr id="8251" name="Rectangle 26"/>
              <p:cNvSpPr>
                <a:spLocks noChangeArrowheads="1"/>
              </p:cNvSpPr>
              <p:nvPr/>
            </p:nvSpPr>
            <p:spPr bwMode="auto">
              <a:xfrm>
                <a:off x="930" y="2514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247" name="Rectangle 27"/>
            <p:cNvSpPr>
              <a:spLocks noChangeArrowheads="1"/>
            </p:cNvSpPr>
            <p:nvPr/>
          </p:nvSpPr>
          <p:spPr bwMode="auto">
            <a:xfrm>
              <a:off x="3243" y="2160"/>
              <a:ext cx="771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A</a:t>
              </a:r>
              <a:r>
                <a:rPr lang="en-US" baseline="-25000" dirty="0">
                  <a:solidFill>
                    <a:srgbClr val="FFFF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8202" name="Group 28"/>
          <p:cNvGrpSpPr>
            <a:grpSpLocks/>
          </p:cNvGrpSpPr>
          <p:nvPr/>
        </p:nvGrpSpPr>
        <p:grpSpPr bwMode="auto">
          <a:xfrm>
            <a:off x="8689975" y="2794001"/>
            <a:ext cx="1150938" cy="2938463"/>
            <a:chOff x="3243" y="2160"/>
            <a:chExt cx="771" cy="1851"/>
          </a:xfrm>
        </p:grpSpPr>
        <p:grpSp>
          <p:nvGrpSpPr>
            <p:cNvPr id="8240" name="Group 29"/>
            <p:cNvGrpSpPr>
              <a:grpSpLocks/>
            </p:cNvGrpSpPr>
            <p:nvPr/>
          </p:nvGrpSpPr>
          <p:grpSpPr bwMode="auto">
            <a:xfrm>
              <a:off x="3243" y="2566"/>
              <a:ext cx="771" cy="1445"/>
              <a:chOff x="930" y="1432"/>
              <a:chExt cx="771" cy="1445"/>
            </a:xfrm>
          </p:grpSpPr>
          <p:sp>
            <p:nvSpPr>
              <p:cNvPr id="8242" name="Rectangle 30"/>
              <p:cNvSpPr>
                <a:spLocks noChangeArrowheads="1"/>
              </p:cNvSpPr>
              <p:nvPr/>
            </p:nvSpPr>
            <p:spPr bwMode="auto">
              <a:xfrm>
                <a:off x="930" y="1432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  <p:sp>
            <p:nvSpPr>
              <p:cNvPr id="8243" name="Rectangle 31"/>
              <p:cNvSpPr>
                <a:spLocks noChangeArrowheads="1"/>
              </p:cNvSpPr>
              <p:nvPr/>
            </p:nvSpPr>
            <p:spPr bwMode="auto">
              <a:xfrm>
                <a:off x="930" y="1795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  <p:sp>
            <p:nvSpPr>
              <p:cNvPr id="8244" name="Rectangle 32"/>
              <p:cNvSpPr>
                <a:spLocks noChangeArrowheads="1"/>
              </p:cNvSpPr>
              <p:nvPr/>
            </p:nvSpPr>
            <p:spPr bwMode="auto">
              <a:xfrm>
                <a:off x="930" y="2158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  <p:sp>
            <p:nvSpPr>
              <p:cNvPr id="8245" name="Rectangle 33"/>
              <p:cNvSpPr>
                <a:spLocks noChangeArrowheads="1"/>
              </p:cNvSpPr>
              <p:nvPr/>
            </p:nvSpPr>
            <p:spPr bwMode="auto">
              <a:xfrm>
                <a:off x="930" y="2514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endParaRPr lang="nl-NL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241" name="Rectangle 34"/>
            <p:cNvSpPr>
              <a:spLocks noChangeArrowheads="1"/>
            </p:cNvSpPr>
            <p:nvPr/>
          </p:nvSpPr>
          <p:spPr bwMode="auto">
            <a:xfrm>
              <a:off x="3243" y="2160"/>
              <a:ext cx="771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Min(A</a:t>
              </a:r>
              <a:r>
                <a:rPr lang="en-US" baseline="-25000" dirty="0">
                  <a:solidFill>
                    <a:srgbClr val="FFFF00"/>
                  </a:solidFill>
                  <a:latin typeface="Arial" panose="020B0604020202020204" pitchFamily="34" charset="0"/>
                </a:rPr>
                <a:t>1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,A</a:t>
              </a:r>
              <a:r>
                <a:rPr lang="en-US" baseline="-25000" dirty="0">
                  <a:solidFill>
                    <a:srgbClr val="FFFF00"/>
                  </a:solidFill>
                  <a:latin typeface="Arial" panose="020B0604020202020204" pitchFamily="34" charset="0"/>
                </a:rPr>
                <a:t>2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</p:grpSp>
      <p:sp>
        <p:nvSpPr>
          <p:cNvPr id="8203" name="Text Box 35"/>
          <p:cNvSpPr txBox="1">
            <a:spLocks noChangeArrowheads="1"/>
          </p:cNvSpPr>
          <p:nvPr/>
        </p:nvSpPr>
        <p:spPr bwMode="auto">
          <a:xfrm>
            <a:off x="2782889" y="2060576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>
              <a:latin typeface="Arial" panose="020B0604020202020204" pitchFamily="34" charset="0"/>
            </a:endParaRPr>
          </a:p>
        </p:txBody>
      </p:sp>
      <p:sp>
        <p:nvSpPr>
          <p:cNvPr id="8204" name="Text Box 36"/>
          <p:cNvSpPr txBox="1">
            <a:spLocks noChangeArrowheads="1"/>
          </p:cNvSpPr>
          <p:nvPr/>
        </p:nvSpPr>
        <p:spPr bwMode="auto">
          <a:xfrm>
            <a:off x="2495550" y="793298"/>
            <a:ext cx="78894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en-US" sz="2400" dirty="0">
                <a:latin typeface="Arial" panose="020B0604020202020204" pitchFamily="34" charset="0"/>
              </a:rPr>
              <a:t>STEP 1</a:t>
            </a:r>
          </a:p>
          <a:p>
            <a:pPr algn="l" rtl="0" eaLnBrk="1" hangingPunct="1">
              <a:spcBef>
                <a:spcPct val="50000"/>
              </a:spcBef>
              <a:buFontTx/>
              <a:buChar char="•"/>
            </a:pPr>
            <a:r>
              <a:rPr lang="en-US" sz="2400" dirty="0">
                <a:latin typeface="Arial" panose="020B0604020202020204" pitchFamily="34" charset="0"/>
              </a:rPr>
              <a:t> Read attribute values from every sorted list</a:t>
            </a:r>
          </a:p>
          <a:p>
            <a:pPr algn="l" rtl="0" eaLnBrk="1" hangingPunct="1">
              <a:buFontTx/>
              <a:buChar char="•"/>
            </a:pPr>
            <a:r>
              <a:rPr lang="en-US" sz="2400" dirty="0">
                <a:latin typeface="Arial" panose="020B0604020202020204" pitchFamily="34" charset="0"/>
              </a:rPr>
              <a:t> Stop when </a:t>
            </a:r>
            <a:r>
              <a:rPr lang="en-US" sz="2400" i="1" dirty="0">
                <a:latin typeface="Arial" panose="020B0604020202020204" pitchFamily="34" charset="0"/>
              </a:rPr>
              <a:t>k </a:t>
            </a:r>
            <a:r>
              <a:rPr lang="en-US" sz="2400" dirty="0">
                <a:latin typeface="Arial" panose="020B0604020202020204" pitchFamily="34" charset="0"/>
              </a:rPr>
              <a:t>objects have been seen in full</a:t>
            </a:r>
          </a:p>
        </p:txBody>
      </p:sp>
      <p:grpSp>
        <p:nvGrpSpPr>
          <p:cNvPr id="8205" name="Group 37"/>
          <p:cNvGrpSpPr>
            <a:grpSpLocks/>
          </p:cNvGrpSpPr>
          <p:nvPr/>
        </p:nvGrpSpPr>
        <p:grpSpPr bwMode="auto">
          <a:xfrm>
            <a:off x="2640013" y="2133601"/>
            <a:ext cx="2736850" cy="3908425"/>
            <a:chOff x="567" y="968"/>
            <a:chExt cx="1724" cy="2462"/>
          </a:xfrm>
        </p:grpSpPr>
        <p:grpSp>
          <p:nvGrpSpPr>
            <p:cNvPr id="8224" name="Group 38"/>
            <p:cNvGrpSpPr>
              <a:grpSpLocks/>
            </p:cNvGrpSpPr>
            <p:nvPr/>
          </p:nvGrpSpPr>
          <p:grpSpPr bwMode="auto">
            <a:xfrm>
              <a:off x="567" y="1207"/>
              <a:ext cx="771" cy="2223"/>
              <a:chOff x="3243" y="1389"/>
              <a:chExt cx="771" cy="2223"/>
            </a:xfrm>
          </p:grpSpPr>
          <p:grpSp>
            <p:nvGrpSpPr>
              <p:cNvPr id="8234" name="Group 39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8236" name="Rectangle 40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(a, 0.9)</a:t>
                  </a:r>
                </a:p>
              </p:txBody>
            </p:sp>
            <p:sp>
              <p:nvSpPr>
                <p:cNvPr id="8237" name="Rectangle 41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(b, 0.8)</a:t>
                  </a:r>
                </a:p>
              </p:txBody>
            </p:sp>
            <p:sp>
              <p:nvSpPr>
                <p:cNvPr id="8238" name="Rectangle 42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(c, 0.72)</a:t>
                  </a:r>
                </a:p>
              </p:txBody>
            </p:sp>
            <p:sp>
              <p:nvSpPr>
                <p:cNvPr id="8239" name="Rectangle 43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(d, 0.6)</a:t>
                  </a:r>
                </a:p>
              </p:txBody>
            </p:sp>
          </p:grpSp>
          <p:sp>
            <p:nvSpPr>
              <p:cNvPr id="8235" name="Rectangle 44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8225" name="Text Box 45"/>
            <p:cNvSpPr txBox="1">
              <a:spLocks noChangeArrowheads="1"/>
            </p:cNvSpPr>
            <p:nvPr/>
          </p:nvSpPr>
          <p:spPr bwMode="auto">
            <a:xfrm>
              <a:off x="839" y="972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8226" name="Text Box 46"/>
            <p:cNvSpPr txBox="1">
              <a:spLocks noChangeArrowheads="1"/>
            </p:cNvSpPr>
            <p:nvPr/>
          </p:nvSpPr>
          <p:spPr bwMode="auto">
            <a:xfrm>
              <a:off x="1746" y="96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8227" name="Group 47"/>
            <p:cNvGrpSpPr>
              <a:grpSpLocks/>
            </p:cNvGrpSpPr>
            <p:nvPr/>
          </p:nvGrpSpPr>
          <p:grpSpPr bwMode="auto">
            <a:xfrm>
              <a:off x="1520" y="1207"/>
              <a:ext cx="771" cy="2223"/>
              <a:chOff x="3243" y="1389"/>
              <a:chExt cx="771" cy="2223"/>
            </a:xfrm>
          </p:grpSpPr>
          <p:grpSp>
            <p:nvGrpSpPr>
              <p:cNvPr id="8228" name="Group 48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8230" name="Rectangle 49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(d, 0.9)</a:t>
                  </a:r>
                </a:p>
              </p:txBody>
            </p:sp>
            <p:sp>
              <p:nvSpPr>
                <p:cNvPr id="8231" name="Rectangle 50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(a, 0.85)</a:t>
                  </a:r>
                </a:p>
              </p:txBody>
            </p:sp>
            <p:sp>
              <p:nvSpPr>
                <p:cNvPr id="8232" name="Rectangle 51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(b, 0.7)</a:t>
                  </a:r>
                </a:p>
              </p:txBody>
            </p:sp>
            <p:sp>
              <p:nvSpPr>
                <p:cNvPr id="8233" name="Rectangle 52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(c, 0.2)</a:t>
                  </a:r>
                </a:p>
              </p:txBody>
            </p:sp>
          </p:grpSp>
          <p:sp>
            <p:nvSpPr>
              <p:cNvPr id="8229" name="Rectangle 53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</p:grpSp>
      <p:sp>
        <p:nvSpPr>
          <p:cNvPr id="92214" name="Rectangle 54"/>
          <p:cNvSpPr>
            <a:spLocks noChangeArrowheads="1"/>
          </p:cNvSpPr>
          <p:nvPr/>
        </p:nvSpPr>
        <p:spPr bwMode="auto">
          <a:xfrm>
            <a:off x="2749551" y="255111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2215" name="Rectangle 55"/>
          <p:cNvSpPr>
            <a:spLocks noChangeArrowheads="1"/>
          </p:cNvSpPr>
          <p:nvPr/>
        </p:nvSpPr>
        <p:spPr bwMode="auto">
          <a:xfrm>
            <a:off x="4295776" y="256381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8208" name="Text Box 56"/>
          <p:cNvSpPr txBox="1">
            <a:spLocks noChangeArrowheads="1"/>
          </p:cNvSpPr>
          <p:nvPr/>
        </p:nvSpPr>
        <p:spPr bwMode="auto">
          <a:xfrm>
            <a:off x="6456363" y="35798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8209" name="Text Box 57"/>
          <p:cNvSpPr txBox="1">
            <a:spLocks noChangeArrowheads="1"/>
          </p:cNvSpPr>
          <p:nvPr/>
        </p:nvSpPr>
        <p:spPr bwMode="auto">
          <a:xfrm>
            <a:off x="6456363" y="416242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92218" name="Text Box 58"/>
          <p:cNvSpPr txBox="1">
            <a:spLocks noChangeArrowheads="1"/>
          </p:cNvSpPr>
          <p:nvPr/>
        </p:nvSpPr>
        <p:spPr bwMode="auto">
          <a:xfrm>
            <a:off x="7104063" y="36147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92219" name="Text Box 59"/>
          <p:cNvSpPr txBox="1">
            <a:spLocks noChangeArrowheads="1"/>
          </p:cNvSpPr>
          <p:nvPr/>
        </p:nvSpPr>
        <p:spPr bwMode="auto">
          <a:xfrm>
            <a:off x="7959408" y="421481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92220" name="AutoShape 60"/>
          <p:cNvSpPr>
            <a:spLocks noChangeArrowheads="1"/>
          </p:cNvSpPr>
          <p:nvPr/>
        </p:nvSpPr>
        <p:spPr bwMode="auto">
          <a:xfrm>
            <a:off x="2063750" y="2781301"/>
            <a:ext cx="287338" cy="576263"/>
          </a:xfrm>
          <a:prstGeom prst="downArrow">
            <a:avLst>
              <a:gd name="adj1" fmla="val 50000"/>
              <a:gd name="adj2" fmla="val 50138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2221" name="Rectangle 61"/>
          <p:cNvSpPr>
            <a:spLocks noChangeArrowheads="1"/>
          </p:cNvSpPr>
          <p:nvPr/>
        </p:nvSpPr>
        <p:spPr bwMode="auto">
          <a:xfrm>
            <a:off x="2754313" y="3148014"/>
            <a:ext cx="1008062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2222" name="Rectangle 62"/>
          <p:cNvSpPr>
            <a:spLocks noChangeArrowheads="1"/>
          </p:cNvSpPr>
          <p:nvPr/>
        </p:nvSpPr>
        <p:spPr bwMode="auto">
          <a:xfrm>
            <a:off x="4295776" y="313531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2223" name="Text Box 63"/>
          <p:cNvSpPr txBox="1">
            <a:spLocks noChangeArrowheads="1"/>
          </p:cNvSpPr>
          <p:nvPr/>
        </p:nvSpPr>
        <p:spPr bwMode="auto">
          <a:xfrm>
            <a:off x="7872096" y="3602038"/>
            <a:ext cx="792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92224" name="Text Box 64"/>
          <p:cNvSpPr txBox="1">
            <a:spLocks noChangeArrowheads="1"/>
          </p:cNvSpPr>
          <p:nvPr/>
        </p:nvSpPr>
        <p:spPr bwMode="auto">
          <a:xfrm>
            <a:off x="6465888" y="46815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92225" name="Text Box 65"/>
          <p:cNvSpPr txBox="1">
            <a:spLocks noChangeArrowheads="1"/>
          </p:cNvSpPr>
          <p:nvPr/>
        </p:nvSpPr>
        <p:spPr bwMode="auto">
          <a:xfrm>
            <a:off x="7104063" y="4724401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</a:t>
            </a:r>
          </a:p>
        </p:txBody>
      </p:sp>
      <p:sp>
        <p:nvSpPr>
          <p:cNvPr id="92226" name="AutoShape 66"/>
          <p:cNvSpPr>
            <a:spLocks noChangeArrowheads="1"/>
          </p:cNvSpPr>
          <p:nvPr/>
        </p:nvSpPr>
        <p:spPr bwMode="auto">
          <a:xfrm>
            <a:off x="2063750" y="3429001"/>
            <a:ext cx="287338" cy="576263"/>
          </a:xfrm>
          <a:prstGeom prst="downArrow">
            <a:avLst>
              <a:gd name="adj1" fmla="val 50000"/>
              <a:gd name="adj2" fmla="val 50138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2227" name="Rectangle 67"/>
          <p:cNvSpPr>
            <a:spLocks noChangeArrowheads="1"/>
          </p:cNvSpPr>
          <p:nvPr/>
        </p:nvSpPr>
        <p:spPr bwMode="auto">
          <a:xfrm>
            <a:off x="2765426" y="3711576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2228" name="Rectangle 68"/>
          <p:cNvSpPr>
            <a:spLocks noChangeArrowheads="1"/>
          </p:cNvSpPr>
          <p:nvPr/>
        </p:nvSpPr>
        <p:spPr bwMode="auto">
          <a:xfrm>
            <a:off x="4295776" y="3716339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2229" name="Text Box 69"/>
          <p:cNvSpPr txBox="1">
            <a:spLocks noChangeArrowheads="1"/>
          </p:cNvSpPr>
          <p:nvPr/>
        </p:nvSpPr>
        <p:spPr bwMode="auto">
          <a:xfrm>
            <a:off x="7127876" y="5229226"/>
            <a:ext cx="696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0.72</a:t>
            </a:r>
          </a:p>
        </p:txBody>
      </p:sp>
      <p:sp>
        <p:nvSpPr>
          <p:cNvPr id="92230" name="Text Box 70"/>
          <p:cNvSpPr txBox="1">
            <a:spLocks noChangeArrowheads="1"/>
          </p:cNvSpPr>
          <p:nvPr/>
        </p:nvSpPr>
        <p:spPr bwMode="auto">
          <a:xfrm>
            <a:off x="7967663" y="4724401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</a:t>
            </a:r>
          </a:p>
        </p:txBody>
      </p:sp>
      <p:sp>
        <p:nvSpPr>
          <p:cNvPr id="8223" name="Text Box 71"/>
          <p:cNvSpPr txBox="1">
            <a:spLocks noChangeArrowheads="1"/>
          </p:cNvSpPr>
          <p:nvPr/>
        </p:nvSpPr>
        <p:spPr bwMode="auto">
          <a:xfrm>
            <a:off x="2495550" y="173038"/>
            <a:ext cx="5329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</a:rPr>
              <a:t>Example – Fagin’s Algorithm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968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2" grpId="0"/>
      <p:bldP spid="92214" grpId="0" animBg="1"/>
      <p:bldP spid="92214" grpId="1" animBg="1"/>
      <p:bldP spid="92215" grpId="0" animBg="1"/>
      <p:bldP spid="92215" grpId="1" animBg="1"/>
      <p:bldP spid="8208" grpId="0"/>
      <p:bldP spid="8209" grpId="0"/>
      <p:bldP spid="92218" grpId="0"/>
      <p:bldP spid="92219" grpId="0"/>
      <p:bldP spid="92220" grpId="0" animBg="1"/>
      <p:bldP spid="92220" grpId="1" animBg="1"/>
      <p:bldP spid="92221" grpId="0" animBg="1"/>
      <p:bldP spid="92221" grpId="1" animBg="1"/>
      <p:bldP spid="92222" grpId="0" animBg="1"/>
      <p:bldP spid="92222" grpId="1" animBg="1"/>
      <p:bldP spid="92223" grpId="0"/>
      <p:bldP spid="92223" grpId="1"/>
      <p:bldP spid="92224" grpId="0"/>
      <p:bldP spid="92225" grpId="0"/>
      <p:bldP spid="92225" grpId="1"/>
      <p:bldP spid="92226" grpId="0" animBg="1"/>
      <p:bldP spid="92227" grpId="0" animBg="1"/>
      <p:bldP spid="92228" grpId="0" animBg="1"/>
      <p:bldP spid="92229" grpId="0"/>
      <p:bldP spid="922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6313489" y="2794001"/>
            <a:ext cx="3527425" cy="2938463"/>
            <a:chOff x="3017" y="1760"/>
            <a:chExt cx="2222" cy="1851"/>
          </a:xfrm>
        </p:grpSpPr>
        <p:grpSp>
          <p:nvGrpSpPr>
            <p:cNvPr id="9256" name="Group 3"/>
            <p:cNvGrpSpPr>
              <a:grpSpLocks/>
            </p:cNvGrpSpPr>
            <p:nvPr/>
          </p:nvGrpSpPr>
          <p:grpSpPr bwMode="auto">
            <a:xfrm>
              <a:off x="3017" y="1760"/>
              <a:ext cx="408" cy="1851"/>
              <a:chOff x="3470" y="935"/>
              <a:chExt cx="408" cy="1851"/>
            </a:xfrm>
          </p:grpSpPr>
          <p:grpSp>
            <p:nvGrpSpPr>
              <p:cNvPr id="9278" name="Group 4"/>
              <p:cNvGrpSpPr>
                <a:grpSpLocks/>
              </p:cNvGrpSpPr>
              <p:nvPr/>
            </p:nvGrpSpPr>
            <p:grpSpPr bwMode="auto">
              <a:xfrm>
                <a:off x="3470" y="1341"/>
                <a:ext cx="408" cy="1445"/>
                <a:chOff x="521" y="1432"/>
                <a:chExt cx="408" cy="1445"/>
              </a:xfrm>
            </p:grpSpPr>
            <p:grpSp>
              <p:nvGrpSpPr>
                <p:cNvPr id="9280" name="Group 5"/>
                <p:cNvGrpSpPr>
                  <a:grpSpLocks/>
                </p:cNvGrpSpPr>
                <p:nvPr/>
              </p:nvGrpSpPr>
              <p:grpSpPr bwMode="auto">
                <a:xfrm>
                  <a:off x="521" y="1432"/>
                  <a:ext cx="408" cy="363"/>
                  <a:chOff x="1519" y="1207"/>
                  <a:chExt cx="771" cy="363"/>
                </a:xfrm>
              </p:grpSpPr>
              <p:sp>
                <p:nvSpPr>
                  <p:cNvPr id="9290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algn="ctr" eaLnBrk="1" hangingPunct="1"/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929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281" name="Group 8"/>
                <p:cNvGrpSpPr>
                  <a:grpSpLocks/>
                </p:cNvGrpSpPr>
                <p:nvPr/>
              </p:nvGrpSpPr>
              <p:grpSpPr bwMode="auto">
                <a:xfrm>
                  <a:off x="521" y="1795"/>
                  <a:ext cx="408" cy="363"/>
                  <a:chOff x="1519" y="1207"/>
                  <a:chExt cx="771" cy="363"/>
                </a:xfrm>
              </p:grpSpPr>
              <p:sp>
                <p:nvSpPr>
                  <p:cNvPr id="9288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928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282" name="Group 11"/>
                <p:cNvGrpSpPr>
                  <a:grpSpLocks/>
                </p:cNvGrpSpPr>
                <p:nvPr/>
              </p:nvGrpSpPr>
              <p:grpSpPr bwMode="auto">
                <a:xfrm>
                  <a:off x="521" y="2158"/>
                  <a:ext cx="408" cy="363"/>
                  <a:chOff x="1519" y="1207"/>
                  <a:chExt cx="771" cy="363"/>
                </a:xfrm>
              </p:grpSpPr>
              <p:sp>
                <p:nvSpPr>
                  <p:cNvPr id="928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9287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283" name="Group 14"/>
                <p:cNvGrpSpPr>
                  <a:grpSpLocks/>
                </p:cNvGrpSpPr>
                <p:nvPr/>
              </p:nvGrpSpPr>
              <p:grpSpPr bwMode="auto">
                <a:xfrm>
                  <a:off x="521" y="2514"/>
                  <a:ext cx="408" cy="363"/>
                  <a:chOff x="1519" y="1207"/>
                  <a:chExt cx="771" cy="363"/>
                </a:xfrm>
              </p:grpSpPr>
              <p:sp>
                <p:nvSpPr>
                  <p:cNvPr id="9284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928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solidFill>
                          <a:srgbClr val="FFFF00"/>
                        </a:solidFill>
                        <a:latin typeface="Arial" panose="020B0604020202020204" pitchFamily="34" charset="0"/>
                      </a:rPr>
                      <a:t> c</a:t>
                    </a:r>
                  </a:p>
                </p:txBody>
              </p:sp>
            </p:grpSp>
          </p:grpSp>
          <p:sp>
            <p:nvSpPr>
              <p:cNvPr id="9279" name="Rectangle 17"/>
              <p:cNvSpPr>
                <a:spLocks noChangeArrowheads="1"/>
              </p:cNvSpPr>
              <p:nvPr/>
            </p:nvSpPr>
            <p:spPr bwMode="auto">
              <a:xfrm>
                <a:off x="3470" y="935"/>
                <a:ext cx="40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ID</a:t>
                </a:r>
              </a:p>
            </p:txBody>
          </p:sp>
        </p:grpSp>
        <p:grpSp>
          <p:nvGrpSpPr>
            <p:cNvPr id="9257" name="Group 18"/>
            <p:cNvGrpSpPr>
              <a:grpSpLocks/>
            </p:cNvGrpSpPr>
            <p:nvPr/>
          </p:nvGrpSpPr>
          <p:grpSpPr bwMode="auto">
            <a:xfrm>
              <a:off x="3425" y="1760"/>
              <a:ext cx="544" cy="1851"/>
              <a:chOff x="3243" y="2160"/>
              <a:chExt cx="771" cy="1851"/>
            </a:xfrm>
          </p:grpSpPr>
          <p:grpSp>
            <p:nvGrpSpPr>
              <p:cNvPr id="9272" name="Group 19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9274" name="Rectangle 20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5" name="Rectangle 21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6" name="Rectangle 22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7" name="Rectangle 23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9273" name="Rectangle 24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9258" name="Group 25"/>
            <p:cNvGrpSpPr>
              <a:grpSpLocks/>
            </p:cNvGrpSpPr>
            <p:nvPr/>
          </p:nvGrpSpPr>
          <p:grpSpPr bwMode="auto">
            <a:xfrm>
              <a:off x="3969" y="1760"/>
              <a:ext cx="544" cy="1851"/>
              <a:chOff x="3243" y="2160"/>
              <a:chExt cx="771" cy="1851"/>
            </a:xfrm>
          </p:grpSpPr>
          <p:grpSp>
            <p:nvGrpSpPr>
              <p:cNvPr id="9266" name="Group 26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9268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69" name="Rectangle 28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0" name="Rectangle 29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1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9267" name="Rectangle 31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9259" name="Group 32"/>
            <p:cNvGrpSpPr>
              <a:grpSpLocks/>
            </p:cNvGrpSpPr>
            <p:nvPr/>
          </p:nvGrpSpPr>
          <p:grpSpPr bwMode="auto">
            <a:xfrm>
              <a:off x="4514" y="1760"/>
              <a:ext cx="725" cy="1851"/>
              <a:chOff x="3243" y="2160"/>
              <a:chExt cx="771" cy="1851"/>
            </a:xfrm>
          </p:grpSpPr>
          <p:grpSp>
            <p:nvGrpSpPr>
              <p:cNvPr id="9260" name="Group 33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9262" name="Rectangle 34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63" name="Rectangle 35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64" name="Rectangle 36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65" name="Rectangle 37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9261" name="Rectangle 38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Min(A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,A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)</a:t>
                </a:r>
              </a:p>
            </p:txBody>
          </p:sp>
        </p:grpSp>
      </p:grpSp>
      <p:sp>
        <p:nvSpPr>
          <p:cNvPr id="9219" name="Text Box 39"/>
          <p:cNvSpPr txBox="1">
            <a:spLocks noChangeArrowheads="1"/>
          </p:cNvSpPr>
          <p:nvPr/>
        </p:nvSpPr>
        <p:spPr bwMode="auto">
          <a:xfrm>
            <a:off x="2782889" y="2060576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>
              <a:latin typeface="Arial" panose="020B0604020202020204" pitchFamily="34" charset="0"/>
            </a:endParaRPr>
          </a:p>
        </p:txBody>
      </p:sp>
      <p:sp>
        <p:nvSpPr>
          <p:cNvPr id="9220" name="Text Box 40"/>
          <p:cNvSpPr txBox="1">
            <a:spLocks noChangeArrowheads="1"/>
          </p:cNvSpPr>
          <p:nvPr/>
        </p:nvSpPr>
        <p:spPr bwMode="auto">
          <a:xfrm>
            <a:off x="2495550" y="1000126"/>
            <a:ext cx="65976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en-US" sz="2400" dirty="0">
                <a:latin typeface="Arial" panose="020B0604020202020204" pitchFamily="34" charset="0"/>
              </a:rPr>
              <a:t>STEP 2</a:t>
            </a:r>
          </a:p>
          <a:p>
            <a:pPr algn="l" rtl="0" eaLnBrk="1" hangingPunct="1">
              <a:spcBef>
                <a:spcPct val="50000"/>
              </a:spcBef>
              <a:buFontTx/>
              <a:buChar char="•"/>
            </a:pPr>
            <a:r>
              <a:rPr lang="en-US" sz="2400" dirty="0">
                <a:latin typeface="Arial" panose="020B0604020202020204" pitchFamily="34" charset="0"/>
              </a:rPr>
              <a:t> Random access to find missing values</a:t>
            </a:r>
          </a:p>
        </p:txBody>
      </p:sp>
      <p:grpSp>
        <p:nvGrpSpPr>
          <p:cNvPr id="9221" name="Group 41"/>
          <p:cNvGrpSpPr>
            <a:grpSpLocks/>
          </p:cNvGrpSpPr>
          <p:nvPr/>
        </p:nvGrpSpPr>
        <p:grpSpPr bwMode="auto">
          <a:xfrm>
            <a:off x="2640013" y="2133601"/>
            <a:ext cx="2736850" cy="3908425"/>
            <a:chOff x="567" y="968"/>
            <a:chExt cx="1724" cy="2462"/>
          </a:xfrm>
        </p:grpSpPr>
        <p:grpSp>
          <p:nvGrpSpPr>
            <p:cNvPr id="9240" name="Group 42"/>
            <p:cNvGrpSpPr>
              <a:grpSpLocks/>
            </p:cNvGrpSpPr>
            <p:nvPr/>
          </p:nvGrpSpPr>
          <p:grpSpPr bwMode="auto">
            <a:xfrm>
              <a:off x="567" y="1207"/>
              <a:ext cx="771" cy="2223"/>
              <a:chOff x="3243" y="1389"/>
              <a:chExt cx="771" cy="2223"/>
            </a:xfrm>
          </p:grpSpPr>
          <p:grpSp>
            <p:nvGrpSpPr>
              <p:cNvPr id="9250" name="Group 43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9252" name="Rectangle 44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(a, 0.9)</a:t>
                  </a:r>
                </a:p>
              </p:txBody>
            </p:sp>
            <p:sp>
              <p:nvSpPr>
                <p:cNvPr id="9253" name="Rectangle 45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(b, 0.8)</a:t>
                  </a:r>
                </a:p>
              </p:txBody>
            </p:sp>
            <p:sp>
              <p:nvSpPr>
                <p:cNvPr id="9254" name="Rectangle 46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(c, 0.72)</a:t>
                  </a:r>
                </a:p>
              </p:txBody>
            </p:sp>
            <p:sp>
              <p:nvSpPr>
                <p:cNvPr id="9255" name="Rectangle 47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(d, 0.6)</a:t>
                  </a:r>
                </a:p>
              </p:txBody>
            </p:sp>
          </p:grpSp>
          <p:sp>
            <p:nvSpPr>
              <p:cNvPr id="9251" name="Rectangle 48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9241" name="Text Box 49"/>
            <p:cNvSpPr txBox="1">
              <a:spLocks noChangeArrowheads="1"/>
            </p:cNvSpPr>
            <p:nvPr/>
          </p:nvSpPr>
          <p:spPr bwMode="auto">
            <a:xfrm>
              <a:off x="839" y="972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9242" name="Text Box 50"/>
            <p:cNvSpPr txBox="1">
              <a:spLocks noChangeArrowheads="1"/>
            </p:cNvSpPr>
            <p:nvPr/>
          </p:nvSpPr>
          <p:spPr bwMode="auto">
            <a:xfrm>
              <a:off x="1746" y="96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9243" name="Group 51"/>
            <p:cNvGrpSpPr>
              <a:grpSpLocks/>
            </p:cNvGrpSpPr>
            <p:nvPr/>
          </p:nvGrpSpPr>
          <p:grpSpPr bwMode="auto">
            <a:xfrm>
              <a:off x="1520" y="1207"/>
              <a:ext cx="771" cy="2223"/>
              <a:chOff x="3243" y="1389"/>
              <a:chExt cx="771" cy="2223"/>
            </a:xfrm>
          </p:grpSpPr>
          <p:grpSp>
            <p:nvGrpSpPr>
              <p:cNvPr id="9244" name="Group 52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9246" name="Rectangle 53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(d, 0.9)</a:t>
                  </a:r>
                </a:p>
              </p:txBody>
            </p:sp>
            <p:sp>
              <p:nvSpPr>
                <p:cNvPr id="9247" name="Rectangle 54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(a, 0.85)</a:t>
                  </a:r>
                </a:p>
              </p:txBody>
            </p:sp>
            <p:sp>
              <p:nvSpPr>
                <p:cNvPr id="9248" name="Rectangle 55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(b, 0.7)</a:t>
                  </a:r>
                </a:p>
              </p:txBody>
            </p:sp>
            <p:sp>
              <p:nvSpPr>
                <p:cNvPr id="9249" name="Rectangle 56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(c, 0.2)</a:t>
                  </a:r>
                </a:p>
              </p:txBody>
            </p:sp>
          </p:grpSp>
          <p:sp>
            <p:nvSpPr>
              <p:cNvPr id="9245" name="Rectangle 57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 smtClean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 smtClean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 smtClean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 smtClean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  <a:endParaRPr lang="en-US" b="1" dirty="0">
                  <a:solidFill>
                    <a:srgbClr val="FFFF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9222" name="Text Box 58"/>
          <p:cNvSpPr txBox="1">
            <a:spLocks noChangeArrowheads="1"/>
          </p:cNvSpPr>
          <p:nvPr/>
        </p:nvSpPr>
        <p:spPr bwMode="auto">
          <a:xfrm>
            <a:off x="6456363" y="35798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9223" name="Text Box 59"/>
          <p:cNvSpPr txBox="1">
            <a:spLocks noChangeArrowheads="1"/>
          </p:cNvSpPr>
          <p:nvPr/>
        </p:nvSpPr>
        <p:spPr bwMode="auto">
          <a:xfrm>
            <a:off x="6456363" y="416242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9224" name="Text Box 60"/>
          <p:cNvSpPr txBox="1">
            <a:spLocks noChangeArrowheads="1"/>
          </p:cNvSpPr>
          <p:nvPr/>
        </p:nvSpPr>
        <p:spPr bwMode="auto">
          <a:xfrm>
            <a:off x="7104063" y="36147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9225" name="Text Box 61"/>
          <p:cNvSpPr txBox="1">
            <a:spLocks noChangeArrowheads="1"/>
          </p:cNvSpPr>
          <p:nvPr/>
        </p:nvSpPr>
        <p:spPr bwMode="auto">
          <a:xfrm>
            <a:off x="7949248" y="421481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9226" name="Text Box 62"/>
          <p:cNvSpPr txBox="1">
            <a:spLocks noChangeArrowheads="1"/>
          </p:cNvSpPr>
          <p:nvPr/>
        </p:nvSpPr>
        <p:spPr bwMode="auto">
          <a:xfrm>
            <a:off x="7861936" y="3602038"/>
            <a:ext cx="792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9227" name="Text Box 63"/>
          <p:cNvSpPr txBox="1">
            <a:spLocks noChangeArrowheads="1"/>
          </p:cNvSpPr>
          <p:nvPr/>
        </p:nvSpPr>
        <p:spPr bwMode="auto">
          <a:xfrm>
            <a:off x="6465888" y="46815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9228" name="Text Box 64"/>
          <p:cNvSpPr txBox="1">
            <a:spLocks noChangeArrowheads="1"/>
          </p:cNvSpPr>
          <p:nvPr/>
        </p:nvSpPr>
        <p:spPr bwMode="auto">
          <a:xfrm>
            <a:off x="7104063" y="4724401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</a:t>
            </a:r>
          </a:p>
        </p:txBody>
      </p:sp>
      <p:sp>
        <p:nvSpPr>
          <p:cNvPr id="9229" name="Rectangle 65"/>
          <p:cNvSpPr>
            <a:spLocks noChangeArrowheads="1"/>
          </p:cNvSpPr>
          <p:nvPr/>
        </p:nvSpPr>
        <p:spPr bwMode="auto">
          <a:xfrm>
            <a:off x="2765426" y="3711576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230" name="Text Box 66"/>
          <p:cNvSpPr txBox="1">
            <a:spLocks noChangeArrowheads="1"/>
          </p:cNvSpPr>
          <p:nvPr/>
        </p:nvSpPr>
        <p:spPr bwMode="auto">
          <a:xfrm>
            <a:off x="7127876" y="5229226"/>
            <a:ext cx="696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0.72</a:t>
            </a:r>
          </a:p>
        </p:txBody>
      </p:sp>
      <p:sp>
        <p:nvSpPr>
          <p:cNvPr id="9231" name="Text Box 67"/>
          <p:cNvSpPr txBox="1">
            <a:spLocks noChangeArrowheads="1"/>
          </p:cNvSpPr>
          <p:nvPr/>
        </p:nvSpPr>
        <p:spPr bwMode="auto">
          <a:xfrm>
            <a:off x="7967663" y="4724401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</a:t>
            </a:r>
          </a:p>
        </p:txBody>
      </p:sp>
      <p:sp>
        <p:nvSpPr>
          <p:cNvPr id="93252" name="Rectangle 68"/>
          <p:cNvSpPr>
            <a:spLocks noChangeArrowheads="1"/>
          </p:cNvSpPr>
          <p:nvPr/>
        </p:nvSpPr>
        <p:spPr bwMode="auto">
          <a:xfrm>
            <a:off x="4295776" y="551656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3253" name="Rectangle 69"/>
          <p:cNvSpPr>
            <a:spLocks noChangeArrowheads="1"/>
          </p:cNvSpPr>
          <p:nvPr/>
        </p:nvSpPr>
        <p:spPr bwMode="auto">
          <a:xfrm>
            <a:off x="2740026" y="5507039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3254" name="Line 70"/>
          <p:cNvSpPr>
            <a:spLocks noChangeShapeType="1"/>
          </p:cNvSpPr>
          <p:nvPr/>
        </p:nvSpPr>
        <p:spPr bwMode="auto">
          <a:xfrm flipV="1">
            <a:off x="3729038" y="2787650"/>
            <a:ext cx="576262" cy="28082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dirty="0"/>
          </a:p>
        </p:txBody>
      </p:sp>
      <p:sp>
        <p:nvSpPr>
          <p:cNvPr id="9235" name="Rectangle 71"/>
          <p:cNvSpPr>
            <a:spLocks noChangeArrowheads="1"/>
          </p:cNvSpPr>
          <p:nvPr/>
        </p:nvSpPr>
        <p:spPr bwMode="auto">
          <a:xfrm>
            <a:off x="4295776" y="2565401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3256" name="Text Box 72"/>
          <p:cNvSpPr txBox="1">
            <a:spLocks noChangeArrowheads="1"/>
          </p:cNvSpPr>
          <p:nvPr/>
        </p:nvSpPr>
        <p:spPr bwMode="auto">
          <a:xfrm>
            <a:off x="7104063" y="4159886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93257" name="Line 73"/>
          <p:cNvSpPr>
            <a:spLocks noChangeShapeType="1"/>
          </p:cNvSpPr>
          <p:nvPr/>
        </p:nvSpPr>
        <p:spPr bwMode="auto">
          <a:xfrm flipH="1" flipV="1">
            <a:off x="3783014" y="3933826"/>
            <a:ext cx="503237" cy="1800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dirty="0"/>
          </a:p>
        </p:txBody>
      </p:sp>
      <p:sp>
        <p:nvSpPr>
          <p:cNvPr id="93258" name="Text Box 74"/>
          <p:cNvSpPr txBox="1">
            <a:spLocks noChangeArrowheads="1"/>
          </p:cNvSpPr>
          <p:nvPr/>
        </p:nvSpPr>
        <p:spPr bwMode="auto">
          <a:xfrm>
            <a:off x="7977188" y="52530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0.2</a:t>
            </a:r>
          </a:p>
        </p:txBody>
      </p:sp>
      <p:sp>
        <p:nvSpPr>
          <p:cNvPr id="9239" name="Text Box 75"/>
          <p:cNvSpPr txBox="1">
            <a:spLocks noChangeArrowheads="1"/>
          </p:cNvSpPr>
          <p:nvPr/>
        </p:nvSpPr>
        <p:spPr bwMode="auto">
          <a:xfrm>
            <a:off x="2495550" y="173038"/>
            <a:ext cx="5329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</a:rPr>
              <a:t>Example – Fagin’s Algorithm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4372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52" grpId="0" animBg="1"/>
      <p:bldP spid="93253" grpId="0" animBg="1"/>
      <p:bldP spid="93253" grpId="1" animBg="1"/>
      <p:bldP spid="93254" grpId="0" animBg="1"/>
      <p:bldP spid="93256" grpId="0"/>
      <p:bldP spid="93257" grpId="0" animBg="1"/>
      <p:bldP spid="932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6313489" y="2794001"/>
            <a:ext cx="3527425" cy="2938463"/>
            <a:chOff x="3017" y="1760"/>
            <a:chExt cx="2222" cy="1851"/>
          </a:xfrm>
        </p:grpSpPr>
        <p:grpSp>
          <p:nvGrpSpPr>
            <p:cNvPr id="10277" name="Group 3"/>
            <p:cNvGrpSpPr>
              <a:grpSpLocks/>
            </p:cNvGrpSpPr>
            <p:nvPr/>
          </p:nvGrpSpPr>
          <p:grpSpPr bwMode="auto">
            <a:xfrm>
              <a:off x="3017" y="1760"/>
              <a:ext cx="408" cy="1851"/>
              <a:chOff x="3470" y="935"/>
              <a:chExt cx="408" cy="1851"/>
            </a:xfrm>
          </p:grpSpPr>
          <p:grpSp>
            <p:nvGrpSpPr>
              <p:cNvPr id="10299" name="Group 4"/>
              <p:cNvGrpSpPr>
                <a:grpSpLocks/>
              </p:cNvGrpSpPr>
              <p:nvPr/>
            </p:nvGrpSpPr>
            <p:grpSpPr bwMode="auto">
              <a:xfrm>
                <a:off x="3470" y="1341"/>
                <a:ext cx="408" cy="1445"/>
                <a:chOff x="521" y="1432"/>
                <a:chExt cx="408" cy="1445"/>
              </a:xfrm>
            </p:grpSpPr>
            <p:grpSp>
              <p:nvGrpSpPr>
                <p:cNvPr id="10301" name="Group 5"/>
                <p:cNvGrpSpPr>
                  <a:grpSpLocks/>
                </p:cNvGrpSpPr>
                <p:nvPr/>
              </p:nvGrpSpPr>
              <p:grpSpPr bwMode="auto">
                <a:xfrm>
                  <a:off x="521" y="1432"/>
                  <a:ext cx="408" cy="363"/>
                  <a:chOff x="1519" y="1207"/>
                  <a:chExt cx="771" cy="363"/>
                </a:xfrm>
              </p:grpSpPr>
              <p:sp>
                <p:nvSpPr>
                  <p:cNvPr id="103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algn="ctr" eaLnBrk="1" hangingPunct="1"/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03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302" name="Group 8"/>
                <p:cNvGrpSpPr>
                  <a:grpSpLocks/>
                </p:cNvGrpSpPr>
                <p:nvPr/>
              </p:nvGrpSpPr>
              <p:grpSpPr bwMode="auto">
                <a:xfrm>
                  <a:off x="521" y="1795"/>
                  <a:ext cx="408" cy="363"/>
                  <a:chOff x="1519" y="1207"/>
                  <a:chExt cx="771" cy="363"/>
                </a:xfrm>
              </p:grpSpPr>
              <p:sp>
                <p:nvSpPr>
                  <p:cNvPr id="1030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0310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303" name="Group 11"/>
                <p:cNvGrpSpPr>
                  <a:grpSpLocks/>
                </p:cNvGrpSpPr>
                <p:nvPr/>
              </p:nvGrpSpPr>
              <p:grpSpPr bwMode="auto">
                <a:xfrm>
                  <a:off x="521" y="2158"/>
                  <a:ext cx="408" cy="363"/>
                  <a:chOff x="1519" y="1207"/>
                  <a:chExt cx="771" cy="363"/>
                </a:xfrm>
              </p:grpSpPr>
              <p:sp>
                <p:nvSpPr>
                  <p:cNvPr id="10307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0308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304" name="Group 14"/>
                <p:cNvGrpSpPr>
                  <a:grpSpLocks/>
                </p:cNvGrpSpPr>
                <p:nvPr/>
              </p:nvGrpSpPr>
              <p:grpSpPr bwMode="auto">
                <a:xfrm>
                  <a:off x="521" y="2514"/>
                  <a:ext cx="408" cy="363"/>
                  <a:chOff x="1519" y="1207"/>
                  <a:chExt cx="771" cy="363"/>
                </a:xfrm>
              </p:grpSpPr>
              <p:sp>
                <p:nvSpPr>
                  <p:cNvPr id="10305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0306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latin typeface="Arial" panose="020B0604020202020204" pitchFamily="34" charset="0"/>
                      </a:rPr>
                      <a:t> </a:t>
                    </a:r>
                    <a:r>
                      <a:rPr lang="en-US" dirty="0">
                        <a:solidFill>
                          <a:srgbClr val="FFFF00"/>
                        </a:solidFill>
                        <a:latin typeface="Arial" panose="020B0604020202020204" pitchFamily="34" charset="0"/>
                      </a:rPr>
                      <a:t>c</a:t>
                    </a:r>
                  </a:p>
                </p:txBody>
              </p:sp>
            </p:grpSp>
          </p:grpSp>
          <p:sp>
            <p:nvSpPr>
              <p:cNvPr id="10300" name="Rectangle 17"/>
              <p:cNvSpPr>
                <a:spLocks noChangeArrowheads="1"/>
              </p:cNvSpPr>
              <p:nvPr/>
            </p:nvSpPr>
            <p:spPr bwMode="auto">
              <a:xfrm>
                <a:off x="3470" y="935"/>
                <a:ext cx="40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ID</a:t>
                </a:r>
              </a:p>
            </p:txBody>
          </p:sp>
        </p:grpSp>
        <p:grpSp>
          <p:nvGrpSpPr>
            <p:cNvPr id="10278" name="Group 18"/>
            <p:cNvGrpSpPr>
              <a:grpSpLocks/>
            </p:cNvGrpSpPr>
            <p:nvPr/>
          </p:nvGrpSpPr>
          <p:grpSpPr bwMode="auto">
            <a:xfrm>
              <a:off x="3425" y="1760"/>
              <a:ext cx="544" cy="1851"/>
              <a:chOff x="3243" y="2160"/>
              <a:chExt cx="771" cy="1851"/>
            </a:xfrm>
          </p:grpSpPr>
          <p:grpSp>
            <p:nvGrpSpPr>
              <p:cNvPr id="10293" name="Group 19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0295" name="Rectangle 20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96" name="Rectangle 21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97" name="Rectangle 22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98" name="Rectangle 23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0294" name="Rectangle 24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10279" name="Group 25"/>
            <p:cNvGrpSpPr>
              <a:grpSpLocks/>
            </p:cNvGrpSpPr>
            <p:nvPr/>
          </p:nvGrpSpPr>
          <p:grpSpPr bwMode="auto">
            <a:xfrm>
              <a:off x="3969" y="1760"/>
              <a:ext cx="544" cy="1851"/>
              <a:chOff x="3243" y="2160"/>
              <a:chExt cx="771" cy="1851"/>
            </a:xfrm>
          </p:grpSpPr>
          <p:grpSp>
            <p:nvGrpSpPr>
              <p:cNvPr id="10287" name="Group 26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0289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90" name="Rectangle 28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91" name="Rectangle 29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92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0288" name="Rectangle 31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10280" name="Group 32"/>
            <p:cNvGrpSpPr>
              <a:grpSpLocks/>
            </p:cNvGrpSpPr>
            <p:nvPr/>
          </p:nvGrpSpPr>
          <p:grpSpPr bwMode="auto">
            <a:xfrm>
              <a:off x="4514" y="1760"/>
              <a:ext cx="725" cy="1851"/>
              <a:chOff x="3243" y="2160"/>
              <a:chExt cx="771" cy="1851"/>
            </a:xfrm>
          </p:grpSpPr>
          <p:grpSp>
            <p:nvGrpSpPr>
              <p:cNvPr id="10281" name="Group 33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0283" name="Rectangle 34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84" name="Rectangle 35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85" name="Rectangle 36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86" name="Rectangle 37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0282" name="Rectangle 38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Min(A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,A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)</a:t>
                </a:r>
              </a:p>
            </p:txBody>
          </p:sp>
        </p:grpSp>
      </p:grpSp>
      <p:sp>
        <p:nvSpPr>
          <p:cNvPr id="10243" name="Text Box 39"/>
          <p:cNvSpPr txBox="1">
            <a:spLocks noChangeArrowheads="1"/>
          </p:cNvSpPr>
          <p:nvPr/>
        </p:nvSpPr>
        <p:spPr bwMode="auto">
          <a:xfrm>
            <a:off x="2782889" y="2060576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>
              <a:latin typeface="Arial" panose="020B0604020202020204" pitchFamily="34" charset="0"/>
            </a:endParaRPr>
          </a:p>
        </p:txBody>
      </p:sp>
      <p:sp>
        <p:nvSpPr>
          <p:cNvPr id="10244" name="Text Box 40"/>
          <p:cNvSpPr txBox="1">
            <a:spLocks noChangeArrowheads="1"/>
          </p:cNvSpPr>
          <p:nvPr/>
        </p:nvSpPr>
        <p:spPr bwMode="auto">
          <a:xfrm>
            <a:off x="2495550" y="768772"/>
            <a:ext cx="659765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en-US" sz="2400" dirty="0">
                <a:latin typeface="Arial" panose="020B0604020202020204" pitchFamily="34" charset="0"/>
              </a:rPr>
              <a:t>STEP 3</a:t>
            </a:r>
          </a:p>
          <a:p>
            <a:pPr algn="l" rtl="0" eaLnBrk="1" hangingPunct="1">
              <a:spcBef>
                <a:spcPct val="50000"/>
              </a:spcBef>
              <a:buFontTx/>
              <a:buChar char="•"/>
            </a:pPr>
            <a:r>
              <a:rPr lang="en-US" sz="2400" dirty="0">
                <a:latin typeface="Arial" panose="020B0604020202020204" pitchFamily="34" charset="0"/>
              </a:rPr>
              <a:t> Compute the scores of the seen objects</a:t>
            </a:r>
          </a:p>
          <a:p>
            <a:pPr algn="l" rtl="0" eaLnBrk="1" hangingPunct="1">
              <a:buFontTx/>
              <a:buChar char="•"/>
            </a:pPr>
            <a:r>
              <a:rPr lang="en-US" sz="2400" dirty="0">
                <a:latin typeface="Arial" panose="020B0604020202020204" pitchFamily="34" charset="0"/>
              </a:rPr>
              <a:t> Return the k highest scored objects</a:t>
            </a:r>
          </a:p>
        </p:txBody>
      </p:sp>
      <p:sp>
        <p:nvSpPr>
          <p:cNvPr id="94249" name="Rectangle 41"/>
          <p:cNvSpPr>
            <a:spLocks noChangeArrowheads="1"/>
          </p:cNvSpPr>
          <p:nvPr/>
        </p:nvSpPr>
        <p:spPr bwMode="auto">
          <a:xfrm>
            <a:off x="2640013" y="2513013"/>
            <a:ext cx="1223962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(a, 0.9)</a:t>
            </a:r>
          </a:p>
        </p:txBody>
      </p:sp>
      <p:sp>
        <p:nvSpPr>
          <p:cNvPr id="10246" name="Rectangle 42"/>
          <p:cNvSpPr>
            <a:spLocks noChangeArrowheads="1"/>
          </p:cNvSpPr>
          <p:nvPr/>
        </p:nvSpPr>
        <p:spPr bwMode="auto">
          <a:xfrm>
            <a:off x="2640013" y="3089276"/>
            <a:ext cx="12239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(b, 0.8)</a:t>
            </a:r>
          </a:p>
        </p:txBody>
      </p:sp>
      <p:sp>
        <p:nvSpPr>
          <p:cNvPr id="10247" name="Rectangle 43"/>
          <p:cNvSpPr>
            <a:spLocks noChangeArrowheads="1"/>
          </p:cNvSpPr>
          <p:nvPr/>
        </p:nvSpPr>
        <p:spPr bwMode="auto">
          <a:xfrm>
            <a:off x="2640013" y="3665538"/>
            <a:ext cx="1223962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(c, 0.72)</a:t>
            </a:r>
          </a:p>
        </p:txBody>
      </p:sp>
      <p:sp>
        <p:nvSpPr>
          <p:cNvPr id="10248" name="Rectangle 44"/>
          <p:cNvSpPr>
            <a:spLocks noChangeArrowheads="1"/>
          </p:cNvSpPr>
          <p:nvPr/>
        </p:nvSpPr>
        <p:spPr bwMode="auto">
          <a:xfrm>
            <a:off x="2640013" y="5465763"/>
            <a:ext cx="1223962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(d, 0.6)</a:t>
            </a:r>
          </a:p>
        </p:txBody>
      </p:sp>
      <p:sp>
        <p:nvSpPr>
          <p:cNvPr id="10249" name="Rectangle 45"/>
          <p:cNvSpPr>
            <a:spLocks noChangeArrowheads="1"/>
          </p:cNvSpPr>
          <p:nvPr/>
        </p:nvSpPr>
        <p:spPr bwMode="auto">
          <a:xfrm>
            <a:off x="2640013" y="4241800"/>
            <a:ext cx="1223962" cy="1225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</a:p>
          <a:p>
            <a:pPr algn="ctr" eaLnBrk="1" hangingPunct="1"/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</a:p>
          <a:p>
            <a:pPr algn="ctr" eaLnBrk="1" hangingPunct="1"/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</a:p>
          <a:p>
            <a:pPr algn="ctr" eaLnBrk="1" hangingPunct="1"/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0250" name="Text Box 46"/>
          <p:cNvSpPr txBox="1">
            <a:spLocks noChangeArrowheads="1"/>
          </p:cNvSpPr>
          <p:nvPr/>
        </p:nvSpPr>
        <p:spPr bwMode="auto">
          <a:xfrm>
            <a:off x="3071814" y="2139951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L</a:t>
            </a:r>
            <a:r>
              <a:rPr lang="en-US" baseline="-250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0251" name="Text Box 47"/>
          <p:cNvSpPr txBox="1">
            <a:spLocks noChangeArrowheads="1"/>
          </p:cNvSpPr>
          <p:nvPr/>
        </p:nvSpPr>
        <p:spPr bwMode="auto">
          <a:xfrm>
            <a:off x="4511676" y="2133601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L</a:t>
            </a:r>
            <a:r>
              <a:rPr lang="en-US" baseline="-25000" dirty="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10252" name="Group 48"/>
          <p:cNvGrpSpPr>
            <a:grpSpLocks/>
          </p:cNvGrpSpPr>
          <p:nvPr/>
        </p:nvGrpSpPr>
        <p:grpSpPr bwMode="auto">
          <a:xfrm>
            <a:off x="4152901" y="2513013"/>
            <a:ext cx="1223963" cy="3529012"/>
            <a:chOff x="3243" y="1389"/>
            <a:chExt cx="771" cy="2223"/>
          </a:xfrm>
        </p:grpSpPr>
        <p:grpSp>
          <p:nvGrpSpPr>
            <p:cNvPr id="10271" name="Group 49"/>
            <p:cNvGrpSpPr>
              <a:grpSpLocks/>
            </p:cNvGrpSpPr>
            <p:nvPr/>
          </p:nvGrpSpPr>
          <p:grpSpPr bwMode="auto">
            <a:xfrm>
              <a:off x="3243" y="1389"/>
              <a:ext cx="771" cy="2223"/>
              <a:chOff x="3243" y="1389"/>
              <a:chExt cx="771" cy="2223"/>
            </a:xfrm>
          </p:grpSpPr>
          <p:sp>
            <p:nvSpPr>
              <p:cNvPr id="10273" name="Rectangle 50"/>
              <p:cNvSpPr>
                <a:spLocks noChangeArrowheads="1"/>
              </p:cNvSpPr>
              <p:nvPr/>
            </p:nvSpPr>
            <p:spPr bwMode="auto">
              <a:xfrm>
                <a:off x="3243" y="1389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(d, 0.9)</a:t>
                </a:r>
              </a:p>
            </p:txBody>
          </p:sp>
          <p:sp>
            <p:nvSpPr>
              <p:cNvPr id="10274" name="Rectangle 51"/>
              <p:cNvSpPr>
                <a:spLocks noChangeArrowheads="1"/>
              </p:cNvSpPr>
              <p:nvPr/>
            </p:nvSpPr>
            <p:spPr bwMode="auto">
              <a:xfrm>
                <a:off x="3243" y="1752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(a, 0.85)</a:t>
                </a:r>
              </a:p>
            </p:txBody>
          </p:sp>
          <p:sp>
            <p:nvSpPr>
              <p:cNvPr id="10275" name="Rectangle 52"/>
              <p:cNvSpPr>
                <a:spLocks noChangeArrowheads="1"/>
              </p:cNvSpPr>
              <p:nvPr/>
            </p:nvSpPr>
            <p:spPr bwMode="auto">
              <a:xfrm>
                <a:off x="3243" y="2115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(b, 0.7)</a:t>
                </a:r>
              </a:p>
            </p:txBody>
          </p:sp>
          <p:sp>
            <p:nvSpPr>
              <p:cNvPr id="10276" name="Rectangle 53"/>
              <p:cNvSpPr>
                <a:spLocks noChangeArrowheads="1"/>
              </p:cNvSpPr>
              <p:nvPr/>
            </p:nvSpPr>
            <p:spPr bwMode="auto">
              <a:xfrm>
                <a:off x="3243" y="3249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(c, 0.2)</a:t>
                </a:r>
              </a:p>
            </p:txBody>
          </p:sp>
        </p:grpSp>
        <p:sp>
          <p:nvSpPr>
            <p:cNvPr id="10272" name="Rectangle 54"/>
            <p:cNvSpPr>
              <a:spLocks noChangeArrowheads="1"/>
            </p:cNvSpPr>
            <p:nvPr/>
          </p:nvSpPr>
          <p:spPr bwMode="auto">
            <a:xfrm>
              <a:off x="3243" y="2478"/>
              <a:ext cx="771" cy="7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</p:txBody>
        </p:sp>
      </p:grpSp>
      <p:sp>
        <p:nvSpPr>
          <p:cNvPr id="10253" name="Text Box 55"/>
          <p:cNvSpPr txBox="1">
            <a:spLocks noChangeArrowheads="1"/>
          </p:cNvSpPr>
          <p:nvPr/>
        </p:nvSpPr>
        <p:spPr bwMode="auto">
          <a:xfrm>
            <a:off x="6456363" y="35798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254" name="Text Box 56"/>
          <p:cNvSpPr txBox="1">
            <a:spLocks noChangeArrowheads="1"/>
          </p:cNvSpPr>
          <p:nvPr/>
        </p:nvSpPr>
        <p:spPr bwMode="auto">
          <a:xfrm>
            <a:off x="6456363" y="416242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255" name="Text Box 57"/>
          <p:cNvSpPr txBox="1">
            <a:spLocks noChangeArrowheads="1"/>
          </p:cNvSpPr>
          <p:nvPr/>
        </p:nvSpPr>
        <p:spPr bwMode="auto">
          <a:xfrm>
            <a:off x="7104063" y="36147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10256" name="Text Box 58"/>
          <p:cNvSpPr txBox="1">
            <a:spLocks noChangeArrowheads="1"/>
          </p:cNvSpPr>
          <p:nvPr/>
        </p:nvSpPr>
        <p:spPr bwMode="auto">
          <a:xfrm>
            <a:off x="8040688" y="421481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10257" name="Text Box 59"/>
          <p:cNvSpPr txBox="1">
            <a:spLocks noChangeArrowheads="1"/>
          </p:cNvSpPr>
          <p:nvPr/>
        </p:nvSpPr>
        <p:spPr bwMode="auto">
          <a:xfrm>
            <a:off x="7953376" y="3602038"/>
            <a:ext cx="792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10258" name="Text Box 60"/>
          <p:cNvSpPr txBox="1">
            <a:spLocks noChangeArrowheads="1"/>
          </p:cNvSpPr>
          <p:nvPr/>
        </p:nvSpPr>
        <p:spPr bwMode="auto">
          <a:xfrm>
            <a:off x="6465888" y="46815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0259" name="Text Box 61"/>
          <p:cNvSpPr txBox="1">
            <a:spLocks noChangeArrowheads="1"/>
          </p:cNvSpPr>
          <p:nvPr/>
        </p:nvSpPr>
        <p:spPr bwMode="auto">
          <a:xfrm>
            <a:off x="7104063" y="4724401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</a:t>
            </a:r>
          </a:p>
        </p:txBody>
      </p:sp>
      <p:sp>
        <p:nvSpPr>
          <p:cNvPr id="10260" name="Text Box 62"/>
          <p:cNvSpPr txBox="1">
            <a:spLocks noChangeArrowheads="1"/>
          </p:cNvSpPr>
          <p:nvPr/>
        </p:nvSpPr>
        <p:spPr bwMode="auto">
          <a:xfrm>
            <a:off x="7108826" y="5257801"/>
            <a:ext cx="696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0.72</a:t>
            </a:r>
          </a:p>
        </p:txBody>
      </p:sp>
      <p:sp>
        <p:nvSpPr>
          <p:cNvPr id="10261" name="Text Box 63"/>
          <p:cNvSpPr txBox="1">
            <a:spLocks noChangeArrowheads="1"/>
          </p:cNvSpPr>
          <p:nvPr/>
        </p:nvSpPr>
        <p:spPr bwMode="auto">
          <a:xfrm>
            <a:off x="7967663" y="4724401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</a:t>
            </a:r>
          </a:p>
        </p:txBody>
      </p:sp>
      <p:sp>
        <p:nvSpPr>
          <p:cNvPr id="10262" name="Text Box 64"/>
          <p:cNvSpPr txBox="1">
            <a:spLocks noChangeArrowheads="1"/>
          </p:cNvSpPr>
          <p:nvPr/>
        </p:nvSpPr>
        <p:spPr bwMode="auto">
          <a:xfrm>
            <a:off x="7104063" y="4139566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10263" name="Text Box 65"/>
          <p:cNvSpPr txBox="1">
            <a:spLocks noChangeArrowheads="1"/>
          </p:cNvSpPr>
          <p:nvPr/>
        </p:nvSpPr>
        <p:spPr bwMode="auto">
          <a:xfrm>
            <a:off x="7977188" y="52530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0.2</a:t>
            </a:r>
          </a:p>
        </p:txBody>
      </p:sp>
      <p:sp>
        <p:nvSpPr>
          <p:cNvPr id="10264" name="Text Box 66"/>
          <p:cNvSpPr txBox="1">
            <a:spLocks noChangeArrowheads="1"/>
          </p:cNvSpPr>
          <p:nvPr/>
        </p:nvSpPr>
        <p:spPr bwMode="auto">
          <a:xfrm>
            <a:off x="8832851" y="3573463"/>
            <a:ext cx="792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10265" name="Text Box 67"/>
          <p:cNvSpPr txBox="1">
            <a:spLocks noChangeArrowheads="1"/>
          </p:cNvSpPr>
          <p:nvPr/>
        </p:nvSpPr>
        <p:spPr bwMode="auto">
          <a:xfrm>
            <a:off x="8832851" y="4105276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10266" name="Text Box 68"/>
          <p:cNvSpPr txBox="1">
            <a:spLocks noChangeArrowheads="1"/>
          </p:cNvSpPr>
          <p:nvPr/>
        </p:nvSpPr>
        <p:spPr bwMode="auto">
          <a:xfrm>
            <a:off x="8832851" y="4724401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</a:t>
            </a:r>
          </a:p>
        </p:txBody>
      </p:sp>
      <p:sp>
        <p:nvSpPr>
          <p:cNvPr id="10267" name="Text Box 69"/>
          <p:cNvSpPr txBox="1">
            <a:spLocks noChangeArrowheads="1"/>
          </p:cNvSpPr>
          <p:nvPr/>
        </p:nvSpPr>
        <p:spPr bwMode="auto">
          <a:xfrm>
            <a:off x="8861426" y="5248276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0.2</a:t>
            </a:r>
          </a:p>
        </p:txBody>
      </p:sp>
      <p:sp>
        <p:nvSpPr>
          <p:cNvPr id="94278" name="Rectangle 70"/>
          <p:cNvSpPr>
            <a:spLocks noChangeArrowheads="1"/>
          </p:cNvSpPr>
          <p:nvPr/>
        </p:nvSpPr>
        <p:spPr bwMode="auto">
          <a:xfrm>
            <a:off x="8759826" y="3500439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4279" name="Rectangle 71"/>
          <p:cNvSpPr>
            <a:spLocks noChangeArrowheads="1"/>
          </p:cNvSpPr>
          <p:nvPr/>
        </p:nvSpPr>
        <p:spPr bwMode="auto">
          <a:xfrm>
            <a:off x="8759826" y="465296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0270" name="Text Box 72"/>
          <p:cNvSpPr txBox="1">
            <a:spLocks noChangeArrowheads="1"/>
          </p:cNvSpPr>
          <p:nvPr/>
        </p:nvSpPr>
        <p:spPr bwMode="auto">
          <a:xfrm>
            <a:off x="2495550" y="173038"/>
            <a:ext cx="5329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</a:rPr>
              <a:t>Example – Fagin’s Algorithm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0192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9" grpId="0" animBg="1"/>
      <p:bldP spid="94278" grpId="0" animBg="1"/>
      <p:bldP spid="942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525486" y="1122363"/>
            <a:ext cx="7086600" cy="2387600"/>
          </a:xfrm>
        </p:spPr>
        <p:txBody>
          <a:bodyPr/>
          <a:lstStyle/>
          <a:p>
            <a:r>
              <a:rPr lang="he-IL" dirty="0"/>
              <a:t>אלגוריתם הסף</a:t>
            </a:r>
            <a:br>
              <a:rPr lang="he-IL" dirty="0"/>
            </a:br>
            <a:r>
              <a:rPr lang="en-US" dirty="0"/>
              <a:t>Threshold Algorithm</a:t>
            </a:r>
            <a:endParaRPr lang="he-IL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725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ערך הסף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סימון</a:t>
            </a:r>
            <a:r>
              <a:rPr lang="he-IL" dirty="0" smtClean="0"/>
              <a:t>: </a:t>
            </a:r>
            <a:r>
              <a:rPr lang="en-US" u="sng" dirty="0" smtClean="0"/>
              <a:t>x</a:t>
            </a:r>
            <a:r>
              <a:rPr lang="en-US" baseline="-25000" dirty="0" smtClean="0"/>
              <a:t>i</a:t>
            </a:r>
            <a:r>
              <a:rPr lang="he-IL" dirty="0" smtClean="0"/>
              <a:t> הוא הערך האחרון שקראנו בגישה ממוינת מהרשימה </a:t>
            </a:r>
            <a:r>
              <a:rPr lang="en-US" dirty="0" smtClean="0"/>
              <a:t>L</a:t>
            </a:r>
            <a:r>
              <a:rPr lang="en-US" baseline="-25000" dirty="0" smtClean="0"/>
              <a:t>i</a:t>
            </a:r>
            <a:endParaRPr lang="he-IL" baseline="-25000" dirty="0" smtClean="0"/>
          </a:p>
          <a:p>
            <a:r>
              <a:rPr lang="he-IL" u="sng" dirty="0" smtClean="0"/>
              <a:t>הגדרה</a:t>
            </a:r>
            <a:r>
              <a:rPr lang="he-IL" dirty="0" smtClean="0"/>
              <a:t>: </a:t>
            </a:r>
            <a:r>
              <a:rPr lang="he-IL" i="1" dirty="0" smtClean="0"/>
              <a:t>ערך הסף </a:t>
            </a:r>
            <a:r>
              <a:rPr lang="he-IL" dirty="0" smtClean="0"/>
              <a:t>הוא </a:t>
            </a:r>
            <a:r>
              <a:rPr lang="en-US" dirty="0"/>
              <a:t>f(</a:t>
            </a:r>
            <a:r>
              <a:rPr lang="en-US" u="sng" dirty="0"/>
              <a:t>x</a:t>
            </a:r>
            <a:r>
              <a:rPr lang="en-US" baseline="-25000" dirty="0"/>
              <a:t>1</a:t>
            </a:r>
            <a:r>
              <a:rPr lang="en-US" dirty="0"/>
              <a:t>,…, </a:t>
            </a:r>
            <a:r>
              <a:rPr lang="en-US" u="sng" dirty="0"/>
              <a:t>x</a:t>
            </a:r>
            <a:r>
              <a:rPr lang="en-US" baseline="-25000" dirty="0"/>
              <a:t>i</a:t>
            </a:r>
            <a:r>
              <a:rPr lang="en-US" dirty="0"/>
              <a:t>,…, </a:t>
            </a:r>
            <a:r>
              <a:rPr lang="en-US" u="sng" dirty="0"/>
              <a:t>x</a:t>
            </a:r>
            <a:r>
              <a:rPr lang="en-US" baseline="-25000" dirty="0"/>
              <a:t>m</a:t>
            </a:r>
            <a:r>
              <a:rPr lang="en-US" dirty="0"/>
              <a:t>)</a:t>
            </a:r>
            <a:r>
              <a:rPr lang="en-US" baseline="-25000" dirty="0"/>
              <a:t> </a:t>
            </a:r>
            <a:endParaRPr lang="he-IL" baseline="-25000" dirty="0" smtClean="0"/>
          </a:p>
          <a:p>
            <a:r>
              <a:rPr lang="he-IL" dirty="0" smtClean="0"/>
              <a:t>בדרך כלל נסמן את ערך הסף ע"י </a:t>
            </a:r>
            <a:r>
              <a:rPr lang="en-US" dirty="0" smtClean="0"/>
              <a:t>T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5464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537552" y="1122363"/>
            <a:ext cx="7326217" cy="2387600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מציאת </a:t>
            </a:r>
            <a:r>
              <a:rPr lang="en-US" dirty="0" smtClean="0"/>
              <a:t>top-k</a:t>
            </a: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לפי פונקציה מונוטונית</a:t>
            </a:r>
            <a:br>
              <a:rPr lang="he-IL" dirty="0" smtClean="0"/>
            </a:br>
            <a:r>
              <a:rPr lang="he-IL" dirty="0" smtClean="0"/>
              <a:t>ובעזרת רשימות ממוינות</a:t>
            </a:r>
            <a:endParaRPr lang="he-IL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3600" dirty="0"/>
              <a:t>האלגוריתם של </a:t>
            </a:r>
            <a:r>
              <a:rPr lang="en-US" sz="3600" dirty="0"/>
              <a:t>Fagin</a:t>
            </a:r>
          </a:p>
          <a:p>
            <a:r>
              <a:rPr lang="he-IL" sz="3600" dirty="0"/>
              <a:t>ואלגוריתם הסף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47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אלגוריתם הסף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/>
              <a:t>חזור </a:t>
            </a:r>
            <a:r>
              <a:rPr lang="he-IL" dirty="0"/>
              <a:t>כל עוד לא הגענו לסוף הרשימות בגישות ממוינות</a:t>
            </a:r>
          </a:p>
          <a:p>
            <a:r>
              <a:rPr lang="he-IL" dirty="0"/>
              <a:t>בצע גישה ממוינת אחת מכל רשימה</a:t>
            </a:r>
          </a:p>
          <a:p>
            <a:r>
              <a:rPr lang="he-IL" dirty="0"/>
              <a:t>בדוק תנאי העצירה</a:t>
            </a:r>
          </a:p>
          <a:p>
            <a:r>
              <a:rPr lang="he-IL" dirty="0"/>
              <a:t>השלם ערכים חסרים בגישות אקראיות</a:t>
            </a:r>
          </a:p>
          <a:p>
            <a:r>
              <a:rPr lang="he-IL" dirty="0"/>
              <a:t>השאר בזיכרון את </a:t>
            </a:r>
            <a:r>
              <a:rPr lang="en-US" dirty="0"/>
              <a:t>k</a:t>
            </a:r>
            <a:r>
              <a:rPr lang="he-IL" dirty="0"/>
              <a:t> האובייקטים הכי טובים</a:t>
            </a:r>
          </a:p>
          <a:p>
            <a:r>
              <a:rPr lang="he-IL" dirty="0"/>
              <a:t>בדוק תנאי העצירה</a:t>
            </a:r>
          </a:p>
          <a:p>
            <a:pPr marL="0" indent="0">
              <a:buNone/>
            </a:pPr>
            <a:r>
              <a:rPr lang="he-IL" b="1" dirty="0"/>
              <a:t>סוף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359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הערה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אלגוריתם הסף המקורי כולל רק בדיקת עצירה אחת, בסוף הלולאה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7699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תנאי העצירה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בזיכרון יש (לפחות) </a:t>
            </a:r>
            <a:r>
              <a:rPr lang="en-US" dirty="0" smtClean="0"/>
              <a:t>k</a:t>
            </a:r>
            <a:r>
              <a:rPr lang="he-IL" dirty="0" smtClean="0"/>
              <a:t> אובייקטים שלמים (כלומר, כל ערכי האטריבוטים שלהם ידועים) וערך הפונקציה של כל אחד מהם גדול או שווה לערך הסף</a:t>
            </a:r>
          </a:p>
          <a:p>
            <a:r>
              <a:rPr lang="he-IL" dirty="0" smtClean="0"/>
              <a:t>אם התנאי מתקיים</a:t>
            </a:r>
            <a:r>
              <a:rPr lang="he-IL" smtClean="0"/>
              <a:t>, החזר </a:t>
            </a:r>
            <a:r>
              <a:rPr lang="en-US" dirty="0" smtClean="0"/>
              <a:t>k</a:t>
            </a:r>
            <a:r>
              <a:rPr lang="he-IL" dirty="0" smtClean="0"/>
              <a:t> האובייקטים השלמים הכי טובים מבין אלה שנמצאו בשלמותם ומאוחסנים כרגע בזיכרון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22</a:t>
            </a:fld>
            <a:endParaRPr lang="he-IL" dirty="0"/>
          </a:p>
        </p:txBody>
      </p:sp>
      <p:sp>
        <p:nvSpPr>
          <p:cNvPr id="7" name="Action Button: Forward or Next 6">
            <a:hlinkClick r:id="rId2" action="ppaction://hlinksldjump" highlightClick="1"/>
          </p:cNvPr>
          <p:cNvSpPr/>
          <p:nvPr/>
        </p:nvSpPr>
        <p:spPr>
          <a:xfrm>
            <a:off x="894080" y="2956560"/>
            <a:ext cx="386080" cy="41656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63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הערה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אם הלולאה מסתיימת כי הגענו בגישות ממוינות לסוף הרשימות (קרי, הבדיקה בשורה </a:t>
            </a:r>
            <a:r>
              <a:rPr lang="he-IL" b="1" dirty="0" smtClean="0"/>
              <a:t>חזור</a:t>
            </a:r>
            <a:r>
              <a:rPr lang="he-IL" dirty="0" smtClean="0"/>
              <a:t> מחזירה </a:t>
            </a:r>
            <a:r>
              <a:rPr lang="en-US" b="1" dirty="0" smtClean="0"/>
              <a:t>false</a:t>
            </a:r>
            <a:r>
              <a:rPr lang="he-IL" dirty="0" smtClean="0"/>
              <a:t>), אז זה אומר שיש פחות מ- </a:t>
            </a:r>
            <a:r>
              <a:rPr lang="en-US" dirty="0" smtClean="0"/>
              <a:t>k</a:t>
            </a:r>
            <a:r>
              <a:rPr lang="he-IL" dirty="0" smtClean="0"/>
              <a:t> אובייקטים</a:t>
            </a:r>
          </a:p>
          <a:p>
            <a:pPr lvl="1"/>
            <a:r>
              <a:rPr lang="he-IL" dirty="0" smtClean="0"/>
              <a:t>הוכיחו זאת</a:t>
            </a:r>
          </a:p>
          <a:p>
            <a:r>
              <a:rPr lang="he-IL" dirty="0" smtClean="0"/>
              <a:t>במקרה זה, מחזירים את כל האובייקטים שהתגלו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23</a:t>
            </a:fld>
            <a:endParaRPr lang="he-IL" dirty="0"/>
          </a:p>
        </p:txBody>
      </p:sp>
      <p:sp>
        <p:nvSpPr>
          <p:cNvPr id="7" name="Action Button: Forward or Next 6">
            <a:hlinkClick r:id="rId2" action="ppaction://hlinksldjump" highlightClick="1"/>
          </p:cNvPr>
          <p:cNvSpPr/>
          <p:nvPr/>
        </p:nvSpPr>
        <p:spPr>
          <a:xfrm>
            <a:off x="894080" y="2956560"/>
            <a:ext cx="386080" cy="41656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92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השקפים הבאים מתארים ביצוע של אלגוריתם הסף</a:t>
            </a:r>
          </a:p>
          <a:p>
            <a:r>
              <a:rPr lang="he-IL" dirty="0" smtClean="0"/>
              <a:t>האם דוגמה זו תואמת במדויק את הפסאודו-קוד של האלגוריתם משקפים </a:t>
            </a:r>
            <a:r>
              <a:rPr lang="he-IL" dirty="0" smtClean="0">
                <a:hlinkClick r:id="rId2" action="ppaction://hlinksldjump"/>
              </a:rPr>
              <a:t>20</a:t>
            </a:r>
            <a:r>
              <a:rPr lang="he-IL" dirty="0" smtClean="0"/>
              <a:t> ו- </a:t>
            </a:r>
            <a:r>
              <a:rPr lang="he-IL" dirty="0" smtClean="0">
                <a:hlinkClick r:id="rId3" action="ppaction://hlinksldjump"/>
              </a:rPr>
              <a:t>22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לא, היא מבצעת בדיקת העצירה הראשונה בלולאה רק כאשר בדיקה זו גורמת לעצירה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4647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6313489" y="2794001"/>
            <a:ext cx="3527425" cy="2938463"/>
            <a:chOff x="3017" y="1760"/>
            <a:chExt cx="2222" cy="1851"/>
          </a:xfrm>
        </p:grpSpPr>
        <p:grpSp>
          <p:nvGrpSpPr>
            <p:cNvPr id="12326" name="Group 3"/>
            <p:cNvGrpSpPr>
              <a:grpSpLocks/>
            </p:cNvGrpSpPr>
            <p:nvPr/>
          </p:nvGrpSpPr>
          <p:grpSpPr bwMode="auto">
            <a:xfrm>
              <a:off x="3017" y="1760"/>
              <a:ext cx="408" cy="1851"/>
              <a:chOff x="3470" y="935"/>
              <a:chExt cx="408" cy="1851"/>
            </a:xfrm>
          </p:grpSpPr>
          <p:grpSp>
            <p:nvGrpSpPr>
              <p:cNvPr id="12348" name="Group 4"/>
              <p:cNvGrpSpPr>
                <a:grpSpLocks/>
              </p:cNvGrpSpPr>
              <p:nvPr/>
            </p:nvGrpSpPr>
            <p:grpSpPr bwMode="auto">
              <a:xfrm>
                <a:off x="3470" y="1341"/>
                <a:ext cx="408" cy="1445"/>
                <a:chOff x="521" y="1432"/>
                <a:chExt cx="408" cy="1445"/>
              </a:xfrm>
            </p:grpSpPr>
            <p:grpSp>
              <p:nvGrpSpPr>
                <p:cNvPr id="12350" name="Group 5"/>
                <p:cNvGrpSpPr>
                  <a:grpSpLocks/>
                </p:cNvGrpSpPr>
                <p:nvPr/>
              </p:nvGrpSpPr>
              <p:grpSpPr bwMode="auto">
                <a:xfrm>
                  <a:off x="521" y="1432"/>
                  <a:ext cx="408" cy="363"/>
                  <a:chOff x="1519" y="1207"/>
                  <a:chExt cx="771" cy="363"/>
                </a:xfrm>
              </p:grpSpPr>
              <p:sp>
                <p:nvSpPr>
                  <p:cNvPr id="12360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algn="ctr" eaLnBrk="1" hangingPunct="1"/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236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2351" name="Group 8"/>
                <p:cNvGrpSpPr>
                  <a:grpSpLocks/>
                </p:cNvGrpSpPr>
                <p:nvPr/>
              </p:nvGrpSpPr>
              <p:grpSpPr bwMode="auto">
                <a:xfrm>
                  <a:off x="521" y="1795"/>
                  <a:ext cx="408" cy="363"/>
                  <a:chOff x="1519" y="1207"/>
                  <a:chExt cx="771" cy="363"/>
                </a:xfrm>
              </p:grpSpPr>
              <p:sp>
                <p:nvSpPr>
                  <p:cNvPr id="12358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235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2352" name="Group 11"/>
                <p:cNvGrpSpPr>
                  <a:grpSpLocks/>
                </p:cNvGrpSpPr>
                <p:nvPr/>
              </p:nvGrpSpPr>
              <p:grpSpPr bwMode="auto">
                <a:xfrm>
                  <a:off x="521" y="2158"/>
                  <a:ext cx="408" cy="363"/>
                  <a:chOff x="1519" y="1207"/>
                  <a:chExt cx="771" cy="363"/>
                </a:xfrm>
              </p:grpSpPr>
              <p:sp>
                <p:nvSpPr>
                  <p:cNvPr id="1235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2357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2353" name="Group 14"/>
                <p:cNvGrpSpPr>
                  <a:grpSpLocks/>
                </p:cNvGrpSpPr>
                <p:nvPr/>
              </p:nvGrpSpPr>
              <p:grpSpPr bwMode="auto">
                <a:xfrm>
                  <a:off x="521" y="2514"/>
                  <a:ext cx="408" cy="363"/>
                  <a:chOff x="1519" y="1207"/>
                  <a:chExt cx="771" cy="363"/>
                </a:xfrm>
              </p:grpSpPr>
              <p:sp>
                <p:nvSpPr>
                  <p:cNvPr id="12354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235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latin typeface="Arial" panose="020B0604020202020204" pitchFamily="34" charset="0"/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12349" name="Rectangle 17"/>
              <p:cNvSpPr>
                <a:spLocks noChangeArrowheads="1"/>
              </p:cNvSpPr>
              <p:nvPr/>
            </p:nvSpPr>
            <p:spPr bwMode="auto">
              <a:xfrm>
                <a:off x="3470" y="935"/>
                <a:ext cx="40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ID</a:t>
                </a:r>
              </a:p>
            </p:txBody>
          </p:sp>
        </p:grpSp>
        <p:grpSp>
          <p:nvGrpSpPr>
            <p:cNvPr id="12327" name="Group 18"/>
            <p:cNvGrpSpPr>
              <a:grpSpLocks/>
            </p:cNvGrpSpPr>
            <p:nvPr/>
          </p:nvGrpSpPr>
          <p:grpSpPr bwMode="auto">
            <a:xfrm>
              <a:off x="3425" y="1760"/>
              <a:ext cx="544" cy="1851"/>
              <a:chOff x="3243" y="2160"/>
              <a:chExt cx="771" cy="1851"/>
            </a:xfrm>
          </p:grpSpPr>
          <p:grpSp>
            <p:nvGrpSpPr>
              <p:cNvPr id="12342" name="Group 19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2344" name="Rectangle 20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45" name="Rectangle 21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46" name="Rectangle 22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47" name="Rectangle 23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2343" name="Rectangle 24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12328" name="Group 25"/>
            <p:cNvGrpSpPr>
              <a:grpSpLocks/>
            </p:cNvGrpSpPr>
            <p:nvPr/>
          </p:nvGrpSpPr>
          <p:grpSpPr bwMode="auto">
            <a:xfrm>
              <a:off x="3969" y="1760"/>
              <a:ext cx="544" cy="1851"/>
              <a:chOff x="3243" y="2160"/>
              <a:chExt cx="771" cy="1851"/>
            </a:xfrm>
          </p:grpSpPr>
          <p:grpSp>
            <p:nvGrpSpPr>
              <p:cNvPr id="12336" name="Group 26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2338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39" name="Rectangle 28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40" name="Rectangle 29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41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2337" name="Rectangle 31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12329" name="Group 32"/>
            <p:cNvGrpSpPr>
              <a:grpSpLocks/>
            </p:cNvGrpSpPr>
            <p:nvPr/>
          </p:nvGrpSpPr>
          <p:grpSpPr bwMode="auto">
            <a:xfrm>
              <a:off x="4514" y="1760"/>
              <a:ext cx="725" cy="1851"/>
              <a:chOff x="3243" y="2160"/>
              <a:chExt cx="771" cy="1851"/>
            </a:xfrm>
          </p:grpSpPr>
          <p:grpSp>
            <p:nvGrpSpPr>
              <p:cNvPr id="12330" name="Group 33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2332" name="Rectangle 34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33" name="Rectangle 35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34" name="Rectangle 36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35" name="Rectangle 37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2331" name="Rectangle 38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Min(A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,A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)</a:t>
                </a:r>
              </a:p>
            </p:txBody>
          </p:sp>
        </p:grpSp>
      </p:grpSp>
      <p:sp>
        <p:nvSpPr>
          <p:cNvPr id="12291" name="Text Box 39"/>
          <p:cNvSpPr txBox="1">
            <a:spLocks noChangeArrowheads="1"/>
          </p:cNvSpPr>
          <p:nvPr/>
        </p:nvSpPr>
        <p:spPr bwMode="auto">
          <a:xfrm>
            <a:off x="2782889" y="2060576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>
              <a:latin typeface="Arial" panose="020B0604020202020204" pitchFamily="34" charset="0"/>
            </a:endParaRPr>
          </a:p>
        </p:txBody>
      </p:sp>
      <p:sp>
        <p:nvSpPr>
          <p:cNvPr id="96296" name="Text Box 40"/>
          <p:cNvSpPr txBox="1">
            <a:spLocks noChangeArrowheads="1"/>
          </p:cNvSpPr>
          <p:nvPr/>
        </p:nvSpPr>
        <p:spPr bwMode="auto">
          <a:xfrm>
            <a:off x="3746500" y="693392"/>
            <a:ext cx="4699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Step 1: - parallel sorted access to each list</a:t>
            </a:r>
          </a:p>
        </p:txBody>
      </p:sp>
      <p:grpSp>
        <p:nvGrpSpPr>
          <p:cNvPr id="96297" name="Group 41"/>
          <p:cNvGrpSpPr>
            <a:grpSpLocks/>
          </p:cNvGrpSpPr>
          <p:nvPr/>
        </p:nvGrpSpPr>
        <p:grpSpPr bwMode="auto">
          <a:xfrm>
            <a:off x="2640013" y="2119314"/>
            <a:ext cx="2736850" cy="3908425"/>
            <a:chOff x="567" y="968"/>
            <a:chExt cx="1724" cy="2462"/>
          </a:xfrm>
        </p:grpSpPr>
        <p:grpSp>
          <p:nvGrpSpPr>
            <p:cNvPr id="12310" name="Group 42"/>
            <p:cNvGrpSpPr>
              <a:grpSpLocks/>
            </p:cNvGrpSpPr>
            <p:nvPr/>
          </p:nvGrpSpPr>
          <p:grpSpPr bwMode="auto">
            <a:xfrm>
              <a:off x="567" y="1207"/>
              <a:ext cx="771" cy="2223"/>
              <a:chOff x="3243" y="1389"/>
              <a:chExt cx="771" cy="2223"/>
            </a:xfrm>
          </p:grpSpPr>
          <p:grpSp>
            <p:nvGrpSpPr>
              <p:cNvPr id="12320" name="Group 43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2322" name="Rectangle 44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(a, 0.9)</a:t>
                  </a:r>
                </a:p>
              </p:txBody>
            </p:sp>
            <p:sp>
              <p:nvSpPr>
                <p:cNvPr id="12323" name="Rectangle 45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(b, 0.8)</a:t>
                  </a:r>
                </a:p>
              </p:txBody>
            </p:sp>
            <p:sp>
              <p:nvSpPr>
                <p:cNvPr id="12324" name="Rectangle 46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(c, 0.72)</a:t>
                  </a:r>
                </a:p>
              </p:txBody>
            </p:sp>
            <p:sp>
              <p:nvSpPr>
                <p:cNvPr id="12325" name="Rectangle 47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(d, 0.6)</a:t>
                  </a:r>
                </a:p>
              </p:txBody>
            </p:sp>
          </p:grpSp>
          <p:sp>
            <p:nvSpPr>
              <p:cNvPr id="12321" name="Rectangle 48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12311" name="Text Box 49"/>
            <p:cNvSpPr txBox="1">
              <a:spLocks noChangeArrowheads="1"/>
            </p:cNvSpPr>
            <p:nvPr/>
          </p:nvSpPr>
          <p:spPr bwMode="auto">
            <a:xfrm>
              <a:off x="839" y="972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2312" name="Text Box 50"/>
            <p:cNvSpPr txBox="1">
              <a:spLocks noChangeArrowheads="1"/>
            </p:cNvSpPr>
            <p:nvPr/>
          </p:nvSpPr>
          <p:spPr bwMode="auto">
            <a:xfrm>
              <a:off x="1746" y="96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12313" name="Group 51"/>
            <p:cNvGrpSpPr>
              <a:grpSpLocks/>
            </p:cNvGrpSpPr>
            <p:nvPr/>
          </p:nvGrpSpPr>
          <p:grpSpPr bwMode="auto">
            <a:xfrm>
              <a:off x="1520" y="1207"/>
              <a:ext cx="771" cy="2223"/>
              <a:chOff x="3243" y="1389"/>
              <a:chExt cx="771" cy="2223"/>
            </a:xfrm>
          </p:grpSpPr>
          <p:grpSp>
            <p:nvGrpSpPr>
              <p:cNvPr id="12314" name="Group 52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2316" name="Rectangle 53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(d, 0.9)</a:t>
                  </a:r>
                </a:p>
              </p:txBody>
            </p:sp>
            <p:sp>
              <p:nvSpPr>
                <p:cNvPr id="12317" name="Rectangle 54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(a, 0.85)</a:t>
                  </a:r>
                </a:p>
              </p:txBody>
            </p:sp>
            <p:sp>
              <p:nvSpPr>
                <p:cNvPr id="12318" name="Rectangle 55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(b, 0.7)</a:t>
                  </a:r>
                </a:p>
              </p:txBody>
            </p:sp>
            <p:sp>
              <p:nvSpPr>
                <p:cNvPr id="12319" name="Rectangle 56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(c, 0.2)</a:t>
                  </a:r>
                </a:p>
              </p:txBody>
            </p:sp>
          </p:grpSp>
          <p:sp>
            <p:nvSpPr>
              <p:cNvPr id="12315" name="Rectangle 57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</p:grpSp>
      <p:sp>
        <p:nvSpPr>
          <p:cNvPr id="96314" name="Rectangle 58"/>
          <p:cNvSpPr>
            <a:spLocks noChangeArrowheads="1"/>
          </p:cNvSpPr>
          <p:nvPr/>
        </p:nvSpPr>
        <p:spPr bwMode="auto">
          <a:xfrm>
            <a:off x="2749551" y="255111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6315" name="Rectangle 59"/>
          <p:cNvSpPr>
            <a:spLocks noChangeArrowheads="1"/>
          </p:cNvSpPr>
          <p:nvPr/>
        </p:nvSpPr>
        <p:spPr bwMode="auto">
          <a:xfrm>
            <a:off x="4295776" y="256381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6316" name="Text Box 60"/>
          <p:cNvSpPr txBox="1">
            <a:spLocks noChangeArrowheads="1"/>
          </p:cNvSpPr>
          <p:nvPr/>
        </p:nvSpPr>
        <p:spPr bwMode="auto">
          <a:xfrm>
            <a:off x="6456363" y="35798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96317" name="Text Box 61"/>
          <p:cNvSpPr txBox="1">
            <a:spLocks noChangeArrowheads="1"/>
          </p:cNvSpPr>
          <p:nvPr/>
        </p:nvSpPr>
        <p:spPr bwMode="auto">
          <a:xfrm>
            <a:off x="6456363" y="416242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96318" name="Text Box 62"/>
          <p:cNvSpPr txBox="1">
            <a:spLocks noChangeArrowheads="1"/>
          </p:cNvSpPr>
          <p:nvPr/>
        </p:nvSpPr>
        <p:spPr bwMode="auto">
          <a:xfrm>
            <a:off x="7104063" y="36147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96319" name="Text Box 63"/>
          <p:cNvSpPr txBox="1">
            <a:spLocks noChangeArrowheads="1"/>
          </p:cNvSpPr>
          <p:nvPr/>
        </p:nvSpPr>
        <p:spPr bwMode="auto">
          <a:xfrm>
            <a:off x="7898448" y="420465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96320" name="Rectangle 64"/>
          <p:cNvSpPr>
            <a:spLocks noChangeArrowheads="1"/>
          </p:cNvSpPr>
          <p:nvPr/>
        </p:nvSpPr>
        <p:spPr bwMode="auto">
          <a:xfrm>
            <a:off x="4295776" y="3140076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6321" name="Text Box 65"/>
          <p:cNvSpPr txBox="1">
            <a:spLocks noChangeArrowheads="1"/>
          </p:cNvSpPr>
          <p:nvPr/>
        </p:nvSpPr>
        <p:spPr bwMode="auto">
          <a:xfrm>
            <a:off x="7942264" y="3638551"/>
            <a:ext cx="649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96322" name="Line 66"/>
          <p:cNvSpPr>
            <a:spLocks noChangeShapeType="1"/>
          </p:cNvSpPr>
          <p:nvPr/>
        </p:nvSpPr>
        <p:spPr bwMode="auto">
          <a:xfrm>
            <a:off x="3719513" y="2995613"/>
            <a:ext cx="576262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dirty="0"/>
          </a:p>
        </p:txBody>
      </p:sp>
      <p:sp>
        <p:nvSpPr>
          <p:cNvPr id="96323" name="Text Box 67"/>
          <p:cNvSpPr txBox="1">
            <a:spLocks noChangeArrowheads="1"/>
          </p:cNvSpPr>
          <p:nvPr/>
        </p:nvSpPr>
        <p:spPr bwMode="auto">
          <a:xfrm>
            <a:off x="8975725" y="3638551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96324" name="Rectangle 68"/>
          <p:cNvSpPr>
            <a:spLocks noChangeArrowheads="1"/>
          </p:cNvSpPr>
          <p:nvPr/>
        </p:nvSpPr>
        <p:spPr bwMode="auto">
          <a:xfrm>
            <a:off x="2711451" y="5489576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6325" name="Line 69"/>
          <p:cNvSpPr>
            <a:spLocks noChangeShapeType="1"/>
          </p:cNvSpPr>
          <p:nvPr/>
        </p:nvSpPr>
        <p:spPr bwMode="auto">
          <a:xfrm flipV="1">
            <a:off x="3719513" y="2787650"/>
            <a:ext cx="576262" cy="28082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dirty="0"/>
          </a:p>
        </p:txBody>
      </p:sp>
      <p:sp>
        <p:nvSpPr>
          <p:cNvPr id="96326" name="Text Box 70"/>
          <p:cNvSpPr txBox="1">
            <a:spLocks noChangeArrowheads="1"/>
          </p:cNvSpPr>
          <p:nvPr/>
        </p:nvSpPr>
        <p:spPr bwMode="auto">
          <a:xfrm>
            <a:off x="7043104" y="4221163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96327" name="Text Box 71"/>
          <p:cNvSpPr txBox="1">
            <a:spLocks noChangeArrowheads="1"/>
          </p:cNvSpPr>
          <p:nvPr/>
        </p:nvSpPr>
        <p:spPr bwMode="auto">
          <a:xfrm>
            <a:off x="8854124" y="4214813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96328" name="Text Box 72"/>
          <p:cNvSpPr txBox="1">
            <a:spLocks noChangeArrowheads="1"/>
          </p:cNvSpPr>
          <p:nvPr/>
        </p:nvSpPr>
        <p:spPr bwMode="auto">
          <a:xfrm>
            <a:off x="3773488" y="974380"/>
            <a:ext cx="6138862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               For each object seen: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	 - get all values by random access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	 - determine Min(A1,A2)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	 - amongst 2 highest seen ? keep in buffer</a:t>
            </a:r>
          </a:p>
          <a:p>
            <a:pPr algn="l" rtl="0" eaLnBrk="1" hangingPunct="1">
              <a:spcBef>
                <a:spcPct val="50000"/>
              </a:spcBef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2309" name="Text Box 73"/>
          <p:cNvSpPr txBox="1">
            <a:spLocks noChangeArrowheads="1"/>
          </p:cNvSpPr>
          <p:nvPr/>
        </p:nvSpPr>
        <p:spPr bwMode="auto">
          <a:xfrm>
            <a:off x="2495550" y="173038"/>
            <a:ext cx="5329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</a:rPr>
              <a:t>Example – Threshold Algorithm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670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96" grpId="0"/>
      <p:bldP spid="96314" grpId="0" animBg="1"/>
      <p:bldP spid="96315" grpId="0" animBg="1"/>
      <p:bldP spid="96316" grpId="0"/>
      <p:bldP spid="96317" grpId="0"/>
      <p:bldP spid="96318" grpId="0"/>
      <p:bldP spid="96319" grpId="0"/>
      <p:bldP spid="96320" grpId="0" animBg="1"/>
      <p:bldP spid="96321" grpId="0"/>
      <p:bldP spid="96322" grpId="0" animBg="1"/>
      <p:bldP spid="96323" grpId="0"/>
      <p:bldP spid="96324" grpId="0" animBg="1"/>
      <p:bldP spid="96325" grpId="0" animBg="1"/>
      <p:bldP spid="96326" grpId="0"/>
      <p:bldP spid="96327" grpId="0"/>
      <p:bldP spid="963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6313489" y="2794001"/>
            <a:ext cx="3527425" cy="2938463"/>
            <a:chOff x="2835" y="2160"/>
            <a:chExt cx="2222" cy="1851"/>
          </a:xfrm>
        </p:grpSpPr>
        <p:grpSp>
          <p:nvGrpSpPr>
            <p:cNvPr id="13352" name="Group 3"/>
            <p:cNvGrpSpPr>
              <a:grpSpLocks/>
            </p:cNvGrpSpPr>
            <p:nvPr/>
          </p:nvGrpSpPr>
          <p:grpSpPr bwMode="auto">
            <a:xfrm>
              <a:off x="2835" y="2160"/>
              <a:ext cx="408" cy="1851"/>
              <a:chOff x="3470" y="935"/>
              <a:chExt cx="408" cy="1851"/>
            </a:xfrm>
          </p:grpSpPr>
          <p:grpSp>
            <p:nvGrpSpPr>
              <p:cNvPr id="13374" name="Group 4"/>
              <p:cNvGrpSpPr>
                <a:grpSpLocks/>
              </p:cNvGrpSpPr>
              <p:nvPr/>
            </p:nvGrpSpPr>
            <p:grpSpPr bwMode="auto">
              <a:xfrm>
                <a:off x="3470" y="1341"/>
                <a:ext cx="408" cy="1445"/>
                <a:chOff x="521" y="1432"/>
                <a:chExt cx="408" cy="1445"/>
              </a:xfrm>
            </p:grpSpPr>
            <p:grpSp>
              <p:nvGrpSpPr>
                <p:cNvPr id="13376" name="Group 5"/>
                <p:cNvGrpSpPr>
                  <a:grpSpLocks/>
                </p:cNvGrpSpPr>
                <p:nvPr/>
              </p:nvGrpSpPr>
              <p:grpSpPr bwMode="auto">
                <a:xfrm>
                  <a:off x="521" y="1432"/>
                  <a:ext cx="408" cy="363"/>
                  <a:chOff x="1519" y="1207"/>
                  <a:chExt cx="771" cy="363"/>
                </a:xfrm>
              </p:grpSpPr>
              <p:sp>
                <p:nvSpPr>
                  <p:cNvPr id="1338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algn="ctr" eaLnBrk="1" hangingPunct="1"/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338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3377" name="Group 8"/>
                <p:cNvGrpSpPr>
                  <a:grpSpLocks/>
                </p:cNvGrpSpPr>
                <p:nvPr/>
              </p:nvGrpSpPr>
              <p:grpSpPr bwMode="auto">
                <a:xfrm>
                  <a:off x="521" y="1795"/>
                  <a:ext cx="408" cy="363"/>
                  <a:chOff x="1519" y="1207"/>
                  <a:chExt cx="771" cy="363"/>
                </a:xfrm>
              </p:grpSpPr>
              <p:sp>
                <p:nvSpPr>
                  <p:cNvPr id="13384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3385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3378" name="Group 11"/>
                <p:cNvGrpSpPr>
                  <a:grpSpLocks/>
                </p:cNvGrpSpPr>
                <p:nvPr/>
              </p:nvGrpSpPr>
              <p:grpSpPr bwMode="auto">
                <a:xfrm>
                  <a:off x="521" y="2158"/>
                  <a:ext cx="408" cy="363"/>
                  <a:chOff x="1519" y="1207"/>
                  <a:chExt cx="771" cy="363"/>
                </a:xfrm>
              </p:grpSpPr>
              <p:sp>
                <p:nvSpPr>
                  <p:cNvPr id="13382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3383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3379" name="Group 14"/>
                <p:cNvGrpSpPr>
                  <a:grpSpLocks/>
                </p:cNvGrpSpPr>
                <p:nvPr/>
              </p:nvGrpSpPr>
              <p:grpSpPr bwMode="auto">
                <a:xfrm>
                  <a:off x="521" y="2514"/>
                  <a:ext cx="408" cy="363"/>
                  <a:chOff x="1519" y="1207"/>
                  <a:chExt cx="771" cy="363"/>
                </a:xfrm>
              </p:grpSpPr>
              <p:sp>
                <p:nvSpPr>
                  <p:cNvPr id="13380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3381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latin typeface="Arial" panose="020B0604020202020204" pitchFamily="34" charset="0"/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13375" name="Rectangle 17"/>
              <p:cNvSpPr>
                <a:spLocks noChangeArrowheads="1"/>
              </p:cNvSpPr>
              <p:nvPr/>
            </p:nvSpPr>
            <p:spPr bwMode="auto">
              <a:xfrm>
                <a:off x="3470" y="935"/>
                <a:ext cx="40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ID</a:t>
                </a:r>
              </a:p>
            </p:txBody>
          </p:sp>
        </p:grpSp>
        <p:grpSp>
          <p:nvGrpSpPr>
            <p:cNvPr id="13353" name="Group 18"/>
            <p:cNvGrpSpPr>
              <a:grpSpLocks/>
            </p:cNvGrpSpPr>
            <p:nvPr/>
          </p:nvGrpSpPr>
          <p:grpSpPr bwMode="auto">
            <a:xfrm>
              <a:off x="3243" y="2160"/>
              <a:ext cx="544" cy="1851"/>
              <a:chOff x="3243" y="2160"/>
              <a:chExt cx="771" cy="1851"/>
            </a:xfrm>
          </p:grpSpPr>
          <p:grpSp>
            <p:nvGrpSpPr>
              <p:cNvPr id="13368" name="Group 19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3370" name="Rectangle 20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71" name="Rectangle 21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72" name="Rectangle 22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73" name="Rectangle 23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3369" name="Rectangle 24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13354" name="Group 25"/>
            <p:cNvGrpSpPr>
              <a:grpSpLocks/>
            </p:cNvGrpSpPr>
            <p:nvPr/>
          </p:nvGrpSpPr>
          <p:grpSpPr bwMode="auto">
            <a:xfrm>
              <a:off x="3787" y="2160"/>
              <a:ext cx="544" cy="1851"/>
              <a:chOff x="3243" y="2160"/>
              <a:chExt cx="771" cy="1851"/>
            </a:xfrm>
          </p:grpSpPr>
          <p:grpSp>
            <p:nvGrpSpPr>
              <p:cNvPr id="13362" name="Group 26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3364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65" name="Rectangle 28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66" name="Rectangle 29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67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3363" name="Rectangle 31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13355" name="Group 32"/>
            <p:cNvGrpSpPr>
              <a:grpSpLocks/>
            </p:cNvGrpSpPr>
            <p:nvPr/>
          </p:nvGrpSpPr>
          <p:grpSpPr bwMode="auto">
            <a:xfrm>
              <a:off x="4332" y="2160"/>
              <a:ext cx="725" cy="1851"/>
              <a:chOff x="3243" y="2160"/>
              <a:chExt cx="771" cy="1851"/>
            </a:xfrm>
          </p:grpSpPr>
          <p:grpSp>
            <p:nvGrpSpPr>
              <p:cNvPr id="13356" name="Group 33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3358" name="Rectangle 34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59" name="Rectangle 35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60" name="Rectangle 36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61" name="Rectangle 37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3357" name="Rectangle 38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Min(A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,A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)</a:t>
                </a:r>
              </a:p>
            </p:txBody>
          </p:sp>
        </p:grpSp>
      </p:grpSp>
      <p:sp>
        <p:nvSpPr>
          <p:cNvPr id="13315" name="Text Box 39"/>
          <p:cNvSpPr txBox="1">
            <a:spLocks noChangeArrowheads="1"/>
          </p:cNvSpPr>
          <p:nvPr/>
        </p:nvSpPr>
        <p:spPr bwMode="auto">
          <a:xfrm>
            <a:off x="2782889" y="2060576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>
              <a:latin typeface="Arial" panose="020B0604020202020204" pitchFamily="34" charset="0"/>
            </a:endParaRPr>
          </a:p>
        </p:txBody>
      </p:sp>
      <p:grpSp>
        <p:nvGrpSpPr>
          <p:cNvPr id="13316" name="Group 40"/>
          <p:cNvGrpSpPr>
            <a:grpSpLocks/>
          </p:cNvGrpSpPr>
          <p:nvPr/>
        </p:nvGrpSpPr>
        <p:grpSpPr bwMode="auto">
          <a:xfrm>
            <a:off x="2640013" y="2119314"/>
            <a:ext cx="2736850" cy="3908425"/>
            <a:chOff x="567" y="968"/>
            <a:chExt cx="1724" cy="2462"/>
          </a:xfrm>
        </p:grpSpPr>
        <p:grpSp>
          <p:nvGrpSpPr>
            <p:cNvPr id="13336" name="Group 41"/>
            <p:cNvGrpSpPr>
              <a:grpSpLocks/>
            </p:cNvGrpSpPr>
            <p:nvPr/>
          </p:nvGrpSpPr>
          <p:grpSpPr bwMode="auto">
            <a:xfrm>
              <a:off x="567" y="1207"/>
              <a:ext cx="771" cy="2223"/>
              <a:chOff x="3243" y="1389"/>
              <a:chExt cx="771" cy="2223"/>
            </a:xfrm>
          </p:grpSpPr>
          <p:grpSp>
            <p:nvGrpSpPr>
              <p:cNvPr id="13346" name="Group 42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3348" name="Rectangle 43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a: 0.9</a:t>
                  </a:r>
                </a:p>
              </p:txBody>
            </p:sp>
            <p:sp>
              <p:nvSpPr>
                <p:cNvPr id="13349" name="Rectangle 44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b: 0.8</a:t>
                  </a:r>
                </a:p>
              </p:txBody>
            </p:sp>
            <p:sp>
              <p:nvSpPr>
                <p:cNvPr id="133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c: 0.72</a:t>
                  </a:r>
                </a:p>
              </p:txBody>
            </p:sp>
            <p:sp>
              <p:nvSpPr>
                <p:cNvPr id="13351" name="Rectangle 46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d: 0.6</a:t>
                  </a:r>
                </a:p>
              </p:txBody>
            </p:sp>
          </p:grpSp>
          <p:sp>
            <p:nvSpPr>
              <p:cNvPr id="13347" name="Rectangle 47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13337" name="Text Box 48"/>
            <p:cNvSpPr txBox="1">
              <a:spLocks noChangeArrowheads="1"/>
            </p:cNvSpPr>
            <p:nvPr/>
          </p:nvSpPr>
          <p:spPr bwMode="auto">
            <a:xfrm>
              <a:off x="839" y="972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3338" name="Text Box 49"/>
            <p:cNvSpPr txBox="1">
              <a:spLocks noChangeArrowheads="1"/>
            </p:cNvSpPr>
            <p:nvPr/>
          </p:nvSpPr>
          <p:spPr bwMode="auto">
            <a:xfrm>
              <a:off x="1746" y="96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13339" name="Group 50"/>
            <p:cNvGrpSpPr>
              <a:grpSpLocks/>
            </p:cNvGrpSpPr>
            <p:nvPr/>
          </p:nvGrpSpPr>
          <p:grpSpPr bwMode="auto">
            <a:xfrm>
              <a:off x="1520" y="1207"/>
              <a:ext cx="771" cy="2223"/>
              <a:chOff x="3243" y="1389"/>
              <a:chExt cx="771" cy="2223"/>
            </a:xfrm>
          </p:grpSpPr>
          <p:grpSp>
            <p:nvGrpSpPr>
              <p:cNvPr id="13340" name="Group 51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3342" name="Rectangle 52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d: 0.9</a:t>
                  </a:r>
                </a:p>
              </p:txBody>
            </p:sp>
            <p:sp>
              <p:nvSpPr>
                <p:cNvPr id="13343" name="Rectangle 53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a: 0.85</a:t>
                  </a:r>
                </a:p>
              </p:txBody>
            </p:sp>
            <p:sp>
              <p:nvSpPr>
                <p:cNvPr id="13344" name="Rectangle 54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b: 0.7</a:t>
                  </a:r>
                </a:p>
              </p:txBody>
            </p:sp>
            <p:sp>
              <p:nvSpPr>
                <p:cNvPr id="13345" name="Rectangle 55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c: 0.2</a:t>
                  </a:r>
                </a:p>
              </p:txBody>
            </p:sp>
          </p:grpSp>
          <p:sp>
            <p:nvSpPr>
              <p:cNvPr id="13341" name="Rectangle 56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</p:grpSp>
      <p:sp>
        <p:nvSpPr>
          <p:cNvPr id="97337" name="Text Box 57"/>
          <p:cNvSpPr txBox="1">
            <a:spLocks noChangeArrowheads="1"/>
          </p:cNvSpPr>
          <p:nvPr/>
        </p:nvSpPr>
        <p:spPr bwMode="auto">
          <a:xfrm>
            <a:off x="2613026" y="896938"/>
            <a:ext cx="71548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rtl="0" eaLnBrk="1" hangingPunct="1"/>
            <a:r>
              <a:rPr lang="en-US" dirty="0">
                <a:latin typeface="Arial" panose="020B0604020202020204" pitchFamily="34" charset="0"/>
              </a:rPr>
              <a:t>Step 2: - Determine threshold value based on objects currently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               seen under sorted access.    T =  min(L1, L2)</a:t>
            </a:r>
          </a:p>
        </p:txBody>
      </p:sp>
      <p:sp>
        <p:nvSpPr>
          <p:cNvPr id="97338" name="Rectangle 58"/>
          <p:cNvSpPr>
            <a:spLocks noChangeArrowheads="1"/>
          </p:cNvSpPr>
          <p:nvPr/>
        </p:nvSpPr>
        <p:spPr bwMode="auto">
          <a:xfrm>
            <a:off x="2749551" y="255111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7339" name="Rectangle 59"/>
          <p:cNvSpPr>
            <a:spLocks noChangeArrowheads="1"/>
          </p:cNvSpPr>
          <p:nvPr/>
        </p:nvSpPr>
        <p:spPr bwMode="auto">
          <a:xfrm>
            <a:off x="4295776" y="256381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grpSp>
        <p:nvGrpSpPr>
          <p:cNvPr id="13320" name="Group 60"/>
          <p:cNvGrpSpPr>
            <a:grpSpLocks/>
          </p:cNvGrpSpPr>
          <p:nvPr/>
        </p:nvGrpSpPr>
        <p:grpSpPr bwMode="auto">
          <a:xfrm>
            <a:off x="6456364" y="3579814"/>
            <a:ext cx="2017712" cy="949325"/>
            <a:chOff x="2971" y="1793"/>
            <a:chExt cx="1271" cy="598"/>
          </a:xfrm>
        </p:grpSpPr>
        <p:sp>
          <p:nvSpPr>
            <p:cNvPr id="13332" name="Text Box 61"/>
            <p:cNvSpPr txBox="1">
              <a:spLocks noChangeArrowheads="1"/>
            </p:cNvSpPr>
            <p:nvPr/>
          </p:nvSpPr>
          <p:spPr bwMode="auto">
            <a:xfrm>
              <a:off x="2971" y="1793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13333" name="Text Box 62"/>
            <p:cNvSpPr txBox="1">
              <a:spLocks noChangeArrowheads="1"/>
            </p:cNvSpPr>
            <p:nvPr/>
          </p:nvSpPr>
          <p:spPr bwMode="auto">
            <a:xfrm>
              <a:off x="2971" y="2160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13334" name="Text Box 63"/>
            <p:cNvSpPr txBox="1">
              <a:spLocks noChangeArrowheads="1"/>
            </p:cNvSpPr>
            <p:nvPr/>
          </p:nvSpPr>
          <p:spPr bwMode="auto">
            <a:xfrm>
              <a:off x="3379" y="1797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0.9</a:t>
              </a:r>
            </a:p>
          </p:txBody>
        </p:sp>
        <p:sp>
          <p:nvSpPr>
            <p:cNvPr id="13335" name="Text Box 64"/>
            <p:cNvSpPr txBox="1">
              <a:spLocks noChangeArrowheads="1"/>
            </p:cNvSpPr>
            <p:nvPr/>
          </p:nvSpPr>
          <p:spPr bwMode="auto">
            <a:xfrm>
              <a:off x="3879" y="2115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0.9</a:t>
              </a:r>
            </a:p>
          </p:txBody>
        </p:sp>
      </p:grpSp>
      <p:sp>
        <p:nvSpPr>
          <p:cNvPr id="97345" name="Rectangle 65"/>
          <p:cNvSpPr>
            <a:spLocks noChangeArrowheads="1"/>
          </p:cNvSpPr>
          <p:nvPr/>
        </p:nvSpPr>
        <p:spPr bwMode="auto">
          <a:xfrm>
            <a:off x="4295776" y="3140076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3322" name="Text Box 66"/>
          <p:cNvSpPr txBox="1">
            <a:spLocks noChangeArrowheads="1"/>
          </p:cNvSpPr>
          <p:nvPr/>
        </p:nvSpPr>
        <p:spPr bwMode="auto">
          <a:xfrm>
            <a:off x="7942264" y="3579813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13323" name="Text Box 67"/>
          <p:cNvSpPr txBox="1">
            <a:spLocks noChangeArrowheads="1"/>
          </p:cNvSpPr>
          <p:nvPr/>
        </p:nvSpPr>
        <p:spPr bwMode="auto">
          <a:xfrm>
            <a:off x="8975725" y="3573463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13324" name="Text Box 68"/>
          <p:cNvSpPr txBox="1">
            <a:spLocks noChangeArrowheads="1"/>
          </p:cNvSpPr>
          <p:nvPr/>
        </p:nvSpPr>
        <p:spPr bwMode="auto">
          <a:xfrm>
            <a:off x="7104064" y="4108451"/>
            <a:ext cx="649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13325" name="Text Box 69"/>
          <p:cNvSpPr txBox="1">
            <a:spLocks noChangeArrowheads="1"/>
          </p:cNvSpPr>
          <p:nvPr/>
        </p:nvSpPr>
        <p:spPr bwMode="auto">
          <a:xfrm>
            <a:off x="8843964" y="4083051"/>
            <a:ext cx="649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97350" name="Text Box 70"/>
          <p:cNvSpPr txBox="1">
            <a:spLocks noChangeArrowheads="1"/>
          </p:cNvSpPr>
          <p:nvPr/>
        </p:nvSpPr>
        <p:spPr bwMode="auto">
          <a:xfrm>
            <a:off x="6456364" y="6165851"/>
            <a:ext cx="259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T = min(0.9, 0.9) = 0.9</a:t>
            </a:r>
          </a:p>
        </p:txBody>
      </p:sp>
      <p:sp>
        <p:nvSpPr>
          <p:cNvPr id="97351" name="Rectangle 71"/>
          <p:cNvSpPr>
            <a:spLocks noChangeArrowheads="1"/>
          </p:cNvSpPr>
          <p:nvPr/>
        </p:nvSpPr>
        <p:spPr bwMode="auto">
          <a:xfrm>
            <a:off x="8759826" y="3500439"/>
            <a:ext cx="1008063" cy="9366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7352" name="Rectangle 72"/>
          <p:cNvSpPr>
            <a:spLocks noChangeArrowheads="1"/>
          </p:cNvSpPr>
          <p:nvPr/>
        </p:nvSpPr>
        <p:spPr bwMode="auto">
          <a:xfrm>
            <a:off x="2754313" y="3135314"/>
            <a:ext cx="1008062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7353" name="AutoShape 73"/>
          <p:cNvSpPr>
            <a:spLocks noChangeArrowheads="1"/>
          </p:cNvSpPr>
          <p:nvPr/>
        </p:nvSpPr>
        <p:spPr bwMode="auto">
          <a:xfrm>
            <a:off x="2063750" y="2781301"/>
            <a:ext cx="287338" cy="576263"/>
          </a:xfrm>
          <a:prstGeom prst="downArrow">
            <a:avLst>
              <a:gd name="adj1" fmla="val 50000"/>
              <a:gd name="adj2" fmla="val 50138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7354" name="Text Box 74"/>
          <p:cNvSpPr txBox="1">
            <a:spLocks noChangeArrowheads="1"/>
          </p:cNvSpPr>
          <p:nvPr/>
        </p:nvSpPr>
        <p:spPr bwMode="auto">
          <a:xfrm>
            <a:off x="3405188" y="1492250"/>
            <a:ext cx="72628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rtl="0" eaLnBrk="1" hangingPunct="1"/>
            <a:r>
              <a:rPr lang="en-US" dirty="0">
                <a:latin typeface="Arial" panose="020B0604020202020204" pitchFamily="34" charset="0"/>
              </a:rPr>
              <a:t>- 2 objects with overall grade ≥ threshold value ? stop</a:t>
            </a:r>
          </a:p>
          <a:p>
            <a:pPr algn="l" rtl="0" eaLnBrk="1" hangingPunct="1"/>
            <a:r>
              <a:rPr lang="en-US" dirty="0">
                <a:latin typeface="Arial" panose="020B0604020202020204" pitchFamily="34" charset="0"/>
              </a:rPr>
              <a:t>  else go to next entry position in sorted list and repeat step 1</a:t>
            </a:r>
          </a:p>
        </p:txBody>
      </p:sp>
      <p:sp>
        <p:nvSpPr>
          <p:cNvPr id="13331" name="Text Box 75"/>
          <p:cNvSpPr txBox="1">
            <a:spLocks noChangeArrowheads="1"/>
          </p:cNvSpPr>
          <p:nvPr/>
        </p:nvSpPr>
        <p:spPr bwMode="auto">
          <a:xfrm>
            <a:off x="2495550" y="173038"/>
            <a:ext cx="5329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</a:rPr>
              <a:t>Example – Threshold Algorithm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192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37" grpId="0"/>
      <p:bldP spid="97338" grpId="0" animBg="1"/>
      <p:bldP spid="97338" grpId="1" animBg="1"/>
      <p:bldP spid="97339" grpId="0" animBg="1"/>
      <p:bldP spid="97339" grpId="1" animBg="1"/>
      <p:bldP spid="97345" grpId="0" animBg="1"/>
      <p:bldP spid="97350" grpId="0"/>
      <p:bldP spid="97350" grpId="1"/>
      <p:bldP spid="97351" grpId="0" animBg="1"/>
      <p:bldP spid="97351" grpId="1" animBg="1"/>
      <p:bldP spid="97352" grpId="0" animBg="1"/>
      <p:bldP spid="97353" grpId="0" animBg="1"/>
      <p:bldP spid="9735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6311901" y="2781301"/>
            <a:ext cx="3527425" cy="2938463"/>
            <a:chOff x="3017" y="1760"/>
            <a:chExt cx="2222" cy="1851"/>
          </a:xfrm>
        </p:grpSpPr>
        <p:grpSp>
          <p:nvGrpSpPr>
            <p:cNvPr id="14377" name="Group 3"/>
            <p:cNvGrpSpPr>
              <a:grpSpLocks/>
            </p:cNvGrpSpPr>
            <p:nvPr/>
          </p:nvGrpSpPr>
          <p:grpSpPr bwMode="auto">
            <a:xfrm>
              <a:off x="3017" y="1760"/>
              <a:ext cx="408" cy="1851"/>
              <a:chOff x="3470" y="935"/>
              <a:chExt cx="408" cy="1851"/>
            </a:xfrm>
          </p:grpSpPr>
          <p:grpSp>
            <p:nvGrpSpPr>
              <p:cNvPr id="14399" name="Group 4"/>
              <p:cNvGrpSpPr>
                <a:grpSpLocks/>
              </p:cNvGrpSpPr>
              <p:nvPr/>
            </p:nvGrpSpPr>
            <p:grpSpPr bwMode="auto">
              <a:xfrm>
                <a:off x="3470" y="1341"/>
                <a:ext cx="408" cy="1445"/>
                <a:chOff x="521" y="1432"/>
                <a:chExt cx="408" cy="1445"/>
              </a:xfrm>
            </p:grpSpPr>
            <p:grpSp>
              <p:nvGrpSpPr>
                <p:cNvPr id="14401" name="Group 5"/>
                <p:cNvGrpSpPr>
                  <a:grpSpLocks/>
                </p:cNvGrpSpPr>
                <p:nvPr/>
              </p:nvGrpSpPr>
              <p:grpSpPr bwMode="auto">
                <a:xfrm>
                  <a:off x="521" y="1432"/>
                  <a:ext cx="408" cy="363"/>
                  <a:chOff x="1519" y="1207"/>
                  <a:chExt cx="771" cy="363"/>
                </a:xfrm>
              </p:grpSpPr>
              <p:sp>
                <p:nvSpPr>
                  <p:cNvPr id="144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algn="ctr" eaLnBrk="1" hangingPunct="1"/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44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4402" name="Group 8"/>
                <p:cNvGrpSpPr>
                  <a:grpSpLocks/>
                </p:cNvGrpSpPr>
                <p:nvPr/>
              </p:nvGrpSpPr>
              <p:grpSpPr bwMode="auto">
                <a:xfrm>
                  <a:off x="521" y="1795"/>
                  <a:ext cx="408" cy="363"/>
                  <a:chOff x="1519" y="1207"/>
                  <a:chExt cx="771" cy="363"/>
                </a:xfrm>
              </p:grpSpPr>
              <p:sp>
                <p:nvSpPr>
                  <p:cNvPr id="1440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4410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4403" name="Group 11"/>
                <p:cNvGrpSpPr>
                  <a:grpSpLocks/>
                </p:cNvGrpSpPr>
                <p:nvPr/>
              </p:nvGrpSpPr>
              <p:grpSpPr bwMode="auto">
                <a:xfrm>
                  <a:off x="521" y="2158"/>
                  <a:ext cx="408" cy="363"/>
                  <a:chOff x="1519" y="1207"/>
                  <a:chExt cx="771" cy="363"/>
                </a:xfrm>
              </p:grpSpPr>
              <p:sp>
                <p:nvSpPr>
                  <p:cNvPr id="14407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4408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4404" name="Group 14"/>
                <p:cNvGrpSpPr>
                  <a:grpSpLocks/>
                </p:cNvGrpSpPr>
                <p:nvPr/>
              </p:nvGrpSpPr>
              <p:grpSpPr bwMode="auto">
                <a:xfrm>
                  <a:off x="521" y="2514"/>
                  <a:ext cx="408" cy="363"/>
                  <a:chOff x="1519" y="1207"/>
                  <a:chExt cx="771" cy="363"/>
                </a:xfrm>
              </p:grpSpPr>
              <p:sp>
                <p:nvSpPr>
                  <p:cNvPr id="14405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4406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latin typeface="Arial" panose="020B0604020202020204" pitchFamily="34" charset="0"/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14400" name="Rectangle 17"/>
              <p:cNvSpPr>
                <a:spLocks noChangeArrowheads="1"/>
              </p:cNvSpPr>
              <p:nvPr/>
            </p:nvSpPr>
            <p:spPr bwMode="auto">
              <a:xfrm>
                <a:off x="3470" y="935"/>
                <a:ext cx="40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ID</a:t>
                </a:r>
              </a:p>
            </p:txBody>
          </p:sp>
        </p:grpSp>
        <p:grpSp>
          <p:nvGrpSpPr>
            <p:cNvPr id="14378" name="Group 18"/>
            <p:cNvGrpSpPr>
              <a:grpSpLocks/>
            </p:cNvGrpSpPr>
            <p:nvPr/>
          </p:nvGrpSpPr>
          <p:grpSpPr bwMode="auto">
            <a:xfrm>
              <a:off x="3425" y="1760"/>
              <a:ext cx="544" cy="1851"/>
              <a:chOff x="3243" y="2160"/>
              <a:chExt cx="771" cy="1851"/>
            </a:xfrm>
          </p:grpSpPr>
          <p:grpSp>
            <p:nvGrpSpPr>
              <p:cNvPr id="14393" name="Group 19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4395" name="Rectangle 20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96" name="Rectangle 21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97" name="Rectangle 22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98" name="Rectangle 23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4394" name="Rectangle 24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14379" name="Group 25"/>
            <p:cNvGrpSpPr>
              <a:grpSpLocks/>
            </p:cNvGrpSpPr>
            <p:nvPr/>
          </p:nvGrpSpPr>
          <p:grpSpPr bwMode="auto">
            <a:xfrm>
              <a:off x="3969" y="1760"/>
              <a:ext cx="544" cy="1851"/>
              <a:chOff x="3243" y="2160"/>
              <a:chExt cx="771" cy="1851"/>
            </a:xfrm>
          </p:grpSpPr>
          <p:grpSp>
            <p:nvGrpSpPr>
              <p:cNvPr id="14387" name="Group 26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4389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90" name="Rectangle 28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91" name="Rectangle 29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92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4388" name="Rectangle 31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14380" name="Group 32"/>
            <p:cNvGrpSpPr>
              <a:grpSpLocks/>
            </p:cNvGrpSpPr>
            <p:nvPr/>
          </p:nvGrpSpPr>
          <p:grpSpPr bwMode="auto">
            <a:xfrm>
              <a:off x="4514" y="1760"/>
              <a:ext cx="725" cy="1851"/>
              <a:chOff x="3243" y="2160"/>
              <a:chExt cx="771" cy="1851"/>
            </a:xfrm>
          </p:grpSpPr>
          <p:grpSp>
            <p:nvGrpSpPr>
              <p:cNvPr id="14381" name="Group 33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4383" name="Rectangle 34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84" name="Rectangle 35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85" name="Rectangle 36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86" name="Rectangle 37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4382" name="Rectangle 38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Min(A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,A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)</a:t>
                </a:r>
              </a:p>
            </p:txBody>
          </p:sp>
        </p:grpSp>
      </p:grpSp>
      <p:sp>
        <p:nvSpPr>
          <p:cNvPr id="14339" name="Text Box 39"/>
          <p:cNvSpPr txBox="1">
            <a:spLocks noChangeArrowheads="1"/>
          </p:cNvSpPr>
          <p:nvPr/>
        </p:nvSpPr>
        <p:spPr bwMode="auto">
          <a:xfrm>
            <a:off x="2782889" y="2060576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>
              <a:latin typeface="Arial" panose="020B0604020202020204" pitchFamily="34" charset="0"/>
            </a:endParaRPr>
          </a:p>
        </p:txBody>
      </p:sp>
      <p:sp>
        <p:nvSpPr>
          <p:cNvPr id="98344" name="Text Box 40"/>
          <p:cNvSpPr txBox="1">
            <a:spLocks noChangeArrowheads="1"/>
          </p:cNvSpPr>
          <p:nvPr/>
        </p:nvSpPr>
        <p:spPr bwMode="auto">
          <a:xfrm>
            <a:off x="3143250" y="693392"/>
            <a:ext cx="530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Step 1 (Again): - parallel sorted access to each list</a:t>
            </a:r>
          </a:p>
        </p:txBody>
      </p:sp>
      <p:grpSp>
        <p:nvGrpSpPr>
          <p:cNvPr id="98345" name="Group 41"/>
          <p:cNvGrpSpPr>
            <a:grpSpLocks/>
          </p:cNvGrpSpPr>
          <p:nvPr/>
        </p:nvGrpSpPr>
        <p:grpSpPr bwMode="auto">
          <a:xfrm>
            <a:off x="2640013" y="2119314"/>
            <a:ext cx="2736850" cy="3908425"/>
            <a:chOff x="567" y="968"/>
            <a:chExt cx="1724" cy="2462"/>
          </a:xfrm>
        </p:grpSpPr>
        <p:grpSp>
          <p:nvGrpSpPr>
            <p:cNvPr id="14361" name="Group 42"/>
            <p:cNvGrpSpPr>
              <a:grpSpLocks/>
            </p:cNvGrpSpPr>
            <p:nvPr/>
          </p:nvGrpSpPr>
          <p:grpSpPr bwMode="auto">
            <a:xfrm>
              <a:off x="567" y="1207"/>
              <a:ext cx="771" cy="2223"/>
              <a:chOff x="3243" y="1389"/>
              <a:chExt cx="771" cy="2223"/>
            </a:xfrm>
          </p:grpSpPr>
          <p:grpSp>
            <p:nvGrpSpPr>
              <p:cNvPr id="14371" name="Group 43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4373" name="Rectangle 44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(a, 0.9)</a:t>
                  </a:r>
                </a:p>
              </p:txBody>
            </p:sp>
            <p:sp>
              <p:nvSpPr>
                <p:cNvPr id="14374" name="Rectangle 45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(b, 0.8)</a:t>
                  </a:r>
                </a:p>
              </p:txBody>
            </p:sp>
            <p:sp>
              <p:nvSpPr>
                <p:cNvPr id="14375" name="Rectangle 46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(c, 0.72)</a:t>
                  </a:r>
                </a:p>
              </p:txBody>
            </p:sp>
            <p:sp>
              <p:nvSpPr>
                <p:cNvPr id="14376" name="Rectangle 47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(d, 0.6)</a:t>
                  </a:r>
                </a:p>
              </p:txBody>
            </p:sp>
          </p:grpSp>
          <p:sp>
            <p:nvSpPr>
              <p:cNvPr id="14372" name="Rectangle 48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14362" name="Text Box 49"/>
            <p:cNvSpPr txBox="1">
              <a:spLocks noChangeArrowheads="1"/>
            </p:cNvSpPr>
            <p:nvPr/>
          </p:nvSpPr>
          <p:spPr bwMode="auto">
            <a:xfrm>
              <a:off x="839" y="972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4363" name="Text Box 50"/>
            <p:cNvSpPr txBox="1">
              <a:spLocks noChangeArrowheads="1"/>
            </p:cNvSpPr>
            <p:nvPr/>
          </p:nvSpPr>
          <p:spPr bwMode="auto">
            <a:xfrm>
              <a:off x="1746" y="96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14364" name="Group 51"/>
            <p:cNvGrpSpPr>
              <a:grpSpLocks/>
            </p:cNvGrpSpPr>
            <p:nvPr/>
          </p:nvGrpSpPr>
          <p:grpSpPr bwMode="auto">
            <a:xfrm>
              <a:off x="1520" y="1207"/>
              <a:ext cx="771" cy="2223"/>
              <a:chOff x="3243" y="1389"/>
              <a:chExt cx="771" cy="2223"/>
            </a:xfrm>
          </p:grpSpPr>
          <p:grpSp>
            <p:nvGrpSpPr>
              <p:cNvPr id="14365" name="Group 52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4367" name="Rectangle 53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(d, 0.9)</a:t>
                  </a:r>
                </a:p>
              </p:txBody>
            </p:sp>
            <p:sp>
              <p:nvSpPr>
                <p:cNvPr id="14368" name="Rectangle 54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(a, 0.85)</a:t>
                  </a:r>
                </a:p>
              </p:txBody>
            </p:sp>
            <p:sp>
              <p:nvSpPr>
                <p:cNvPr id="14369" name="Rectangle 55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(b, 0.7)</a:t>
                  </a:r>
                </a:p>
              </p:txBody>
            </p:sp>
            <p:sp>
              <p:nvSpPr>
                <p:cNvPr id="14370" name="Rectangle 56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(c, 0.2)</a:t>
                  </a:r>
                </a:p>
              </p:txBody>
            </p:sp>
          </p:grpSp>
          <p:sp>
            <p:nvSpPr>
              <p:cNvPr id="14366" name="Rectangle 57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 smtClean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 smtClean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 smtClean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 smtClean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  <a:endParaRPr lang="en-US" b="1" dirty="0">
                  <a:solidFill>
                    <a:srgbClr val="FFFF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98362" name="Rectangle 58"/>
          <p:cNvSpPr>
            <a:spLocks noChangeArrowheads="1"/>
          </p:cNvSpPr>
          <p:nvPr/>
        </p:nvSpPr>
        <p:spPr bwMode="auto">
          <a:xfrm>
            <a:off x="2749551" y="312261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8363" name="Rectangle 59"/>
          <p:cNvSpPr>
            <a:spLocks noChangeArrowheads="1"/>
          </p:cNvSpPr>
          <p:nvPr/>
        </p:nvSpPr>
        <p:spPr bwMode="auto">
          <a:xfrm>
            <a:off x="4295776" y="3125789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98364" name="Text Box 60"/>
          <p:cNvSpPr txBox="1">
            <a:spLocks noChangeArrowheads="1"/>
          </p:cNvSpPr>
          <p:nvPr/>
        </p:nvSpPr>
        <p:spPr bwMode="auto">
          <a:xfrm>
            <a:off x="6456363" y="359727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98365" name="Text Box 61"/>
          <p:cNvSpPr txBox="1">
            <a:spLocks noChangeArrowheads="1"/>
          </p:cNvSpPr>
          <p:nvPr/>
        </p:nvSpPr>
        <p:spPr bwMode="auto">
          <a:xfrm>
            <a:off x="6456363" y="412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98366" name="Text Box 62"/>
          <p:cNvSpPr txBox="1">
            <a:spLocks noChangeArrowheads="1"/>
          </p:cNvSpPr>
          <p:nvPr/>
        </p:nvSpPr>
        <p:spPr bwMode="auto">
          <a:xfrm>
            <a:off x="7104063" y="3597276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98367" name="Text Box 63"/>
          <p:cNvSpPr txBox="1">
            <a:spLocks noChangeArrowheads="1"/>
          </p:cNvSpPr>
          <p:nvPr/>
        </p:nvSpPr>
        <p:spPr bwMode="auto">
          <a:xfrm>
            <a:off x="7898448" y="41227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0.9</a:t>
            </a:r>
          </a:p>
        </p:txBody>
      </p:sp>
      <p:sp>
        <p:nvSpPr>
          <p:cNvPr id="98368" name="Rectangle 64"/>
          <p:cNvSpPr>
            <a:spLocks noChangeArrowheads="1"/>
          </p:cNvSpPr>
          <p:nvPr/>
        </p:nvSpPr>
        <p:spPr bwMode="auto">
          <a:xfrm>
            <a:off x="4295776" y="3692526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4349" name="Text Box 65"/>
          <p:cNvSpPr txBox="1">
            <a:spLocks noChangeArrowheads="1"/>
          </p:cNvSpPr>
          <p:nvPr/>
        </p:nvSpPr>
        <p:spPr bwMode="auto">
          <a:xfrm>
            <a:off x="7942264" y="3597276"/>
            <a:ext cx="649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98370" name="Line 66"/>
          <p:cNvSpPr>
            <a:spLocks noChangeShapeType="1"/>
          </p:cNvSpPr>
          <p:nvPr/>
        </p:nvSpPr>
        <p:spPr bwMode="auto">
          <a:xfrm>
            <a:off x="3719513" y="3567113"/>
            <a:ext cx="576262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dirty="0"/>
          </a:p>
        </p:txBody>
      </p:sp>
      <p:sp>
        <p:nvSpPr>
          <p:cNvPr id="14351" name="Text Box 67"/>
          <p:cNvSpPr txBox="1">
            <a:spLocks noChangeArrowheads="1"/>
          </p:cNvSpPr>
          <p:nvPr/>
        </p:nvSpPr>
        <p:spPr bwMode="auto">
          <a:xfrm>
            <a:off x="8975725" y="3597276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98372" name="Text Box 68"/>
          <p:cNvSpPr txBox="1">
            <a:spLocks noChangeArrowheads="1"/>
          </p:cNvSpPr>
          <p:nvPr/>
        </p:nvSpPr>
        <p:spPr bwMode="auto">
          <a:xfrm>
            <a:off x="7104064" y="4122738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98373" name="Text Box 69"/>
          <p:cNvSpPr txBox="1">
            <a:spLocks noChangeArrowheads="1"/>
          </p:cNvSpPr>
          <p:nvPr/>
        </p:nvSpPr>
        <p:spPr bwMode="auto">
          <a:xfrm>
            <a:off x="8864284" y="4122738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98374" name="Text Box 70"/>
          <p:cNvSpPr txBox="1">
            <a:spLocks noChangeArrowheads="1"/>
          </p:cNvSpPr>
          <p:nvPr/>
        </p:nvSpPr>
        <p:spPr bwMode="auto">
          <a:xfrm>
            <a:off x="3773488" y="974380"/>
            <a:ext cx="6138862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               For each object seen: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	 - get all values by random access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	 - determine Min(A1,A2)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	 - amongst 2 highest seen ? keep in buffer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8375" name="Text Box 71"/>
          <p:cNvSpPr txBox="1">
            <a:spLocks noChangeArrowheads="1"/>
          </p:cNvSpPr>
          <p:nvPr/>
        </p:nvSpPr>
        <p:spPr bwMode="auto">
          <a:xfrm>
            <a:off x="6456363" y="472122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98376" name="Text Box 72"/>
          <p:cNvSpPr txBox="1">
            <a:spLocks noChangeArrowheads="1"/>
          </p:cNvSpPr>
          <p:nvPr/>
        </p:nvSpPr>
        <p:spPr bwMode="auto">
          <a:xfrm>
            <a:off x="7108825" y="4721226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</a:t>
            </a:r>
          </a:p>
        </p:txBody>
      </p:sp>
      <p:sp>
        <p:nvSpPr>
          <p:cNvPr id="98377" name="Text Box 73"/>
          <p:cNvSpPr txBox="1">
            <a:spLocks noChangeArrowheads="1"/>
          </p:cNvSpPr>
          <p:nvPr/>
        </p:nvSpPr>
        <p:spPr bwMode="auto">
          <a:xfrm>
            <a:off x="7918768" y="4721226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</a:t>
            </a:r>
          </a:p>
        </p:txBody>
      </p:sp>
      <p:sp>
        <p:nvSpPr>
          <p:cNvPr id="98378" name="Text Box 74"/>
          <p:cNvSpPr txBox="1">
            <a:spLocks noChangeArrowheads="1"/>
          </p:cNvSpPr>
          <p:nvPr/>
        </p:nvSpPr>
        <p:spPr bwMode="auto">
          <a:xfrm>
            <a:off x="8868410" y="4721226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</a:t>
            </a:r>
          </a:p>
        </p:txBody>
      </p:sp>
      <p:sp>
        <p:nvSpPr>
          <p:cNvPr id="98379" name="Rectangle 75"/>
          <p:cNvSpPr>
            <a:spLocks noChangeArrowheads="1"/>
          </p:cNvSpPr>
          <p:nvPr/>
        </p:nvSpPr>
        <p:spPr bwMode="auto">
          <a:xfrm>
            <a:off x="8759826" y="3500439"/>
            <a:ext cx="1008063" cy="15843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4360" name="Text Box 76"/>
          <p:cNvSpPr txBox="1">
            <a:spLocks noChangeArrowheads="1"/>
          </p:cNvSpPr>
          <p:nvPr/>
        </p:nvSpPr>
        <p:spPr bwMode="auto">
          <a:xfrm>
            <a:off x="2495550" y="173038"/>
            <a:ext cx="5329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</a:rPr>
              <a:t>Example – Threshold Algorithm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426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46821E-7 L -8.33333E-7 -0.0890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98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62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46821E-7 L -5.55556E-7 -0.0890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98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6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7037E-6 L 3.125E-6 -0.08912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98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68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7037E-6 L 3.75E-6 -0.08912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98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68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44" grpId="0"/>
      <p:bldP spid="98362" grpId="0" animBg="1"/>
      <p:bldP spid="98363" grpId="0" animBg="1"/>
      <p:bldP spid="98364" grpId="0"/>
      <p:bldP spid="98365" grpId="0"/>
      <p:bldP spid="98365" grpId="1"/>
      <p:bldP spid="98366" grpId="0"/>
      <p:bldP spid="98367" grpId="0"/>
      <p:bldP spid="98367" grpId="1"/>
      <p:bldP spid="98368" grpId="0" animBg="1"/>
      <p:bldP spid="98370" grpId="0" animBg="1"/>
      <p:bldP spid="98372" grpId="0"/>
      <p:bldP spid="98373" grpId="0"/>
      <p:bldP spid="98374" grpId="0"/>
      <p:bldP spid="98375" grpId="0"/>
      <p:bldP spid="98376" grpId="0"/>
      <p:bldP spid="98376" grpId="1"/>
      <p:bldP spid="98377" grpId="0"/>
      <p:bldP spid="98377" grpId="1"/>
      <p:bldP spid="98378" grpId="0"/>
      <p:bldP spid="98378" grpId="1"/>
      <p:bldP spid="98379" grpId="0" animBg="1"/>
      <p:bldP spid="9837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6313489" y="2794001"/>
            <a:ext cx="3527425" cy="2938463"/>
            <a:chOff x="2835" y="2160"/>
            <a:chExt cx="2222" cy="1851"/>
          </a:xfrm>
        </p:grpSpPr>
        <p:grpSp>
          <p:nvGrpSpPr>
            <p:cNvPr id="16424" name="Group 3"/>
            <p:cNvGrpSpPr>
              <a:grpSpLocks/>
            </p:cNvGrpSpPr>
            <p:nvPr/>
          </p:nvGrpSpPr>
          <p:grpSpPr bwMode="auto">
            <a:xfrm>
              <a:off x="2835" y="2160"/>
              <a:ext cx="408" cy="1851"/>
              <a:chOff x="3470" y="935"/>
              <a:chExt cx="408" cy="1851"/>
            </a:xfrm>
          </p:grpSpPr>
          <p:grpSp>
            <p:nvGrpSpPr>
              <p:cNvPr id="16446" name="Group 4"/>
              <p:cNvGrpSpPr>
                <a:grpSpLocks/>
              </p:cNvGrpSpPr>
              <p:nvPr/>
            </p:nvGrpSpPr>
            <p:grpSpPr bwMode="auto">
              <a:xfrm>
                <a:off x="3470" y="1341"/>
                <a:ext cx="408" cy="1445"/>
                <a:chOff x="521" y="1432"/>
                <a:chExt cx="408" cy="1445"/>
              </a:xfrm>
            </p:grpSpPr>
            <p:grpSp>
              <p:nvGrpSpPr>
                <p:cNvPr id="16448" name="Group 5"/>
                <p:cNvGrpSpPr>
                  <a:grpSpLocks/>
                </p:cNvGrpSpPr>
                <p:nvPr/>
              </p:nvGrpSpPr>
              <p:grpSpPr bwMode="auto">
                <a:xfrm>
                  <a:off x="521" y="1432"/>
                  <a:ext cx="408" cy="363"/>
                  <a:chOff x="1519" y="1207"/>
                  <a:chExt cx="771" cy="363"/>
                </a:xfrm>
              </p:grpSpPr>
              <p:sp>
                <p:nvSpPr>
                  <p:cNvPr id="1645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algn="ctr" eaLnBrk="1" hangingPunct="1"/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645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6449" name="Group 8"/>
                <p:cNvGrpSpPr>
                  <a:grpSpLocks/>
                </p:cNvGrpSpPr>
                <p:nvPr/>
              </p:nvGrpSpPr>
              <p:grpSpPr bwMode="auto">
                <a:xfrm>
                  <a:off x="521" y="1795"/>
                  <a:ext cx="408" cy="363"/>
                  <a:chOff x="1519" y="1207"/>
                  <a:chExt cx="771" cy="363"/>
                </a:xfrm>
              </p:grpSpPr>
              <p:sp>
                <p:nvSpPr>
                  <p:cNvPr id="16456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6457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6450" name="Group 11"/>
                <p:cNvGrpSpPr>
                  <a:grpSpLocks/>
                </p:cNvGrpSpPr>
                <p:nvPr/>
              </p:nvGrpSpPr>
              <p:grpSpPr bwMode="auto">
                <a:xfrm>
                  <a:off x="521" y="2158"/>
                  <a:ext cx="408" cy="363"/>
                  <a:chOff x="1519" y="1207"/>
                  <a:chExt cx="771" cy="363"/>
                </a:xfrm>
              </p:grpSpPr>
              <p:sp>
                <p:nvSpPr>
                  <p:cNvPr id="1645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6455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6451" name="Group 14"/>
                <p:cNvGrpSpPr>
                  <a:grpSpLocks/>
                </p:cNvGrpSpPr>
                <p:nvPr/>
              </p:nvGrpSpPr>
              <p:grpSpPr bwMode="auto">
                <a:xfrm>
                  <a:off x="521" y="2514"/>
                  <a:ext cx="408" cy="363"/>
                  <a:chOff x="1519" y="1207"/>
                  <a:chExt cx="771" cy="363"/>
                </a:xfrm>
              </p:grpSpPr>
              <p:sp>
                <p:nvSpPr>
                  <p:cNvPr id="16452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6453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latin typeface="Arial" panose="020B0604020202020204" pitchFamily="34" charset="0"/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16447" name="Rectangle 17"/>
              <p:cNvSpPr>
                <a:spLocks noChangeArrowheads="1"/>
              </p:cNvSpPr>
              <p:nvPr/>
            </p:nvSpPr>
            <p:spPr bwMode="auto">
              <a:xfrm>
                <a:off x="3470" y="935"/>
                <a:ext cx="40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ID</a:t>
                </a:r>
              </a:p>
            </p:txBody>
          </p:sp>
        </p:grpSp>
        <p:grpSp>
          <p:nvGrpSpPr>
            <p:cNvPr id="16425" name="Group 18"/>
            <p:cNvGrpSpPr>
              <a:grpSpLocks/>
            </p:cNvGrpSpPr>
            <p:nvPr/>
          </p:nvGrpSpPr>
          <p:grpSpPr bwMode="auto">
            <a:xfrm>
              <a:off x="3243" y="2160"/>
              <a:ext cx="544" cy="1851"/>
              <a:chOff x="3243" y="2160"/>
              <a:chExt cx="771" cy="1851"/>
            </a:xfrm>
          </p:grpSpPr>
          <p:grpSp>
            <p:nvGrpSpPr>
              <p:cNvPr id="16440" name="Group 19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6442" name="Rectangle 20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43" name="Rectangle 21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44" name="Rectangle 22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45" name="Rectangle 23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6441" name="Rectangle 24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16426" name="Group 25"/>
            <p:cNvGrpSpPr>
              <a:grpSpLocks/>
            </p:cNvGrpSpPr>
            <p:nvPr/>
          </p:nvGrpSpPr>
          <p:grpSpPr bwMode="auto">
            <a:xfrm>
              <a:off x="3787" y="2160"/>
              <a:ext cx="544" cy="1851"/>
              <a:chOff x="3243" y="2160"/>
              <a:chExt cx="771" cy="1851"/>
            </a:xfrm>
          </p:grpSpPr>
          <p:grpSp>
            <p:nvGrpSpPr>
              <p:cNvPr id="16434" name="Group 26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6436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37" name="Rectangle 28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38" name="Rectangle 29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39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6435" name="Rectangle 31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16427" name="Group 32"/>
            <p:cNvGrpSpPr>
              <a:grpSpLocks/>
            </p:cNvGrpSpPr>
            <p:nvPr/>
          </p:nvGrpSpPr>
          <p:grpSpPr bwMode="auto">
            <a:xfrm>
              <a:off x="4332" y="2160"/>
              <a:ext cx="725" cy="1851"/>
              <a:chOff x="3243" y="2160"/>
              <a:chExt cx="771" cy="1851"/>
            </a:xfrm>
          </p:grpSpPr>
          <p:grpSp>
            <p:nvGrpSpPr>
              <p:cNvPr id="16428" name="Group 33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6430" name="Rectangle 34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31" name="Rectangle 35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32" name="Rectangle 36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33" name="Rectangle 37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6429" name="Rectangle 38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Min(A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,A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)</a:t>
                </a:r>
              </a:p>
            </p:txBody>
          </p:sp>
        </p:grpSp>
      </p:grpSp>
      <p:sp>
        <p:nvSpPr>
          <p:cNvPr id="16387" name="Text Box 39"/>
          <p:cNvSpPr txBox="1">
            <a:spLocks noChangeArrowheads="1"/>
          </p:cNvSpPr>
          <p:nvPr/>
        </p:nvSpPr>
        <p:spPr bwMode="auto">
          <a:xfrm>
            <a:off x="2782889" y="2060576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>
              <a:latin typeface="Arial" panose="020B0604020202020204" pitchFamily="34" charset="0"/>
            </a:endParaRPr>
          </a:p>
        </p:txBody>
      </p:sp>
      <p:grpSp>
        <p:nvGrpSpPr>
          <p:cNvPr id="16388" name="Group 40"/>
          <p:cNvGrpSpPr>
            <a:grpSpLocks/>
          </p:cNvGrpSpPr>
          <p:nvPr/>
        </p:nvGrpSpPr>
        <p:grpSpPr bwMode="auto">
          <a:xfrm>
            <a:off x="2640013" y="2119314"/>
            <a:ext cx="2736850" cy="3908425"/>
            <a:chOff x="567" y="968"/>
            <a:chExt cx="1724" cy="2462"/>
          </a:xfrm>
        </p:grpSpPr>
        <p:grpSp>
          <p:nvGrpSpPr>
            <p:cNvPr id="16408" name="Group 41"/>
            <p:cNvGrpSpPr>
              <a:grpSpLocks/>
            </p:cNvGrpSpPr>
            <p:nvPr/>
          </p:nvGrpSpPr>
          <p:grpSpPr bwMode="auto">
            <a:xfrm>
              <a:off x="567" y="1207"/>
              <a:ext cx="771" cy="2223"/>
              <a:chOff x="3243" y="1389"/>
              <a:chExt cx="771" cy="2223"/>
            </a:xfrm>
          </p:grpSpPr>
          <p:grpSp>
            <p:nvGrpSpPr>
              <p:cNvPr id="16418" name="Group 42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6420" name="Rectangle 43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a: 0.9</a:t>
                  </a:r>
                </a:p>
              </p:txBody>
            </p:sp>
            <p:sp>
              <p:nvSpPr>
                <p:cNvPr id="16421" name="Rectangle 44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b: 0.8</a:t>
                  </a:r>
                </a:p>
              </p:txBody>
            </p:sp>
            <p:sp>
              <p:nvSpPr>
                <p:cNvPr id="16422" name="Rectangle 45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c: 0.72</a:t>
                  </a:r>
                </a:p>
              </p:txBody>
            </p:sp>
            <p:sp>
              <p:nvSpPr>
                <p:cNvPr id="16423" name="Rectangle 46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d: 0.6</a:t>
                  </a:r>
                </a:p>
              </p:txBody>
            </p:sp>
          </p:grpSp>
          <p:sp>
            <p:nvSpPr>
              <p:cNvPr id="16419" name="Rectangle 47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 smtClean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  <a:endParaRPr lang="en-US" b="1" dirty="0">
                  <a:solidFill>
                    <a:srgbClr val="FFFF00"/>
                  </a:solidFill>
                  <a:latin typeface="Arial" panose="020B0604020202020204" pitchFamily="34" charset="0"/>
                </a:endParaRP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16409" name="Text Box 48"/>
            <p:cNvSpPr txBox="1">
              <a:spLocks noChangeArrowheads="1"/>
            </p:cNvSpPr>
            <p:nvPr/>
          </p:nvSpPr>
          <p:spPr bwMode="auto">
            <a:xfrm>
              <a:off x="839" y="972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6410" name="Text Box 49"/>
            <p:cNvSpPr txBox="1">
              <a:spLocks noChangeArrowheads="1"/>
            </p:cNvSpPr>
            <p:nvPr/>
          </p:nvSpPr>
          <p:spPr bwMode="auto">
            <a:xfrm>
              <a:off x="1746" y="96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16411" name="Group 50"/>
            <p:cNvGrpSpPr>
              <a:grpSpLocks/>
            </p:cNvGrpSpPr>
            <p:nvPr/>
          </p:nvGrpSpPr>
          <p:grpSpPr bwMode="auto">
            <a:xfrm>
              <a:off x="1520" y="1207"/>
              <a:ext cx="771" cy="2223"/>
              <a:chOff x="3243" y="1389"/>
              <a:chExt cx="771" cy="2223"/>
            </a:xfrm>
          </p:grpSpPr>
          <p:grpSp>
            <p:nvGrpSpPr>
              <p:cNvPr id="16412" name="Group 51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6414" name="Rectangle 52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d: 0.9</a:t>
                  </a:r>
                </a:p>
              </p:txBody>
            </p:sp>
            <p:sp>
              <p:nvSpPr>
                <p:cNvPr id="16415" name="Rectangle 53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a: 0.85</a:t>
                  </a:r>
                </a:p>
              </p:txBody>
            </p:sp>
            <p:sp>
              <p:nvSpPr>
                <p:cNvPr id="16416" name="Rectangle 54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b: 0.7</a:t>
                  </a:r>
                </a:p>
              </p:txBody>
            </p:sp>
            <p:sp>
              <p:nvSpPr>
                <p:cNvPr id="16417" name="Rectangle 55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c: 0.2</a:t>
                  </a:r>
                </a:p>
              </p:txBody>
            </p:sp>
          </p:grpSp>
          <p:sp>
            <p:nvSpPr>
              <p:cNvPr id="16413" name="Rectangle 56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</p:grpSp>
      <p:sp>
        <p:nvSpPr>
          <p:cNvPr id="100409" name="Text Box 57"/>
          <p:cNvSpPr txBox="1">
            <a:spLocks noChangeArrowheads="1"/>
          </p:cNvSpPr>
          <p:nvPr/>
        </p:nvSpPr>
        <p:spPr bwMode="auto">
          <a:xfrm>
            <a:off x="1774826" y="896938"/>
            <a:ext cx="79930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rtl="0" eaLnBrk="1" hangingPunct="1"/>
            <a:r>
              <a:rPr lang="en-US" dirty="0">
                <a:latin typeface="Arial" panose="020B0604020202020204" pitchFamily="34" charset="0"/>
              </a:rPr>
              <a:t>Step 2 (Again): - Determine threshold value based on objects currently</a:t>
            </a:r>
            <a:br>
              <a:rPr lang="en-US" dirty="0"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               seen.    T =  min(L1, L2)</a:t>
            </a:r>
          </a:p>
        </p:txBody>
      </p:sp>
      <p:sp>
        <p:nvSpPr>
          <p:cNvPr id="100410" name="Rectangle 58"/>
          <p:cNvSpPr>
            <a:spLocks noChangeArrowheads="1"/>
          </p:cNvSpPr>
          <p:nvPr/>
        </p:nvSpPr>
        <p:spPr bwMode="auto">
          <a:xfrm>
            <a:off x="2749551" y="314166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00411" name="Rectangle 59"/>
          <p:cNvSpPr>
            <a:spLocks noChangeArrowheads="1"/>
          </p:cNvSpPr>
          <p:nvPr/>
        </p:nvSpPr>
        <p:spPr bwMode="auto">
          <a:xfrm>
            <a:off x="4295776" y="3154364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grpSp>
        <p:nvGrpSpPr>
          <p:cNvPr id="16392" name="Group 60"/>
          <p:cNvGrpSpPr>
            <a:grpSpLocks/>
          </p:cNvGrpSpPr>
          <p:nvPr/>
        </p:nvGrpSpPr>
        <p:grpSpPr bwMode="auto">
          <a:xfrm>
            <a:off x="6456364" y="3579814"/>
            <a:ext cx="2017712" cy="949325"/>
            <a:chOff x="2971" y="1793"/>
            <a:chExt cx="1271" cy="598"/>
          </a:xfrm>
        </p:grpSpPr>
        <p:sp>
          <p:nvSpPr>
            <p:cNvPr id="16404" name="Text Box 61"/>
            <p:cNvSpPr txBox="1">
              <a:spLocks noChangeArrowheads="1"/>
            </p:cNvSpPr>
            <p:nvPr/>
          </p:nvSpPr>
          <p:spPr bwMode="auto">
            <a:xfrm>
              <a:off x="2971" y="1793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16405" name="Text Box 62"/>
            <p:cNvSpPr txBox="1">
              <a:spLocks noChangeArrowheads="1"/>
            </p:cNvSpPr>
            <p:nvPr/>
          </p:nvSpPr>
          <p:spPr bwMode="auto">
            <a:xfrm>
              <a:off x="2971" y="2160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16406" name="Text Box 63"/>
            <p:cNvSpPr txBox="1">
              <a:spLocks noChangeArrowheads="1"/>
            </p:cNvSpPr>
            <p:nvPr/>
          </p:nvSpPr>
          <p:spPr bwMode="auto">
            <a:xfrm>
              <a:off x="3379" y="1797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0.9</a:t>
              </a:r>
            </a:p>
          </p:txBody>
        </p:sp>
        <p:sp>
          <p:nvSpPr>
            <p:cNvPr id="16407" name="Text Box 64"/>
            <p:cNvSpPr txBox="1">
              <a:spLocks noChangeArrowheads="1"/>
            </p:cNvSpPr>
            <p:nvPr/>
          </p:nvSpPr>
          <p:spPr bwMode="auto">
            <a:xfrm>
              <a:off x="3879" y="2115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0.7</a:t>
              </a:r>
            </a:p>
          </p:txBody>
        </p:sp>
      </p:grpSp>
      <p:sp>
        <p:nvSpPr>
          <p:cNvPr id="100417" name="Rectangle 65"/>
          <p:cNvSpPr>
            <a:spLocks noChangeArrowheads="1"/>
          </p:cNvSpPr>
          <p:nvPr/>
        </p:nvSpPr>
        <p:spPr bwMode="auto">
          <a:xfrm>
            <a:off x="4295776" y="3730626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6394" name="Text Box 66"/>
          <p:cNvSpPr txBox="1">
            <a:spLocks noChangeArrowheads="1"/>
          </p:cNvSpPr>
          <p:nvPr/>
        </p:nvSpPr>
        <p:spPr bwMode="auto">
          <a:xfrm>
            <a:off x="7942264" y="3579813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16395" name="Text Box 67"/>
          <p:cNvSpPr txBox="1">
            <a:spLocks noChangeArrowheads="1"/>
          </p:cNvSpPr>
          <p:nvPr/>
        </p:nvSpPr>
        <p:spPr bwMode="auto">
          <a:xfrm>
            <a:off x="8975725" y="3573463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16396" name="Text Box 68"/>
          <p:cNvSpPr txBox="1">
            <a:spLocks noChangeArrowheads="1"/>
          </p:cNvSpPr>
          <p:nvPr/>
        </p:nvSpPr>
        <p:spPr bwMode="auto">
          <a:xfrm>
            <a:off x="7022784" y="4108451"/>
            <a:ext cx="649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</a:t>
            </a:r>
          </a:p>
        </p:txBody>
      </p:sp>
      <p:sp>
        <p:nvSpPr>
          <p:cNvPr id="16397" name="Text Box 69"/>
          <p:cNvSpPr txBox="1">
            <a:spLocks noChangeArrowheads="1"/>
          </p:cNvSpPr>
          <p:nvPr/>
        </p:nvSpPr>
        <p:spPr bwMode="auto">
          <a:xfrm>
            <a:off x="8843964" y="4083051"/>
            <a:ext cx="649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</a:t>
            </a:r>
          </a:p>
        </p:txBody>
      </p:sp>
      <p:sp>
        <p:nvSpPr>
          <p:cNvPr id="100422" name="Text Box 70"/>
          <p:cNvSpPr txBox="1">
            <a:spLocks noChangeArrowheads="1"/>
          </p:cNvSpPr>
          <p:nvPr/>
        </p:nvSpPr>
        <p:spPr bwMode="auto">
          <a:xfrm>
            <a:off x="6456364" y="6165850"/>
            <a:ext cx="28797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latin typeface="Arial" panose="020B0604020202020204" pitchFamily="34" charset="0"/>
              </a:rPr>
              <a:t>T = min(0.8, 0.85) = 0.8</a:t>
            </a:r>
          </a:p>
        </p:txBody>
      </p:sp>
      <p:sp>
        <p:nvSpPr>
          <p:cNvPr id="100423" name="Rectangle 71"/>
          <p:cNvSpPr>
            <a:spLocks noChangeArrowheads="1"/>
          </p:cNvSpPr>
          <p:nvPr/>
        </p:nvSpPr>
        <p:spPr bwMode="auto">
          <a:xfrm>
            <a:off x="8759826" y="3500439"/>
            <a:ext cx="1008063" cy="9366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00424" name="Rectangle 72"/>
          <p:cNvSpPr>
            <a:spLocks noChangeArrowheads="1"/>
          </p:cNvSpPr>
          <p:nvPr/>
        </p:nvSpPr>
        <p:spPr bwMode="auto">
          <a:xfrm>
            <a:off x="2754313" y="3725864"/>
            <a:ext cx="1008062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00425" name="AutoShape 73"/>
          <p:cNvSpPr>
            <a:spLocks noChangeArrowheads="1"/>
          </p:cNvSpPr>
          <p:nvPr/>
        </p:nvSpPr>
        <p:spPr bwMode="auto">
          <a:xfrm>
            <a:off x="2063750" y="3371851"/>
            <a:ext cx="287338" cy="576263"/>
          </a:xfrm>
          <a:prstGeom prst="downArrow">
            <a:avLst>
              <a:gd name="adj1" fmla="val 50000"/>
              <a:gd name="adj2" fmla="val 50138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00426" name="Text Box 74"/>
          <p:cNvSpPr txBox="1">
            <a:spLocks noChangeArrowheads="1"/>
          </p:cNvSpPr>
          <p:nvPr/>
        </p:nvSpPr>
        <p:spPr bwMode="auto">
          <a:xfrm>
            <a:off x="3405188" y="1492250"/>
            <a:ext cx="72628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rtl="0" eaLnBrk="1" hangingPunct="1"/>
            <a:r>
              <a:rPr lang="en-US" dirty="0">
                <a:latin typeface="Arial" panose="020B0604020202020204" pitchFamily="34" charset="0"/>
              </a:rPr>
              <a:t>- 2 objects with overall grade ≥ threshold value ? stop</a:t>
            </a:r>
          </a:p>
          <a:p>
            <a:pPr eaLnBrk="1" hangingPunct="1"/>
            <a:r>
              <a:rPr lang="en-US" dirty="0">
                <a:latin typeface="Arial" panose="020B0604020202020204" pitchFamily="34" charset="0"/>
              </a:rPr>
              <a:t>  else go to next entry position in sorted list and repeat step 1</a:t>
            </a:r>
          </a:p>
        </p:txBody>
      </p:sp>
      <p:sp>
        <p:nvSpPr>
          <p:cNvPr id="16403" name="Text Box 75"/>
          <p:cNvSpPr txBox="1">
            <a:spLocks noChangeArrowheads="1"/>
          </p:cNvSpPr>
          <p:nvPr/>
        </p:nvSpPr>
        <p:spPr bwMode="auto">
          <a:xfrm>
            <a:off x="1774825" y="173038"/>
            <a:ext cx="5329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</a:rPr>
              <a:t>Example – Threshold Algorithm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7102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09" grpId="0"/>
      <p:bldP spid="100410" grpId="0" animBg="1"/>
      <p:bldP spid="100410" grpId="1" animBg="1"/>
      <p:bldP spid="100411" grpId="0" animBg="1"/>
      <p:bldP spid="100411" grpId="1" animBg="1"/>
      <p:bldP spid="100417" grpId="0" animBg="1"/>
      <p:bldP spid="100422" grpId="0" animBg="1"/>
      <p:bldP spid="100422" grpId="1" animBg="1"/>
      <p:bldP spid="100423" grpId="0" animBg="1"/>
      <p:bldP spid="100423" grpId="1" animBg="1"/>
      <p:bldP spid="100424" grpId="0" animBg="1"/>
      <p:bldP spid="100425" grpId="0" animBg="1"/>
      <p:bldP spid="10042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6313489" y="2794001"/>
            <a:ext cx="3527425" cy="2938463"/>
            <a:chOff x="2835" y="2160"/>
            <a:chExt cx="2222" cy="1851"/>
          </a:xfrm>
        </p:grpSpPr>
        <p:grpSp>
          <p:nvGrpSpPr>
            <p:cNvPr id="17444" name="Group 3"/>
            <p:cNvGrpSpPr>
              <a:grpSpLocks/>
            </p:cNvGrpSpPr>
            <p:nvPr/>
          </p:nvGrpSpPr>
          <p:grpSpPr bwMode="auto">
            <a:xfrm>
              <a:off x="2835" y="2160"/>
              <a:ext cx="408" cy="1851"/>
              <a:chOff x="3470" y="935"/>
              <a:chExt cx="408" cy="1851"/>
            </a:xfrm>
          </p:grpSpPr>
          <p:grpSp>
            <p:nvGrpSpPr>
              <p:cNvPr id="17466" name="Group 4"/>
              <p:cNvGrpSpPr>
                <a:grpSpLocks/>
              </p:cNvGrpSpPr>
              <p:nvPr/>
            </p:nvGrpSpPr>
            <p:grpSpPr bwMode="auto">
              <a:xfrm>
                <a:off x="3470" y="1341"/>
                <a:ext cx="408" cy="1445"/>
                <a:chOff x="521" y="1432"/>
                <a:chExt cx="408" cy="1445"/>
              </a:xfrm>
            </p:grpSpPr>
            <p:grpSp>
              <p:nvGrpSpPr>
                <p:cNvPr id="17468" name="Group 5"/>
                <p:cNvGrpSpPr>
                  <a:grpSpLocks/>
                </p:cNvGrpSpPr>
                <p:nvPr/>
              </p:nvGrpSpPr>
              <p:grpSpPr bwMode="auto">
                <a:xfrm>
                  <a:off x="521" y="1432"/>
                  <a:ext cx="408" cy="363"/>
                  <a:chOff x="1519" y="1207"/>
                  <a:chExt cx="771" cy="363"/>
                </a:xfrm>
              </p:grpSpPr>
              <p:sp>
                <p:nvSpPr>
                  <p:cNvPr id="1747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algn="ctr" eaLnBrk="1" hangingPunct="1"/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47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7469" name="Group 8"/>
                <p:cNvGrpSpPr>
                  <a:grpSpLocks/>
                </p:cNvGrpSpPr>
                <p:nvPr/>
              </p:nvGrpSpPr>
              <p:grpSpPr bwMode="auto">
                <a:xfrm>
                  <a:off x="521" y="1795"/>
                  <a:ext cx="408" cy="363"/>
                  <a:chOff x="1519" y="1207"/>
                  <a:chExt cx="771" cy="363"/>
                </a:xfrm>
              </p:grpSpPr>
              <p:sp>
                <p:nvSpPr>
                  <p:cNvPr id="17476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7477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7470" name="Group 11"/>
                <p:cNvGrpSpPr>
                  <a:grpSpLocks/>
                </p:cNvGrpSpPr>
                <p:nvPr/>
              </p:nvGrpSpPr>
              <p:grpSpPr bwMode="auto">
                <a:xfrm>
                  <a:off x="521" y="2158"/>
                  <a:ext cx="408" cy="363"/>
                  <a:chOff x="1519" y="1207"/>
                  <a:chExt cx="771" cy="363"/>
                </a:xfrm>
              </p:grpSpPr>
              <p:sp>
                <p:nvSpPr>
                  <p:cNvPr id="1747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7475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endParaRPr lang="nl-NL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7471" name="Group 14"/>
                <p:cNvGrpSpPr>
                  <a:grpSpLocks/>
                </p:cNvGrpSpPr>
                <p:nvPr/>
              </p:nvGrpSpPr>
              <p:grpSpPr bwMode="auto">
                <a:xfrm>
                  <a:off x="521" y="2514"/>
                  <a:ext cx="408" cy="363"/>
                  <a:chOff x="1519" y="1207"/>
                  <a:chExt cx="771" cy="363"/>
                </a:xfrm>
              </p:grpSpPr>
              <p:sp>
                <p:nvSpPr>
                  <p:cNvPr id="17472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17473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latin typeface="Arial" panose="020B0604020202020204" pitchFamily="34" charset="0"/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17467" name="Rectangle 17"/>
              <p:cNvSpPr>
                <a:spLocks noChangeArrowheads="1"/>
              </p:cNvSpPr>
              <p:nvPr/>
            </p:nvSpPr>
            <p:spPr bwMode="auto">
              <a:xfrm>
                <a:off x="3470" y="935"/>
                <a:ext cx="40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ID</a:t>
                </a:r>
              </a:p>
            </p:txBody>
          </p:sp>
        </p:grpSp>
        <p:grpSp>
          <p:nvGrpSpPr>
            <p:cNvPr id="17445" name="Group 18"/>
            <p:cNvGrpSpPr>
              <a:grpSpLocks/>
            </p:cNvGrpSpPr>
            <p:nvPr/>
          </p:nvGrpSpPr>
          <p:grpSpPr bwMode="auto">
            <a:xfrm>
              <a:off x="3243" y="2160"/>
              <a:ext cx="544" cy="1851"/>
              <a:chOff x="3243" y="2160"/>
              <a:chExt cx="771" cy="1851"/>
            </a:xfrm>
          </p:grpSpPr>
          <p:grpSp>
            <p:nvGrpSpPr>
              <p:cNvPr id="17460" name="Group 19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7462" name="Rectangle 20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63" name="Rectangle 21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64" name="Rectangle 22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65" name="Rectangle 23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7461" name="Rectangle 24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17446" name="Group 25"/>
            <p:cNvGrpSpPr>
              <a:grpSpLocks/>
            </p:cNvGrpSpPr>
            <p:nvPr/>
          </p:nvGrpSpPr>
          <p:grpSpPr bwMode="auto">
            <a:xfrm>
              <a:off x="3787" y="2160"/>
              <a:ext cx="544" cy="1851"/>
              <a:chOff x="3243" y="2160"/>
              <a:chExt cx="771" cy="1851"/>
            </a:xfrm>
          </p:grpSpPr>
          <p:grpSp>
            <p:nvGrpSpPr>
              <p:cNvPr id="17454" name="Group 26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7456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57" name="Rectangle 28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58" name="Rectangle 29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59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7455" name="Rectangle 31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17447" name="Group 32"/>
            <p:cNvGrpSpPr>
              <a:grpSpLocks/>
            </p:cNvGrpSpPr>
            <p:nvPr/>
          </p:nvGrpSpPr>
          <p:grpSpPr bwMode="auto">
            <a:xfrm>
              <a:off x="4332" y="2160"/>
              <a:ext cx="725" cy="1851"/>
              <a:chOff x="3243" y="2160"/>
              <a:chExt cx="771" cy="1851"/>
            </a:xfrm>
          </p:grpSpPr>
          <p:grpSp>
            <p:nvGrpSpPr>
              <p:cNvPr id="17448" name="Group 33"/>
              <p:cNvGrpSpPr>
                <a:grpSpLocks/>
              </p:cNvGrpSpPr>
              <p:nvPr/>
            </p:nvGrpSpPr>
            <p:grpSpPr bwMode="auto">
              <a:xfrm>
                <a:off x="3243" y="2566"/>
                <a:ext cx="771" cy="1445"/>
                <a:chOff x="930" y="1432"/>
                <a:chExt cx="771" cy="1445"/>
              </a:xfrm>
            </p:grpSpPr>
            <p:sp>
              <p:nvSpPr>
                <p:cNvPr id="17450" name="Rectangle 34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51" name="Rectangle 35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52" name="Rectangle 36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53" name="Rectangle 37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endParaRPr lang="nl-NL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7449" name="Rectangle 38"/>
              <p:cNvSpPr>
                <a:spLocks noChangeArrowheads="1"/>
              </p:cNvSpPr>
              <p:nvPr/>
            </p:nvSpPr>
            <p:spPr bwMode="auto">
              <a:xfrm>
                <a:off x="3243" y="2160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Min(A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,A</a:t>
                </a:r>
                <a:r>
                  <a:rPr lang="en-US" baseline="-250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)</a:t>
                </a:r>
              </a:p>
            </p:txBody>
          </p:sp>
        </p:grpSp>
      </p:grpSp>
      <p:sp>
        <p:nvSpPr>
          <p:cNvPr id="17411" name="Text Box 39"/>
          <p:cNvSpPr txBox="1">
            <a:spLocks noChangeArrowheads="1"/>
          </p:cNvSpPr>
          <p:nvPr/>
        </p:nvSpPr>
        <p:spPr bwMode="auto">
          <a:xfrm>
            <a:off x="2782889" y="2060576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>
              <a:latin typeface="Arial" panose="020B0604020202020204" pitchFamily="34" charset="0"/>
            </a:endParaRPr>
          </a:p>
        </p:txBody>
      </p:sp>
      <p:grpSp>
        <p:nvGrpSpPr>
          <p:cNvPr id="17412" name="Group 40"/>
          <p:cNvGrpSpPr>
            <a:grpSpLocks/>
          </p:cNvGrpSpPr>
          <p:nvPr/>
        </p:nvGrpSpPr>
        <p:grpSpPr bwMode="auto">
          <a:xfrm>
            <a:off x="2640013" y="2119314"/>
            <a:ext cx="2736850" cy="3908425"/>
            <a:chOff x="567" y="968"/>
            <a:chExt cx="1724" cy="2462"/>
          </a:xfrm>
        </p:grpSpPr>
        <p:grpSp>
          <p:nvGrpSpPr>
            <p:cNvPr id="17428" name="Group 41"/>
            <p:cNvGrpSpPr>
              <a:grpSpLocks/>
            </p:cNvGrpSpPr>
            <p:nvPr/>
          </p:nvGrpSpPr>
          <p:grpSpPr bwMode="auto">
            <a:xfrm>
              <a:off x="567" y="1207"/>
              <a:ext cx="771" cy="2223"/>
              <a:chOff x="3243" y="1389"/>
              <a:chExt cx="771" cy="2223"/>
            </a:xfrm>
          </p:grpSpPr>
          <p:grpSp>
            <p:nvGrpSpPr>
              <p:cNvPr id="17438" name="Group 42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7440" name="Rectangle 43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a: 0.9</a:t>
                  </a:r>
                </a:p>
              </p:txBody>
            </p:sp>
            <p:sp>
              <p:nvSpPr>
                <p:cNvPr id="17441" name="Rectangle 44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b: 0.8</a:t>
                  </a:r>
                </a:p>
              </p:txBody>
            </p:sp>
            <p:sp>
              <p:nvSpPr>
                <p:cNvPr id="17442" name="Rectangle 45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c: 0.72</a:t>
                  </a:r>
                </a:p>
              </p:txBody>
            </p:sp>
            <p:sp>
              <p:nvSpPr>
                <p:cNvPr id="17443" name="Rectangle 46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d: 0.6</a:t>
                  </a:r>
                </a:p>
              </p:txBody>
            </p:sp>
          </p:grpSp>
          <p:sp>
            <p:nvSpPr>
              <p:cNvPr id="17439" name="Rectangle 47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17429" name="Text Box 48"/>
            <p:cNvSpPr txBox="1">
              <a:spLocks noChangeArrowheads="1"/>
            </p:cNvSpPr>
            <p:nvPr/>
          </p:nvSpPr>
          <p:spPr bwMode="auto">
            <a:xfrm>
              <a:off x="839" y="972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430" name="Text Box 49"/>
            <p:cNvSpPr txBox="1">
              <a:spLocks noChangeArrowheads="1"/>
            </p:cNvSpPr>
            <p:nvPr/>
          </p:nvSpPr>
          <p:spPr bwMode="auto">
            <a:xfrm>
              <a:off x="1746" y="96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L</a:t>
              </a:r>
              <a:r>
                <a:rPr lang="en-US" baseline="-25000" dirty="0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17431" name="Group 50"/>
            <p:cNvGrpSpPr>
              <a:grpSpLocks/>
            </p:cNvGrpSpPr>
            <p:nvPr/>
          </p:nvGrpSpPr>
          <p:grpSpPr bwMode="auto">
            <a:xfrm>
              <a:off x="1520" y="1207"/>
              <a:ext cx="771" cy="2223"/>
              <a:chOff x="3243" y="1389"/>
              <a:chExt cx="771" cy="2223"/>
            </a:xfrm>
          </p:grpSpPr>
          <p:grpSp>
            <p:nvGrpSpPr>
              <p:cNvPr id="17432" name="Group 51"/>
              <p:cNvGrpSpPr>
                <a:grpSpLocks/>
              </p:cNvGrpSpPr>
              <p:nvPr/>
            </p:nvGrpSpPr>
            <p:grpSpPr bwMode="auto">
              <a:xfrm>
                <a:off x="3243" y="1389"/>
                <a:ext cx="771" cy="2223"/>
                <a:chOff x="3243" y="1389"/>
                <a:chExt cx="771" cy="2223"/>
              </a:xfrm>
            </p:grpSpPr>
            <p:sp>
              <p:nvSpPr>
                <p:cNvPr id="17434" name="Rectangle 52"/>
                <p:cNvSpPr>
                  <a:spLocks noChangeArrowheads="1"/>
                </p:cNvSpPr>
                <p:nvPr/>
              </p:nvSpPr>
              <p:spPr bwMode="auto">
                <a:xfrm>
                  <a:off x="3243" y="138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d: 0.9</a:t>
                  </a:r>
                </a:p>
              </p:txBody>
            </p:sp>
            <p:sp>
              <p:nvSpPr>
                <p:cNvPr id="17435" name="Rectangle 53"/>
                <p:cNvSpPr>
                  <a:spLocks noChangeArrowheads="1"/>
                </p:cNvSpPr>
                <p:nvPr/>
              </p:nvSpPr>
              <p:spPr bwMode="auto">
                <a:xfrm>
                  <a:off x="3243" y="175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a: 0.85</a:t>
                  </a:r>
                </a:p>
              </p:txBody>
            </p:sp>
            <p:sp>
              <p:nvSpPr>
                <p:cNvPr id="17436" name="Rectangle 54"/>
                <p:cNvSpPr>
                  <a:spLocks noChangeArrowheads="1"/>
                </p:cNvSpPr>
                <p:nvPr/>
              </p:nvSpPr>
              <p:spPr bwMode="auto">
                <a:xfrm>
                  <a:off x="3243" y="211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b: 0.7</a:t>
                  </a:r>
                </a:p>
              </p:txBody>
            </p:sp>
            <p:sp>
              <p:nvSpPr>
                <p:cNvPr id="17437" name="Rectangle 55"/>
                <p:cNvSpPr>
                  <a:spLocks noChangeArrowheads="1"/>
                </p:cNvSpPr>
                <p:nvPr/>
              </p:nvSpPr>
              <p:spPr bwMode="auto">
                <a:xfrm>
                  <a:off x="3243" y="3249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c: 0.2</a:t>
                  </a:r>
                </a:p>
              </p:txBody>
            </p:sp>
          </p:grpSp>
          <p:sp>
            <p:nvSpPr>
              <p:cNvPr id="17433" name="Rectangle 56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</p:grpSp>
      </p:grpSp>
      <p:sp>
        <p:nvSpPr>
          <p:cNvPr id="17413" name="Text Box 57"/>
          <p:cNvSpPr txBox="1">
            <a:spLocks noChangeArrowheads="1"/>
          </p:cNvSpPr>
          <p:nvPr/>
        </p:nvSpPr>
        <p:spPr bwMode="auto">
          <a:xfrm>
            <a:off x="2613026" y="1231900"/>
            <a:ext cx="715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en-US" sz="2400" dirty="0">
                <a:latin typeface="Arial" panose="020B0604020202020204" pitchFamily="34" charset="0"/>
              </a:rPr>
              <a:t>Situation at stopping condition</a:t>
            </a:r>
          </a:p>
        </p:txBody>
      </p:sp>
      <p:grpSp>
        <p:nvGrpSpPr>
          <p:cNvPr id="17414" name="Group 58"/>
          <p:cNvGrpSpPr>
            <a:grpSpLocks/>
          </p:cNvGrpSpPr>
          <p:nvPr/>
        </p:nvGrpSpPr>
        <p:grpSpPr bwMode="auto">
          <a:xfrm>
            <a:off x="6456364" y="3579814"/>
            <a:ext cx="2008187" cy="949325"/>
            <a:chOff x="2971" y="1793"/>
            <a:chExt cx="1265" cy="598"/>
          </a:xfrm>
        </p:grpSpPr>
        <p:sp>
          <p:nvSpPr>
            <p:cNvPr id="17424" name="Text Box 59"/>
            <p:cNvSpPr txBox="1">
              <a:spLocks noChangeArrowheads="1"/>
            </p:cNvSpPr>
            <p:nvPr/>
          </p:nvSpPr>
          <p:spPr bwMode="auto">
            <a:xfrm>
              <a:off x="2971" y="1793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17425" name="Text Box 60"/>
            <p:cNvSpPr txBox="1">
              <a:spLocks noChangeArrowheads="1"/>
            </p:cNvSpPr>
            <p:nvPr/>
          </p:nvSpPr>
          <p:spPr bwMode="auto">
            <a:xfrm>
              <a:off x="2971" y="2160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17426" name="Text Box 61"/>
            <p:cNvSpPr txBox="1">
              <a:spLocks noChangeArrowheads="1"/>
            </p:cNvSpPr>
            <p:nvPr/>
          </p:nvSpPr>
          <p:spPr bwMode="auto">
            <a:xfrm>
              <a:off x="3379" y="1797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0.9</a:t>
              </a:r>
            </a:p>
          </p:txBody>
        </p:sp>
        <p:sp>
          <p:nvSpPr>
            <p:cNvPr id="17427" name="Text Box 62"/>
            <p:cNvSpPr txBox="1">
              <a:spLocks noChangeArrowheads="1"/>
            </p:cNvSpPr>
            <p:nvPr/>
          </p:nvSpPr>
          <p:spPr bwMode="auto">
            <a:xfrm>
              <a:off x="3873" y="2115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0.7</a:t>
              </a:r>
            </a:p>
          </p:txBody>
        </p:sp>
      </p:grpSp>
      <p:sp>
        <p:nvSpPr>
          <p:cNvPr id="17415" name="Rectangle 63"/>
          <p:cNvSpPr>
            <a:spLocks noChangeArrowheads="1"/>
          </p:cNvSpPr>
          <p:nvPr/>
        </p:nvSpPr>
        <p:spPr bwMode="auto">
          <a:xfrm>
            <a:off x="4295776" y="3730626"/>
            <a:ext cx="1008063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7416" name="Text Box 64"/>
          <p:cNvSpPr txBox="1">
            <a:spLocks noChangeArrowheads="1"/>
          </p:cNvSpPr>
          <p:nvPr/>
        </p:nvSpPr>
        <p:spPr bwMode="auto">
          <a:xfrm>
            <a:off x="7942264" y="3579813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17417" name="Text Box 65"/>
          <p:cNvSpPr txBox="1">
            <a:spLocks noChangeArrowheads="1"/>
          </p:cNvSpPr>
          <p:nvPr/>
        </p:nvSpPr>
        <p:spPr bwMode="auto">
          <a:xfrm>
            <a:off x="8975725" y="3573463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0.85</a:t>
            </a:r>
          </a:p>
        </p:txBody>
      </p:sp>
      <p:sp>
        <p:nvSpPr>
          <p:cNvPr id="17418" name="Text Box 66"/>
          <p:cNvSpPr txBox="1">
            <a:spLocks noChangeArrowheads="1"/>
          </p:cNvSpPr>
          <p:nvPr/>
        </p:nvSpPr>
        <p:spPr bwMode="auto">
          <a:xfrm>
            <a:off x="7022784" y="4108451"/>
            <a:ext cx="649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0.8</a:t>
            </a:r>
          </a:p>
        </p:txBody>
      </p:sp>
      <p:sp>
        <p:nvSpPr>
          <p:cNvPr id="17419" name="Text Box 67"/>
          <p:cNvSpPr txBox="1">
            <a:spLocks noChangeArrowheads="1"/>
          </p:cNvSpPr>
          <p:nvPr/>
        </p:nvSpPr>
        <p:spPr bwMode="auto">
          <a:xfrm>
            <a:off x="8864284" y="4083051"/>
            <a:ext cx="649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</a:rPr>
              <a:t>0.7</a:t>
            </a:r>
          </a:p>
        </p:txBody>
      </p:sp>
      <p:sp>
        <p:nvSpPr>
          <p:cNvPr id="17420" name="Text Box 68"/>
          <p:cNvSpPr txBox="1">
            <a:spLocks noChangeArrowheads="1"/>
          </p:cNvSpPr>
          <p:nvPr/>
        </p:nvSpPr>
        <p:spPr bwMode="auto">
          <a:xfrm>
            <a:off x="6456364" y="6165851"/>
            <a:ext cx="259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T = min(0.72, 0.7) = 0.7</a:t>
            </a:r>
          </a:p>
        </p:txBody>
      </p:sp>
      <p:sp>
        <p:nvSpPr>
          <p:cNvPr id="17421" name="Rectangle 69"/>
          <p:cNvSpPr>
            <a:spLocks noChangeArrowheads="1"/>
          </p:cNvSpPr>
          <p:nvPr/>
        </p:nvSpPr>
        <p:spPr bwMode="auto">
          <a:xfrm>
            <a:off x="6383339" y="3500439"/>
            <a:ext cx="504825" cy="10810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7422" name="Rectangle 70"/>
          <p:cNvSpPr>
            <a:spLocks noChangeArrowheads="1"/>
          </p:cNvSpPr>
          <p:nvPr/>
        </p:nvSpPr>
        <p:spPr bwMode="auto">
          <a:xfrm>
            <a:off x="2754313" y="3725864"/>
            <a:ext cx="1008062" cy="466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sp>
        <p:nvSpPr>
          <p:cNvPr id="17423" name="Text Box 71"/>
          <p:cNvSpPr txBox="1">
            <a:spLocks noChangeArrowheads="1"/>
          </p:cNvSpPr>
          <p:nvPr/>
        </p:nvSpPr>
        <p:spPr bwMode="auto">
          <a:xfrm>
            <a:off x="2424114" y="260351"/>
            <a:ext cx="53292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</a:rPr>
              <a:t>Example – Threshold Algorithm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6317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המודל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נתונים אובייקטים שלכל אחד מהם ערכים עבור קבוצה קבועה של אטריבוטים</a:t>
            </a:r>
          </a:p>
          <a:p>
            <a:pPr lvl="1"/>
            <a:r>
              <a:rPr lang="he-IL" dirty="0" smtClean="0"/>
              <a:t>ערך אחד לכל אטריבוט</a:t>
            </a:r>
          </a:p>
          <a:p>
            <a:pPr lvl="1"/>
            <a:r>
              <a:rPr lang="he-IL" dirty="0" smtClean="0"/>
              <a:t>הערכים בין 0 ל- 1</a:t>
            </a:r>
          </a:p>
          <a:p>
            <a:r>
              <a:rPr lang="he-IL" dirty="0" smtClean="0"/>
              <a:t>עבור כל אטריבוט, נתונה רשימה ממוינת בסדר יורד של זוגות </a:t>
            </a:r>
            <a:r>
              <a:rPr lang="en-US" dirty="0" smtClean="0"/>
              <a:t>(object id, attribute value)</a:t>
            </a:r>
          </a:p>
          <a:p>
            <a:r>
              <a:rPr lang="he-IL" dirty="0" smtClean="0"/>
              <a:t>האטריבוטים יסומנו ע"י 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,…, </a:t>
            </a:r>
            <a:r>
              <a:rPr lang="en-US" dirty="0" smtClean="0"/>
              <a:t>A</a:t>
            </a:r>
            <a:r>
              <a:rPr lang="en-US" baseline="-25000" dirty="0" smtClean="0"/>
              <a:t>i</a:t>
            </a:r>
            <a:r>
              <a:rPr lang="en-US" dirty="0"/>
              <a:t>,…, </a:t>
            </a:r>
            <a:r>
              <a:rPr lang="en-US" dirty="0" smtClean="0"/>
              <a:t>A</a:t>
            </a:r>
            <a:r>
              <a:rPr lang="en-US" baseline="-25000" dirty="0" smtClean="0"/>
              <a:t>m</a:t>
            </a:r>
            <a:endParaRPr lang="he-IL" baseline="-25000" dirty="0" smtClean="0"/>
          </a:p>
          <a:p>
            <a:r>
              <a:rPr lang="en-US" dirty="0" smtClean="0"/>
              <a:t>L</a:t>
            </a:r>
            <a:r>
              <a:rPr lang="en-US" baseline="-25000" dirty="0" smtClean="0"/>
              <a:t>i</a:t>
            </a:r>
            <a:r>
              <a:rPr lang="he-IL" dirty="0" smtClean="0"/>
              <a:t> היא הרשימה הממוינת עבור </a:t>
            </a:r>
            <a:r>
              <a:rPr lang="en-US" dirty="0" smtClean="0"/>
              <a:t>A</a:t>
            </a:r>
            <a:r>
              <a:rPr lang="en-US" baseline="-25000" dirty="0" smtClean="0"/>
              <a:t>i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970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2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הוכיחו נכונות של אלגוריתם הסף</a:t>
            </a:r>
          </a:p>
          <a:p>
            <a:r>
              <a:rPr lang="he-IL" dirty="0" smtClean="0"/>
              <a:t>בפרט, הוכיחו שאם מוחקים את אחת משתי בדיקות העצירה, האלגוריתם נשאר נכון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0880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/>
              <a:t>לכל אחת משתי בדיקות העצירה, בכמה גדל לכל היותר מספר הגישות אם מוחקים בדיקה זו?</a:t>
            </a:r>
          </a:p>
          <a:p>
            <a:pPr lvl="1"/>
            <a:r>
              <a:rPr lang="he-IL" smtClean="0"/>
              <a:t>סיפרו </a:t>
            </a:r>
            <a:r>
              <a:rPr lang="he-IL" dirty="0"/>
              <a:t>מספר הגישות מכל סוג, וגם ציינו הסה"כ</a:t>
            </a:r>
          </a:p>
          <a:p>
            <a:pPr lvl="1"/>
            <a:r>
              <a:rPr lang="he-IL" dirty="0"/>
              <a:t>תנו חסם הדוק, כלומר הראו מקרה שבו מספר הגישות אומנם גדל בהתאם לתשובה שנתתם</a:t>
            </a:r>
          </a:p>
          <a:p>
            <a:r>
              <a:rPr lang="he-IL" dirty="0"/>
              <a:t>לצורך תשובה זו (וגם תשובות אחרות), זכרו את הפרמטרים הבאים:</a:t>
            </a:r>
          </a:p>
          <a:p>
            <a:pPr lvl="1"/>
            <a:r>
              <a:rPr lang="en-US" dirty="0"/>
              <a:t>n</a:t>
            </a:r>
            <a:r>
              <a:rPr lang="he-IL" dirty="0"/>
              <a:t> הוא המספר הכולל של האובייקטים</a:t>
            </a:r>
          </a:p>
          <a:p>
            <a:pPr lvl="1"/>
            <a:r>
              <a:rPr lang="en-US" dirty="0"/>
              <a:t>m</a:t>
            </a:r>
            <a:r>
              <a:rPr lang="he-IL" dirty="0"/>
              <a:t> הוא מספר האטריבוטים (וגם מספר הרשימות)</a:t>
            </a:r>
          </a:p>
          <a:p>
            <a:pPr lvl="1"/>
            <a:r>
              <a:rPr lang="en-US" dirty="0"/>
              <a:t>k</a:t>
            </a:r>
            <a:r>
              <a:rPr lang="he-IL" dirty="0"/>
              <a:t> הוא מספר האובייקטים שצריך להחזיר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86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4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כדי למזער עוד יותר את מספר הגישות הכולל, סטודנט משנה קודמת הציע את השינוי הבא:</a:t>
            </a:r>
          </a:p>
          <a:p>
            <a:pPr lvl="1"/>
            <a:r>
              <a:rPr lang="he-IL" dirty="0" smtClean="0"/>
              <a:t>אם תנאי העצירה הראשון בלולאה אינו מתקיים, אז משלימים את האובייקטים (שהתגלו רק באופן חלקי) אחד אחד </a:t>
            </a:r>
          </a:p>
          <a:p>
            <a:pPr lvl="1"/>
            <a:r>
              <a:rPr lang="he-IL" dirty="0" smtClean="0"/>
              <a:t>מיד לאחר השלמת כל אובייקט מפעילים את תנאי העצירה</a:t>
            </a:r>
          </a:p>
          <a:p>
            <a:r>
              <a:rPr lang="he-IL" dirty="0" smtClean="0"/>
              <a:t>האם שינוי זה שומר על נכונות אלגוריתם הסף?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89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להראות שהאלגוריתם של פייגין עושה לפחות אותו מספר של גישות ממוינות כמו אלגוריתם הסף</a:t>
            </a:r>
          </a:p>
          <a:p>
            <a:r>
              <a:rPr lang="he-IL" dirty="0" smtClean="0"/>
              <a:t>בכמה לכל היותר גדול מספר הגישות הממוינות של האלגוריתם של פייגין מזה של אלגוריתם הסף?</a:t>
            </a:r>
          </a:p>
          <a:p>
            <a:pPr lvl="1"/>
            <a:r>
              <a:rPr lang="he-IL" dirty="0" smtClean="0"/>
              <a:t>תנו חסם הדוק ככל האפשר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3049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להראות דוגמה שבא אלגוריתם הסף עושה יותר גישות אקראיות מהאלגוריתם של פייגין</a:t>
            </a:r>
          </a:p>
          <a:p>
            <a:r>
              <a:rPr lang="he-IL" dirty="0" smtClean="0"/>
              <a:t>להראות דוגמה שבה המצב הפוך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9898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7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מהו גודל הזיכרון הפנימי שמצריך</a:t>
            </a:r>
          </a:p>
          <a:p>
            <a:pPr lvl="1"/>
            <a:r>
              <a:rPr lang="he-IL" dirty="0" smtClean="0"/>
              <a:t>אלגוריתם הסף</a:t>
            </a:r>
          </a:p>
          <a:p>
            <a:pPr lvl="1"/>
            <a:r>
              <a:rPr lang="he-IL" dirty="0" smtClean="0"/>
              <a:t>האלגוריתם של פייגין</a:t>
            </a:r>
          </a:p>
          <a:p>
            <a:r>
              <a:rPr lang="he-IL" dirty="0" smtClean="0"/>
              <a:t>תנו חסמים הדוקים ככל האפשר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345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8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בסוף כל לולאה, אלגוריתם הסף משאיר לכל היותר </a:t>
            </a:r>
            <a:r>
              <a:rPr lang="en-US" dirty="0" smtClean="0"/>
              <a:t>k</a:t>
            </a:r>
            <a:r>
              <a:rPr lang="he-IL" dirty="0" smtClean="0"/>
              <a:t> אובייקטים וזורק את השאר</a:t>
            </a:r>
          </a:p>
          <a:p>
            <a:r>
              <a:rPr lang="he-IL" dirty="0" smtClean="0"/>
              <a:t>האם יתכן שאלגוריתם הסף מוצא שוב אובייקט שהוא כבר זרק קודם?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2833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השקף הבא מראה איך הנתונים מיוצגים</a:t>
            </a:r>
          </a:p>
          <a:p>
            <a:r>
              <a:rPr lang="he-IL" dirty="0" smtClean="0"/>
              <a:t>עקרונית, אפשר לחשוב על הנתונים כעל יחס (כמו הטבלה בצד שמאל של השקף הבא)</a:t>
            </a:r>
          </a:p>
          <a:p>
            <a:r>
              <a:rPr lang="he-IL" dirty="0" smtClean="0"/>
              <a:t>אבל הייצוג הוא ע"י רשימות ממוינות בסדר יורד, אחת עבור כל אטריבוט, כמו בצד ימין של השקף הבא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983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664201" y="3429000"/>
            <a:ext cx="720725" cy="647700"/>
          </a:xfrm>
          <a:prstGeom prst="rightArrow">
            <a:avLst>
              <a:gd name="adj1" fmla="val 50000"/>
              <a:gd name="adj2" fmla="val 2781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he-IL" dirty="0"/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6672263" y="2205038"/>
            <a:ext cx="1223962" cy="3529012"/>
            <a:chOff x="3243" y="1389"/>
            <a:chExt cx="771" cy="2223"/>
          </a:xfrm>
        </p:grpSpPr>
        <p:grpSp>
          <p:nvGrpSpPr>
            <p:cNvPr id="4145" name="Group 4"/>
            <p:cNvGrpSpPr>
              <a:grpSpLocks/>
            </p:cNvGrpSpPr>
            <p:nvPr/>
          </p:nvGrpSpPr>
          <p:grpSpPr bwMode="auto">
            <a:xfrm>
              <a:off x="3243" y="1389"/>
              <a:ext cx="771" cy="2223"/>
              <a:chOff x="3243" y="1389"/>
              <a:chExt cx="771" cy="2223"/>
            </a:xfrm>
          </p:grpSpPr>
          <p:sp>
            <p:nvSpPr>
              <p:cNvPr id="4147" name="Rectangle 5"/>
              <p:cNvSpPr>
                <a:spLocks noChangeArrowheads="1"/>
              </p:cNvSpPr>
              <p:nvPr/>
            </p:nvSpPr>
            <p:spPr bwMode="auto">
              <a:xfrm>
                <a:off x="3243" y="1389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(a, 0.9)</a:t>
                </a:r>
              </a:p>
            </p:txBody>
          </p:sp>
          <p:sp>
            <p:nvSpPr>
              <p:cNvPr id="4148" name="Rectangle 6"/>
              <p:cNvSpPr>
                <a:spLocks noChangeArrowheads="1"/>
              </p:cNvSpPr>
              <p:nvPr/>
            </p:nvSpPr>
            <p:spPr bwMode="auto">
              <a:xfrm>
                <a:off x="3243" y="1752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(b, 0.8)</a:t>
                </a:r>
              </a:p>
            </p:txBody>
          </p:sp>
          <p:sp>
            <p:nvSpPr>
              <p:cNvPr id="4149" name="Rectangle 7"/>
              <p:cNvSpPr>
                <a:spLocks noChangeArrowheads="1"/>
              </p:cNvSpPr>
              <p:nvPr/>
            </p:nvSpPr>
            <p:spPr bwMode="auto">
              <a:xfrm>
                <a:off x="3243" y="2115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(c, 0.72)</a:t>
                </a:r>
              </a:p>
            </p:txBody>
          </p:sp>
          <p:sp>
            <p:nvSpPr>
              <p:cNvPr id="4150" name="Rectangle 8"/>
              <p:cNvSpPr>
                <a:spLocks noChangeArrowheads="1"/>
              </p:cNvSpPr>
              <p:nvPr/>
            </p:nvSpPr>
            <p:spPr bwMode="auto">
              <a:xfrm>
                <a:off x="3243" y="3249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(d, 0.6)</a:t>
                </a:r>
              </a:p>
            </p:txBody>
          </p:sp>
        </p:grpSp>
        <p:sp>
          <p:nvSpPr>
            <p:cNvPr id="4146" name="Rectangle 9"/>
            <p:cNvSpPr>
              <a:spLocks noChangeArrowheads="1"/>
            </p:cNvSpPr>
            <p:nvPr/>
          </p:nvSpPr>
          <p:spPr bwMode="auto">
            <a:xfrm>
              <a:off x="3243" y="2478"/>
              <a:ext cx="771" cy="7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</p:txBody>
        </p:sp>
      </p:grpSp>
      <p:sp>
        <p:nvSpPr>
          <p:cNvPr id="4100" name="Text Box 10"/>
          <p:cNvSpPr txBox="1">
            <a:spLocks noChangeArrowheads="1"/>
          </p:cNvSpPr>
          <p:nvPr/>
        </p:nvSpPr>
        <p:spPr bwMode="auto">
          <a:xfrm>
            <a:off x="6672264" y="1622426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Sorted L</a:t>
            </a:r>
            <a:r>
              <a:rPr lang="en-US" baseline="-25000" dirty="0">
                <a:latin typeface="Arial" panose="020B0604020202020204" pitchFamily="34" charset="0"/>
              </a:rPr>
              <a:t>1</a:t>
            </a:r>
          </a:p>
        </p:txBody>
      </p:sp>
      <p:grpSp>
        <p:nvGrpSpPr>
          <p:cNvPr id="4101" name="Group 11"/>
          <p:cNvGrpSpPr>
            <a:grpSpLocks/>
          </p:cNvGrpSpPr>
          <p:nvPr/>
        </p:nvGrpSpPr>
        <p:grpSpPr bwMode="auto">
          <a:xfrm>
            <a:off x="8185151" y="2205038"/>
            <a:ext cx="1223963" cy="3529012"/>
            <a:chOff x="3243" y="1389"/>
            <a:chExt cx="771" cy="2223"/>
          </a:xfrm>
        </p:grpSpPr>
        <p:grpSp>
          <p:nvGrpSpPr>
            <p:cNvPr id="4139" name="Group 12"/>
            <p:cNvGrpSpPr>
              <a:grpSpLocks/>
            </p:cNvGrpSpPr>
            <p:nvPr/>
          </p:nvGrpSpPr>
          <p:grpSpPr bwMode="auto">
            <a:xfrm>
              <a:off x="3243" y="1389"/>
              <a:ext cx="771" cy="2223"/>
              <a:chOff x="3243" y="1389"/>
              <a:chExt cx="771" cy="2223"/>
            </a:xfrm>
          </p:grpSpPr>
          <p:sp>
            <p:nvSpPr>
              <p:cNvPr id="4141" name="Rectangle 13"/>
              <p:cNvSpPr>
                <a:spLocks noChangeArrowheads="1"/>
              </p:cNvSpPr>
              <p:nvPr/>
            </p:nvSpPr>
            <p:spPr bwMode="auto">
              <a:xfrm>
                <a:off x="3243" y="1389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(d, 0.9)</a:t>
                </a:r>
              </a:p>
            </p:txBody>
          </p:sp>
          <p:sp>
            <p:nvSpPr>
              <p:cNvPr id="4142" name="Rectangle 14"/>
              <p:cNvSpPr>
                <a:spLocks noChangeArrowheads="1"/>
              </p:cNvSpPr>
              <p:nvPr/>
            </p:nvSpPr>
            <p:spPr bwMode="auto">
              <a:xfrm>
                <a:off x="3243" y="1752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(a, 0.85)</a:t>
                </a:r>
              </a:p>
            </p:txBody>
          </p:sp>
          <p:sp>
            <p:nvSpPr>
              <p:cNvPr id="4143" name="Rectangle 15"/>
              <p:cNvSpPr>
                <a:spLocks noChangeArrowheads="1"/>
              </p:cNvSpPr>
              <p:nvPr/>
            </p:nvSpPr>
            <p:spPr bwMode="auto">
              <a:xfrm>
                <a:off x="3243" y="2115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(b, 0.7)</a:t>
                </a:r>
              </a:p>
            </p:txBody>
          </p:sp>
          <p:sp>
            <p:nvSpPr>
              <p:cNvPr id="4144" name="Rectangle 16"/>
              <p:cNvSpPr>
                <a:spLocks noChangeArrowheads="1"/>
              </p:cNvSpPr>
              <p:nvPr/>
            </p:nvSpPr>
            <p:spPr bwMode="auto">
              <a:xfrm>
                <a:off x="3243" y="3249"/>
                <a:ext cx="771" cy="36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(c, 0.2)</a:t>
                </a:r>
              </a:p>
            </p:txBody>
          </p:sp>
        </p:grpSp>
        <p:sp>
          <p:nvSpPr>
            <p:cNvPr id="4140" name="Rectangle 17"/>
            <p:cNvSpPr>
              <a:spLocks noChangeArrowheads="1"/>
            </p:cNvSpPr>
            <p:nvPr/>
          </p:nvSpPr>
          <p:spPr bwMode="auto">
            <a:xfrm>
              <a:off x="3243" y="2478"/>
              <a:ext cx="771" cy="7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4102" name="Group 18"/>
          <p:cNvGrpSpPr>
            <a:grpSpLocks/>
          </p:cNvGrpSpPr>
          <p:nvPr/>
        </p:nvGrpSpPr>
        <p:grpSpPr bwMode="auto">
          <a:xfrm>
            <a:off x="1822450" y="1133476"/>
            <a:ext cx="3625850" cy="4678363"/>
            <a:chOff x="188" y="714"/>
            <a:chExt cx="2284" cy="2947"/>
          </a:xfrm>
        </p:grpSpPr>
        <p:sp>
          <p:nvSpPr>
            <p:cNvPr id="4105" name="Text Box 19"/>
            <p:cNvSpPr txBox="1">
              <a:spLocks noChangeArrowheads="1"/>
            </p:cNvSpPr>
            <p:nvPr/>
          </p:nvSpPr>
          <p:spPr bwMode="auto">
            <a:xfrm>
              <a:off x="188" y="3430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N</a:t>
              </a:r>
            </a:p>
          </p:txBody>
        </p:sp>
        <p:grpSp>
          <p:nvGrpSpPr>
            <p:cNvPr id="4106" name="Group 20"/>
            <p:cNvGrpSpPr>
              <a:grpSpLocks/>
            </p:cNvGrpSpPr>
            <p:nvPr/>
          </p:nvGrpSpPr>
          <p:grpSpPr bwMode="auto">
            <a:xfrm>
              <a:off x="522" y="1026"/>
              <a:ext cx="408" cy="2622"/>
              <a:chOff x="521" y="1026"/>
              <a:chExt cx="408" cy="2622"/>
            </a:xfrm>
          </p:grpSpPr>
          <p:grpSp>
            <p:nvGrpSpPr>
              <p:cNvPr id="4124" name="Group 21"/>
              <p:cNvGrpSpPr>
                <a:grpSpLocks/>
              </p:cNvGrpSpPr>
              <p:nvPr/>
            </p:nvGrpSpPr>
            <p:grpSpPr bwMode="auto">
              <a:xfrm>
                <a:off x="521" y="1432"/>
                <a:ext cx="408" cy="1445"/>
                <a:chOff x="521" y="1432"/>
                <a:chExt cx="408" cy="1445"/>
              </a:xfrm>
            </p:grpSpPr>
            <p:grpSp>
              <p:nvGrpSpPr>
                <p:cNvPr id="4127" name="Group 22"/>
                <p:cNvGrpSpPr>
                  <a:grpSpLocks/>
                </p:cNvGrpSpPr>
                <p:nvPr/>
              </p:nvGrpSpPr>
              <p:grpSpPr bwMode="auto">
                <a:xfrm>
                  <a:off x="521" y="1432"/>
                  <a:ext cx="408" cy="363"/>
                  <a:chOff x="1519" y="1207"/>
                  <a:chExt cx="771" cy="363"/>
                </a:xfrm>
              </p:grpSpPr>
              <p:sp>
                <p:nvSpPr>
                  <p:cNvPr id="4137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4138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solidFill>
                          <a:srgbClr val="FFFF00"/>
                        </a:solidFill>
                        <a:latin typeface="Arial" panose="020B0604020202020204" pitchFamily="34" charset="0"/>
                      </a:rPr>
                      <a:t>a</a:t>
                    </a:r>
                  </a:p>
                </p:txBody>
              </p:sp>
            </p:grpSp>
            <p:grpSp>
              <p:nvGrpSpPr>
                <p:cNvPr id="4128" name="Group 25"/>
                <p:cNvGrpSpPr>
                  <a:grpSpLocks/>
                </p:cNvGrpSpPr>
                <p:nvPr/>
              </p:nvGrpSpPr>
              <p:grpSpPr bwMode="auto">
                <a:xfrm>
                  <a:off x="521" y="1795"/>
                  <a:ext cx="408" cy="363"/>
                  <a:chOff x="1519" y="1207"/>
                  <a:chExt cx="771" cy="363"/>
                </a:xfrm>
              </p:grpSpPr>
              <p:sp>
                <p:nvSpPr>
                  <p:cNvPr id="4135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4136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solidFill>
                          <a:srgbClr val="FFFF00"/>
                        </a:solidFill>
                        <a:latin typeface="Arial" panose="020B0604020202020204" pitchFamily="34" charset="0"/>
                      </a:rPr>
                      <a:t>b</a:t>
                    </a:r>
                  </a:p>
                </p:txBody>
              </p:sp>
            </p:grpSp>
            <p:grpSp>
              <p:nvGrpSpPr>
                <p:cNvPr id="4129" name="Group 28"/>
                <p:cNvGrpSpPr>
                  <a:grpSpLocks/>
                </p:cNvGrpSpPr>
                <p:nvPr/>
              </p:nvGrpSpPr>
              <p:grpSpPr bwMode="auto">
                <a:xfrm>
                  <a:off x="521" y="2158"/>
                  <a:ext cx="408" cy="363"/>
                  <a:chOff x="1519" y="1207"/>
                  <a:chExt cx="771" cy="363"/>
                </a:xfrm>
              </p:grpSpPr>
              <p:sp>
                <p:nvSpPr>
                  <p:cNvPr id="4133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4134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solidFill>
                          <a:srgbClr val="FFFF00"/>
                        </a:solidFill>
                        <a:latin typeface="Arial" panose="020B0604020202020204" pitchFamily="34" charset="0"/>
                      </a:rPr>
                      <a:t>c</a:t>
                    </a:r>
                  </a:p>
                </p:txBody>
              </p:sp>
            </p:grpSp>
            <p:grpSp>
              <p:nvGrpSpPr>
                <p:cNvPr id="4130" name="Group 31"/>
                <p:cNvGrpSpPr>
                  <a:grpSpLocks/>
                </p:cNvGrpSpPr>
                <p:nvPr/>
              </p:nvGrpSpPr>
              <p:grpSpPr bwMode="auto">
                <a:xfrm>
                  <a:off x="521" y="2514"/>
                  <a:ext cx="408" cy="363"/>
                  <a:chOff x="1519" y="1207"/>
                  <a:chExt cx="771" cy="363"/>
                </a:xfrm>
              </p:grpSpPr>
              <p:sp>
                <p:nvSpPr>
                  <p:cNvPr id="4131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207"/>
                    <a:ext cx="771" cy="36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/>
                    <a:endParaRPr lang="he-IL" dirty="0"/>
                  </a:p>
                </p:txBody>
              </p:sp>
              <p:sp>
                <p:nvSpPr>
                  <p:cNvPr id="4132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55" y="1298"/>
                    <a:ext cx="49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5pPr>
                    <a:lvl6pPr marL="25146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6pPr>
                    <a:lvl7pPr marL="29718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7pPr>
                    <a:lvl8pPr marL="34290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8pPr>
                    <a:lvl9pPr marL="3886200" indent="-228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anose="02020404030301010803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dirty="0">
                        <a:solidFill>
                          <a:srgbClr val="FFFF00"/>
                        </a:solidFill>
                        <a:latin typeface="Arial" panose="020B0604020202020204" pitchFamily="34" charset="0"/>
                      </a:rPr>
                      <a:t>d</a:t>
                    </a:r>
                    <a:r>
                      <a:rPr lang="en-US" dirty="0">
                        <a:latin typeface="Arial" panose="020B0604020202020204" pitchFamily="34" charset="0"/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4125" name="Rectangle 34"/>
              <p:cNvSpPr>
                <a:spLocks noChangeArrowheads="1"/>
              </p:cNvSpPr>
              <p:nvPr/>
            </p:nvSpPr>
            <p:spPr bwMode="auto">
              <a:xfrm>
                <a:off x="521" y="2876"/>
                <a:ext cx="408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4126" name="Rectangle 35"/>
              <p:cNvSpPr>
                <a:spLocks noChangeArrowheads="1"/>
              </p:cNvSpPr>
              <p:nvPr/>
            </p:nvSpPr>
            <p:spPr bwMode="auto">
              <a:xfrm>
                <a:off x="521" y="1026"/>
                <a:ext cx="40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Object</a:t>
                </a:r>
              </a:p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ID</a:t>
                </a:r>
              </a:p>
            </p:txBody>
          </p:sp>
        </p:grpSp>
        <p:grpSp>
          <p:nvGrpSpPr>
            <p:cNvPr id="4107" name="Group 36"/>
            <p:cNvGrpSpPr>
              <a:grpSpLocks/>
            </p:cNvGrpSpPr>
            <p:nvPr/>
          </p:nvGrpSpPr>
          <p:grpSpPr bwMode="auto">
            <a:xfrm>
              <a:off x="930" y="1026"/>
              <a:ext cx="771" cy="2622"/>
              <a:chOff x="930" y="1026"/>
              <a:chExt cx="771" cy="2622"/>
            </a:xfrm>
          </p:grpSpPr>
          <p:grpSp>
            <p:nvGrpSpPr>
              <p:cNvPr id="4117" name="Group 37"/>
              <p:cNvGrpSpPr>
                <a:grpSpLocks/>
              </p:cNvGrpSpPr>
              <p:nvPr/>
            </p:nvGrpSpPr>
            <p:grpSpPr bwMode="auto">
              <a:xfrm>
                <a:off x="930" y="1432"/>
                <a:ext cx="771" cy="1445"/>
                <a:chOff x="930" y="1432"/>
                <a:chExt cx="771" cy="1445"/>
              </a:xfrm>
            </p:grpSpPr>
            <p:sp>
              <p:nvSpPr>
                <p:cNvPr id="4120" name="Rectangle 38"/>
                <p:cNvSpPr>
                  <a:spLocks noChangeArrowheads="1"/>
                </p:cNvSpPr>
                <p:nvPr/>
              </p:nvSpPr>
              <p:spPr bwMode="auto">
                <a:xfrm>
                  <a:off x="930" y="1432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0.9</a:t>
                  </a:r>
                </a:p>
              </p:txBody>
            </p:sp>
            <p:sp>
              <p:nvSpPr>
                <p:cNvPr id="4121" name="Rectangle 39"/>
                <p:cNvSpPr>
                  <a:spLocks noChangeArrowheads="1"/>
                </p:cNvSpPr>
                <p:nvPr/>
              </p:nvSpPr>
              <p:spPr bwMode="auto">
                <a:xfrm>
                  <a:off x="930" y="1795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0.8</a:t>
                  </a:r>
                </a:p>
              </p:txBody>
            </p:sp>
            <p:sp>
              <p:nvSpPr>
                <p:cNvPr id="4122" name="Rectangle 40"/>
                <p:cNvSpPr>
                  <a:spLocks noChangeArrowheads="1"/>
                </p:cNvSpPr>
                <p:nvPr/>
              </p:nvSpPr>
              <p:spPr bwMode="auto">
                <a:xfrm>
                  <a:off x="930" y="2158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0.72</a:t>
                  </a:r>
                </a:p>
              </p:txBody>
            </p:sp>
            <p:sp>
              <p:nvSpPr>
                <p:cNvPr id="4123" name="Rectangle 41"/>
                <p:cNvSpPr>
                  <a:spLocks noChangeArrowheads="1"/>
                </p:cNvSpPr>
                <p:nvPr/>
              </p:nvSpPr>
              <p:spPr bwMode="auto">
                <a:xfrm>
                  <a:off x="930" y="2514"/>
                  <a:ext cx="771" cy="3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ctr" eaLnBrk="1" hangingPunct="1"/>
                  <a:r>
                    <a:rPr lang="en-US" dirty="0">
                      <a:solidFill>
                        <a:srgbClr val="FFFF00"/>
                      </a:solidFill>
                      <a:latin typeface="Arial" panose="020B0604020202020204" pitchFamily="34" charset="0"/>
                    </a:rPr>
                    <a:t>0.6</a:t>
                  </a:r>
                </a:p>
              </p:txBody>
            </p:sp>
          </p:grpSp>
          <p:sp>
            <p:nvSpPr>
              <p:cNvPr id="4118" name="Rectangle 42"/>
              <p:cNvSpPr>
                <a:spLocks noChangeArrowheads="1"/>
              </p:cNvSpPr>
              <p:nvPr/>
            </p:nvSpPr>
            <p:spPr bwMode="auto">
              <a:xfrm>
                <a:off x="930" y="2876"/>
                <a:ext cx="771" cy="7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ctr" eaLnBrk="1" hangingPunct="1"/>
                <a:r>
                  <a:rPr lang="en-US" b="1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4119" name="Rectangle 43"/>
              <p:cNvSpPr>
                <a:spLocks noChangeArrowheads="1"/>
              </p:cNvSpPr>
              <p:nvPr/>
            </p:nvSpPr>
            <p:spPr bwMode="auto">
              <a:xfrm>
                <a:off x="930" y="1026"/>
                <a:ext cx="771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Attribute 1</a:t>
                </a:r>
              </a:p>
            </p:txBody>
          </p:sp>
        </p:grpSp>
        <p:sp>
          <p:nvSpPr>
            <p:cNvPr id="4108" name="Rectangle 44"/>
            <p:cNvSpPr>
              <a:spLocks noChangeArrowheads="1"/>
            </p:cNvSpPr>
            <p:nvPr/>
          </p:nvSpPr>
          <p:spPr bwMode="auto">
            <a:xfrm>
              <a:off x="1701" y="1434"/>
              <a:ext cx="771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0.85</a:t>
              </a:r>
            </a:p>
          </p:txBody>
        </p:sp>
        <p:sp>
          <p:nvSpPr>
            <p:cNvPr id="4109" name="Rectangle 45"/>
            <p:cNvSpPr>
              <a:spLocks noChangeArrowheads="1"/>
            </p:cNvSpPr>
            <p:nvPr/>
          </p:nvSpPr>
          <p:spPr bwMode="auto">
            <a:xfrm>
              <a:off x="1701" y="2160"/>
              <a:ext cx="771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0.2</a:t>
              </a:r>
            </a:p>
          </p:txBody>
        </p:sp>
        <p:sp>
          <p:nvSpPr>
            <p:cNvPr id="4110" name="Rectangle 46"/>
            <p:cNvSpPr>
              <a:spLocks noChangeArrowheads="1"/>
            </p:cNvSpPr>
            <p:nvPr/>
          </p:nvSpPr>
          <p:spPr bwMode="auto">
            <a:xfrm>
              <a:off x="1701" y="2523"/>
              <a:ext cx="771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0.9</a:t>
              </a:r>
            </a:p>
          </p:txBody>
        </p:sp>
        <p:sp>
          <p:nvSpPr>
            <p:cNvPr id="4111" name="Rectangle 47"/>
            <p:cNvSpPr>
              <a:spLocks noChangeArrowheads="1"/>
            </p:cNvSpPr>
            <p:nvPr/>
          </p:nvSpPr>
          <p:spPr bwMode="auto">
            <a:xfrm>
              <a:off x="1701" y="2876"/>
              <a:ext cx="771" cy="7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  <a:p>
              <a:pPr algn="ctr" eaLnBrk="1" hangingPunct="1"/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.</a:t>
              </a:r>
            </a:p>
          </p:txBody>
        </p:sp>
        <p:sp>
          <p:nvSpPr>
            <p:cNvPr id="4112" name="Rectangle 48"/>
            <p:cNvSpPr>
              <a:spLocks noChangeArrowheads="1"/>
            </p:cNvSpPr>
            <p:nvPr/>
          </p:nvSpPr>
          <p:spPr bwMode="auto">
            <a:xfrm>
              <a:off x="1701" y="1026"/>
              <a:ext cx="771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Attribute 2</a:t>
              </a:r>
            </a:p>
          </p:txBody>
        </p:sp>
        <p:sp>
          <p:nvSpPr>
            <p:cNvPr id="4113" name="Rectangle 49"/>
            <p:cNvSpPr>
              <a:spLocks noChangeArrowheads="1"/>
            </p:cNvSpPr>
            <p:nvPr/>
          </p:nvSpPr>
          <p:spPr bwMode="auto">
            <a:xfrm>
              <a:off x="1701" y="1797"/>
              <a:ext cx="771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/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</a:rPr>
                <a:t>0.7</a:t>
              </a:r>
            </a:p>
          </p:txBody>
        </p:sp>
        <p:sp>
          <p:nvSpPr>
            <p:cNvPr id="4114" name="Line 50"/>
            <p:cNvSpPr>
              <a:spLocks noChangeShapeType="1"/>
            </p:cNvSpPr>
            <p:nvPr/>
          </p:nvSpPr>
          <p:spPr bwMode="auto">
            <a:xfrm>
              <a:off x="295" y="1570"/>
              <a:ext cx="0" cy="18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 dirty="0"/>
            </a:p>
          </p:txBody>
        </p:sp>
        <p:sp>
          <p:nvSpPr>
            <p:cNvPr id="4115" name="Line 51"/>
            <p:cNvSpPr>
              <a:spLocks noChangeShapeType="1"/>
            </p:cNvSpPr>
            <p:nvPr/>
          </p:nvSpPr>
          <p:spPr bwMode="auto">
            <a:xfrm>
              <a:off x="431" y="845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 dirty="0"/>
            </a:p>
          </p:txBody>
        </p:sp>
        <p:sp>
          <p:nvSpPr>
            <p:cNvPr id="4116" name="Text Box 52"/>
            <p:cNvSpPr txBox="1">
              <a:spLocks noChangeArrowheads="1"/>
            </p:cNvSpPr>
            <p:nvPr/>
          </p:nvSpPr>
          <p:spPr bwMode="auto">
            <a:xfrm>
              <a:off x="1701" y="714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Arial" panose="020B0604020202020204" pitchFamily="34" charset="0"/>
                </a:rPr>
                <a:t>M</a:t>
              </a:r>
            </a:p>
          </p:txBody>
        </p:sp>
      </p:grpSp>
      <p:sp>
        <p:nvSpPr>
          <p:cNvPr id="4103" name="Text Box 53"/>
          <p:cNvSpPr txBox="1">
            <a:spLocks noChangeArrowheads="1"/>
          </p:cNvSpPr>
          <p:nvPr/>
        </p:nvSpPr>
        <p:spPr bwMode="auto">
          <a:xfrm>
            <a:off x="8183564" y="1628776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ial" panose="020B0604020202020204" pitchFamily="34" charset="0"/>
              </a:rPr>
              <a:t>Sorted L</a:t>
            </a:r>
            <a:r>
              <a:rPr lang="en-US" baseline="-25000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104" name="Text Box 54"/>
          <p:cNvSpPr txBox="1">
            <a:spLocks noChangeArrowheads="1"/>
          </p:cNvSpPr>
          <p:nvPr/>
        </p:nvSpPr>
        <p:spPr bwMode="auto">
          <a:xfrm>
            <a:off x="2351088" y="260351"/>
            <a:ext cx="6481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</a:rPr>
              <a:t>Example – Simple Database Model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5704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פונקציה מונוטונית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הגדרה</a:t>
            </a:r>
            <a:r>
              <a:rPr lang="he-IL" dirty="0" smtClean="0"/>
              <a:t>: תהי </a:t>
            </a:r>
            <a:r>
              <a:rPr lang="en-US" dirty="0" smtClean="0"/>
              <a:t>f</a:t>
            </a:r>
            <a:r>
              <a:rPr lang="he-IL" dirty="0" smtClean="0"/>
              <a:t> פונקציה של </a:t>
            </a:r>
            <a:r>
              <a:rPr lang="en-US" dirty="0" smtClean="0"/>
              <a:t>m</a:t>
            </a:r>
            <a:r>
              <a:rPr lang="he-IL" dirty="0" smtClean="0"/>
              <a:t> משתנים. הפונקציה </a:t>
            </a:r>
            <a:r>
              <a:rPr lang="en-US" dirty="0" smtClean="0"/>
              <a:t>f</a:t>
            </a:r>
            <a:r>
              <a:rPr lang="he-IL" dirty="0" smtClean="0"/>
              <a:t> היא מונוטונית (עולה) אם יש לה התכונה הבאה:</a:t>
            </a:r>
          </a:p>
          <a:p>
            <a:pPr lvl="1"/>
            <a:r>
              <a:rPr lang="he-IL" dirty="0" smtClean="0"/>
              <a:t>אם לכל </a:t>
            </a:r>
            <a:r>
              <a:rPr lang="en-US" dirty="0" smtClean="0"/>
              <a:t>i</a:t>
            </a:r>
            <a:r>
              <a:rPr lang="he-IL" dirty="0" smtClean="0"/>
              <a:t> מתקיים 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≤ </a:t>
            </a:r>
            <a:r>
              <a:rPr lang="en-US" dirty="0" smtClean="0"/>
              <a:t>x’</a:t>
            </a:r>
            <a:r>
              <a:rPr lang="en-US" baseline="-25000" dirty="0" smtClean="0"/>
              <a:t>i</a:t>
            </a:r>
            <a:r>
              <a:rPr lang="he-IL" baseline="-25000" dirty="0" smtClean="0"/>
              <a:t> </a:t>
            </a:r>
            <a:r>
              <a:rPr lang="he-IL" dirty="0" smtClean="0"/>
              <a:t>אז</a:t>
            </a:r>
          </a:p>
          <a:p>
            <a:pPr marL="457200" lvl="1" indent="0" algn="ctr">
              <a:buNone/>
            </a:pPr>
            <a:r>
              <a:rPr lang="en-US" dirty="0" smtClean="0"/>
              <a:t>f(x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/>
              <a:t> 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,…,</a:t>
            </a:r>
            <a:r>
              <a:rPr lang="en-US" dirty="0"/>
              <a:t> </a:t>
            </a:r>
            <a:r>
              <a:rPr lang="en-US" dirty="0" smtClean="0"/>
              <a:t>x</a:t>
            </a:r>
            <a:r>
              <a:rPr lang="en-US" baseline="-25000" dirty="0" smtClean="0"/>
              <a:t>m</a:t>
            </a:r>
            <a:r>
              <a:rPr lang="en-US" dirty="0" smtClean="0"/>
              <a:t>)</a:t>
            </a:r>
            <a:r>
              <a:rPr lang="en-US" baseline="-25000" dirty="0" smtClean="0"/>
              <a:t>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≤ </a:t>
            </a:r>
            <a:r>
              <a:rPr lang="en-US" dirty="0" smtClean="0"/>
              <a:t>f(x’</a:t>
            </a:r>
            <a:r>
              <a:rPr lang="en-US" baseline="-25000" dirty="0" smtClean="0"/>
              <a:t>1</a:t>
            </a:r>
            <a:r>
              <a:rPr lang="en-US" dirty="0"/>
              <a:t>,…, </a:t>
            </a:r>
            <a:r>
              <a:rPr lang="en-US" dirty="0" smtClean="0"/>
              <a:t>x’</a:t>
            </a:r>
            <a:r>
              <a:rPr lang="en-US" baseline="-25000" dirty="0" smtClean="0"/>
              <a:t>i</a:t>
            </a:r>
            <a:r>
              <a:rPr lang="en-US" dirty="0"/>
              <a:t>,…, </a:t>
            </a:r>
            <a:r>
              <a:rPr lang="en-US" dirty="0" smtClean="0"/>
              <a:t>x’</a:t>
            </a:r>
            <a:r>
              <a:rPr lang="en-US" baseline="-25000" dirty="0" smtClean="0"/>
              <a:t>m</a:t>
            </a:r>
            <a:r>
              <a:rPr lang="en-US" dirty="0" smtClean="0"/>
              <a:t>)</a:t>
            </a:r>
            <a:endParaRPr lang="he-IL" dirty="0"/>
          </a:p>
          <a:p>
            <a:pPr lvl="1"/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312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שאילתה היא פונקציה </a:t>
            </a:r>
            <a:r>
              <a:rPr lang="en-US" dirty="0" smtClean="0"/>
              <a:t>f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(זוהי למעשה </a:t>
            </a:r>
            <a:r>
              <a:rPr lang="he-IL" smtClean="0"/>
              <a:t>שאילתת הקבצה)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שאילתה היא פונקציה מונוטונית </a:t>
            </a:r>
            <a:r>
              <a:rPr lang="en-US" dirty="0" smtClean="0"/>
              <a:t>f</a:t>
            </a:r>
            <a:r>
              <a:rPr lang="he-IL" dirty="0" smtClean="0"/>
              <a:t> שמוגדרת על תת-קבוצה של האטריבוטים</a:t>
            </a:r>
          </a:p>
          <a:p>
            <a:pPr lvl="1"/>
            <a:r>
              <a:rPr lang="he-IL" dirty="0" smtClean="0"/>
              <a:t>לדוגמה: </a:t>
            </a:r>
            <a:r>
              <a:rPr lang="en-US" dirty="0" smtClean="0"/>
              <a:t>SUM(A</a:t>
            </a:r>
            <a:r>
              <a:rPr lang="en-US" baseline="-25000" dirty="0" smtClean="0"/>
              <a:t>1</a:t>
            </a:r>
            <a:r>
              <a:rPr lang="en-US" dirty="0" smtClean="0"/>
              <a:t>,A</a:t>
            </a:r>
            <a:r>
              <a:rPr lang="en-US" baseline="-25000" dirty="0" smtClean="0"/>
              <a:t>5</a:t>
            </a:r>
            <a:r>
              <a:rPr lang="en-US" dirty="0" smtClean="0"/>
              <a:t>,A</a:t>
            </a:r>
            <a:r>
              <a:rPr lang="en-US" baseline="-25000" dirty="0" smtClean="0"/>
              <a:t>6</a:t>
            </a:r>
            <a:r>
              <a:rPr lang="en-US" dirty="0" smtClean="0"/>
              <a:t>)</a:t>
            </a:r>
            <a:r>
              <a:rPr lang="he-IL" dirty="0" smtClean="0"/>
              <a:t> או </a:t>
            </a:r>
            <a:r>
              <a:rPr lang="en-US" dirty="0" smtClean="0"/>
              <a:t>MAX(A</a:t>
            </a:r>
            <a:r>
              <a:rPr lang="en-US" baseline="-25000" dirty="0" smtClean="0"/>
              <a:t>2</a:t>
            </a:r>
            <a:r>
              <a:rPr lang="en-US" dirty="0" smtClean="0"/>
              <a:t>,A</a:t>
            </a:r>
            <a:r>
              <a:rPr lang="en-US" baseline="-25000" dirty="0" smtClean="0"/>
              <a:t>5</a:t>
            </a:r>
            <a:r>
              <a:rPr lang="en-US" dirty="0" smtClean="0"/>
              <a:t>)</a:t>
            </a:r>
            <a:endParaRPr lang="he-IL" dirty="0" smtClean="0"/>
          </a:p>
          <a:p>
            <a:r>
              <a:rPr lang="he-IL" dirty="0" smtClean="0"/>
              <a:t>המטרה היא למצוא את </a:t>
            </a:r>
            <a:r>
              <a:rPr lang="en-US" dirty="0" smtClean="0"/>
              <a:t>top-k</a:t>
            </a:r>
            <a:r>
              <a:rPr lang="he-IL" dirty="0" smtClean="0"/>
              <a:t> האובייקטים לפי הפונקציה</a:t>
            </a:r>
          </a:p>
          <a:p>
            <a:pPr lvl="1"/>
            <a:r>
              <a:rPr lang="he-IL" dirty="0" smtClean="0"/>
              <a:t>כלומר,</a:t>
            </a:r>
            <a:r>
              <a:rPr lang="en-US" dirty="0" smtClean="0"/>
              <a:t>k </a:t>
            </a:r>
            <a:r>
              <a:rPr lang="he-IL" dirty="0" smtClean="0"/>
              <a:t> אובייקטים עם הערכים הכי גבוהים עבור הפונקציה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השאלה המעניינת היא האם אפשר לעשות זאת מבלי לקרוא בהכרח את כל הרשימות?</a:t>
            </a:r>
            <a:endParaRPr lang="he-IL" dirty="0">
              <a:solidFill>
                <a:srgbClr val="FF0000"/>
              </a:solidFill>
            </a:endParaRP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771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הפעולות המותרות:</a:t>
            </a:r>
            <a:br>
              <a:rPr lang="he-IL" dirty="0" smtClean="0"/>
            </a:br>
            <a:r>
              <a:rPr lang="he-IL" dirty="0" smtClean="0"/>
              <a:t>גישה ממוינת (סדרתית)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i="1" dirty="0" smtClean="0"/>
              <a:t>גישה ממוינת </a:t>
            </a:r>
            <a:r>
              <a:rPr lang="he-IL" dirty="0" smtClean="0"/>
              <a:t>(או </a:t>
            </a:r>
            <a:r>
              <a:rPr lang="he-IL" i="1" dirty="0" smtClean="0"/>
              <a:t>סדרתית</a:t>
            </a:r>
            <a:r>
              <a:rPr lang="he-IL" dirty="0" smtClean="0"/>
              <a:t>) פירושה קריאת הערך הבא (בסדר יורד) מאחת הרשימות</a:t>
            </a:r>
          </a:p>
          <a:p>
            <a:pPr lvl="1"/>
            <a:r>
              <a:rPr lang="he-IL" dirty="0" smtClean="0"/>
              <a:t>יש מצביע על המקום ה-</a:t>
            </a:r>
            <a:r>
              <a:rPr lang="en-US" dirty="0" smtClean="0"/>
              <a:t>i</a:t>
            </a:r>
            <a:r>
              <a:rPr lang="he-IL" dirty="0" smtClean="0"/>
              <a:t> ברשימה</a:t>
            </a:r>
          </a:p>
          <a:p>
            <a:pPr lvl="1"/>
            <a:r>
              <a:rPr lang="he-IL" dirty="0" smtClean="0"/>
              <a:t>בהתחלה </a:t>
            </a:r>
            <a:r>
              <a:rPr lang="en-US" dirty="0" smtClean="0"/>
              <a:t>i=1</a:t>
            </a:r>
            <a:r>
              <a:rPr lang="he-IL" dirty="0" smtClean="0"/>
              <a:t>, כלומר הראש של הרשימה</a:t>
            </a:r>
          </a:p>
          <a:p>
            <a:pPr lvl="1"/>
            <a:r>
              <a:rPr lang="he-IL" dirty="0" smtClean="0"/>
              <a:t>בגישה ממוינת קוראים את הערך במקום ה-</a:t>
            </a:r>
            <a:r>
              <a:rPr lang="en-US" dirty="0" smtClean="0"/>
              <a:t>i</a:t>
            </a:r>
            <a:r>
              <a:rPr lang="he-IL" dirty="0" smtClean="0"/>
              <a:t> ברשימה ומקדמים את </a:t>
            </a:r>
            <a:r>
              <a:rPr lang="en-US" dirty="0" smtClean="0"/>
              <a:t>i</a:t>
            </a:r>
            <a:r>
              <a:rPr lang="he-IL" dirty="0" smtClean="0"/>
              <a:t> באחד</a:t>
            </a:r>
          </a:p>
          <a:p>
            <a:r>
              <a:rPr lang="he-IL" dirty="0" smtClean="0"/>
              <a:t>תמיד מבצעים </a:t>
            </a:r>
            <a:r>
              <a:rPr lang="en-US" dirty="0" smtClean="0"/>
              <a:t>m</a:t>
            </a:r>
            <a:r>
              <a:rPr lang="he-IL" dirty="0" smtClean="0"/>
              <a:t> גישות ממוינות במקביל – אחת מכל רשימה (כזכור, </a:t>
            </a:r>
            <a:r>
              <a:rPr lang="en-US" dirty="0" smtClean="0"/>
              <a:t>m</a:t>
            </a:r>
            <a:r>
              <a:rPr lang="he-IL" dirty="0" smtClean="0"/>
              <a:t> הוא מספר הרשימות)</a:t>
            </a:r>
          </a:p>
          <a:p>
            <a:pPr lvl="1"/>
            <a:r>
              <a:rPr lang="he-IL" dirty="0" smtClean="0"/>
              <a:t>לכן, ל-</a:t>
            </a:r>
            <a:r>
              <a:rPr lang="en-US" dirty="0" smtClean="0"/>
              <a:t>i</a:t>
            </a:r>
            <a:r>
              <a:rPr lang="he-IL" dirty="0" smtClean="0"/>
              <a:t> תמיד אותו ערך בכל הרשימות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275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הפעולות המותרות:</a:t>
            </a:r>
            <a:br>
              <a:rPr lang="he-IL" dirty="0"/>
            </a:br>
            <a:r>
              <a:rPr lang="he-IL" dirty="0"/>
              <a:t>גישה אקראית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i="1" dirty="0"/>
              <a:t>גישה אקראית </a:t>
            </a:r>
            <a:r>
              <a:rPr lang="he-IL" dirty="0"/>
              <a:t>פירושה קבלת מזהה (</a:t>
            </a:r>
            <a:r>
              <a:rPr lang="en-US" dirty="0"/>
              <a:t>(id</a:t>
            </a:r>
            <a:r>
              <a:rPr lang="he-IL" dirty="0"/>
              <a:t> של אובייקט ומציאת הערך שלו ברשימה נתונה</a:t>
            </a:r>
          </a:p>
          <a:p>
            <a:r>
              <a:rPr lang="he-IL" dirty="0"/>
              <a:t>אפשר לבצע גישה אקראית עבור אובייקט רק אם מצאנו בגישה ממוינת ערך (עבור אטריבוט אחד לפחות) של אובייקט זה (אחרת לא יודעים מהו המזהה של האובייקט)</a:t>
            </a:r>
          </a:p>
          <a:p>
            <a:r>
              <a:rPr lang="he-IL" dirty="0"/>
              <a:t>גישה אקראית יקרה יותר מגישה ממוינת, כי היא מצריכה אינדקס (אחרת היא יקרה מדי)</a:t>
            </a:r>
          </a:p>
          <a:p>
            <a:r>
              <a:rPr lang="he-IL" dirty="0"/>
              <a:t>גישה ממוינת הינה זולה, כי היא רק מצריכה קידום של מצביע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5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9</a:t>
            </a:fld>
            <a:endParaRPr lang="he-IL" dirty="0"/>
          </a:p>
        </p:txBody>
      </p:sp>
      <p:sp>
        <p:nvSpPr>
          <p:cNvPr id="7" name="Action Button: Forward or Next 6">
            <a:hlinkClick r:id="rId2" action="ppaction://hlinksldjump" highlightClick="1"/>
          </p:cNvPr>
          <p:cNvSpPr/>
          <p:nvPr/>
        </p:nvSpPr>
        <p:spPr>
          <a:xfrm>
            <a:off x="1320800" y="3901440"/>
            <a:ext cx="386080" cy="41656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824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2069</Words>
  <Application>Microsoft Office PowerPoint</Application>
  <PresentationFormat>Widescreen</PresentationFormat>
  <Paragraphs>573</Paragraphs>
  <Slides>36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 Unicode MS</vt:lpstr>
      <vt:lpstr>Arial</vt:lpstr>
      <vt:lpstr>Calibri</vt:lpstr>
      <vt:lpstr>Calibri Light</vt:lpstr>
      <vt:lpstr>Garamond</vt:lpstr>
      <vt:lpstr>Times New Roman</vt:lpstr>
      <vt:lpstr>Custom Design</vt:lpstr>
      <vt:lpstr>Office Theme</vt:lpstr>
      <vt:lpstr>הרצאה 5</vt:lpstr>
      <vt:lpstr>מציאת top-k לפי פונקציה מונוטונית ובעזרת רשימות ממוינות</vt:lpstr>
      <vt:lpstr>המודל</vt:lpstr>
      <vt:lpstr>דוגמה</vt:lpstr>
      <vt:lpstr>PowerPoint Presentation</vt:lpstr>
      <vt:lpstr>פונקציה מונוטונית</vt:lpstr>
      <vt:lpstr>שאילתה היא פונקציה f (זוהי למעשה שאילתת הקבצה)</vt:lpstr>
      <vt:lpstr>הפעולות המותרות: גישה ממוינת (סדרתית)</vt:lpstr>
      <vt:lpstr>הפעולות המותרות: גישה אקראית</vt:lpstr>
      <vt:lpstr>לסיכום</vt:lpstr>
      <vt:lpstr>האלגוריתם של Fagin (למציאת top-k)</vt:lpstr>
      <vt:lpstr>הערה</vt:lpstr>
      <vt:lpstr>תרגיל 1</vt:lpstr>
      <vt:lpstr>דוגמה</vt:lpstr>
      <vt:lpstr>PowerPoint Presentation</vt:lpstr>
      <vt:lpstr>PowerPoint Presentation</vt:lpstr>
      <vt:lpstr>PowerPoint Presentation</vt:lpstr>
      <vt:lpstr>אלגוריתם הסף Threshold Algorithm</vt:lpstr>
      <vt:lpstr>ערך הסף</vt:lpstr>
      <vt:lpstr>אלגוריתם הסף</vt:lpstr>
      <vt:lpstr>הערה</vt:lpstr>
      <vt:lpstr>תנאי העצירה</vt:lpstr>
      <vt:lpstr>הערה</vt:lpstr>
      <vt:lpstr>דוגמה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תרגיל 2</vt:lpstr>
      <vt:lpstr>תרגיל 3</vt:lpstr>
      <vt:lpstr>תרגיל 4</vt:lpstr>
      <vt:lpstr>תרגיל 5</vt:lpstr>
      <vt:lpstr>תרגיל 6</vt:lpstr>
      <vt:lpstr>תרגיל 7</vt:lpstr>
      <vt:lpstr>תרגיל 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1203</cp:revision>
  <cp:lastPrinted>2013-04-22T11:10:29Z</cp:lastPrinted>
  <dcterms:created xsi:type="dcterms:W3CDTF">2013-03-06T23:17:35Z</dcterms:created>
  <dcterms:modified xsi:type="dcterms:W3CDTF">2016-03-28T09:59:40Z</dcterms:modified>
</cp:coreProperties>
</file>