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6"/>
  </p:notesMasterIdLst>
  <p:sldIdLst>
    <p:sldId id="256" r:id="rId2"/>
    <p:sldId id="257" r:id="rId3"/>
    <p:sldId id="258" r:id="rId4"/>
    <p:sldId id="261" r:id="rId5"/>
    <p:sldId id="262" r:id="rId6"/>
    <p:sldId id="263" r:id="rId7"/>
    <p:sldId id="260" r:id="rId8"/>
    <p:sldId id="264" r:id="rId9"/>
    <p:sldId id="259" r:id="rId10"/>
    <p:sldId id="265" r:id="rId11"/>
    <p:sldId id="267" r:id="rId12"/>
    <p:sldId id="268" r:id="rId13"/>
    <p:sldId id="269" r:id="rId14"/>
    <p:sldId id="266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332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5" r:id="rId41"/>
    <p:sldId id="296" r:id="rId42"/>
    <p:sldId id="297" r:id="rId43"/>
    <p:sldId id="298" r:id="rId44"/>
    <p:sldId id="299" r:id="rId45"/>
    <p:sldId id="344" r:id="rId46"/>
    <p:sldId id="300" r:id="rId47"/>
    <p:sldId id="301" r:id="rId48"/>
    <p:sldId id="302" r:id="rId49"/>
    <p:sldId id="304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4" r:id="rId58"/>
    <p:sldId id="315" r:id="rId59"/>
    <p:sldId id="337" r:id="rId60"/>
    <p:sldId id="339" r:id="rId61"/>
    <p:sldId id="336" r:id="rId62"/>
    <p:sldId id="338" r:id="rId63"/>
    <p:sldId id="316" r:id="rId64"/>
    <p:sldId id="317" r:id="rId65"/>
    <p:sldId id="318" r:id="rId66"/>
    <p:sldId id="319" r:id="rId67"/>
    <p:sldId id="320" r:id="rId68"/>
    <p:sldId id="322" r:id="rId69"/>
    <p:sldId id="321" r:id="rId70"/>
    <p:sldId id="323" r:id="rId71"/>
    <p:sldId id="324" r:id="rId72"/>
    <p:sldId id="325" r:id="rId73"/>
    <p:sldId id="326" r:id="rId74"/>
    <p:sldId id="327" r:id="rId75"/>
    <p:sldId id="328" r:id="rId76"/>
    <p:sldId id="330" r:id="rId77"/>
    <p:sldId id="333" r:id="rId78"/>
    <p:sldId id="334" r:id="rId79"/>
    <p:sldId id="335" r:id="rId80"/>
    <p:sldId id="340" r:id="rId81"/>
    <p:sldId id="341" r:id="rId82"/>
    <p:sldId id="343" r:id="rId83"/>
    <p:sldId id="342" r:id="rId84"/>
    <p:sldId id="331" r:id="rId8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94699" autoAdjust="0"/>
  </p:normalViewPr>
  <p:slideViewPr>
    <p:cSldViewPr>
      <p:cViewPr>
        <p:scale>
          <a:sx n="118" d="100"/>
          <a:sy n="118" d="100"/>
        </p:scale>
        <p:origin x="-798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tableStyles" Target="tableStyle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3C77479-7CF6-41EC-84C7-7798B68DD3EC}" type="datetimeFigureOut">
              <a:rPr lang="he-IL" smtClean="0"/>
              <a:t>י"ב/חשון/תשע"ו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B4203D3-9EBE-464B-A474-4DAB68A2195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52836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203D3-9EBE-464B-A474-4DAB68A2195B}" type="slidenum">
              <a:rPr lang="he-IL" smtClean="0"/>
              <a:t>53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6511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B474-74FA-418F-A796-029F1FFB73D1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2881F-ABDC-4B2A-90FD-539D99416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475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B474-74FA-418F-A796-029F1FFB73D1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2881F-ABDC-4B2A-90FD-539D99416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7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B474-74FA-418F-A796-029F1FFB73D1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2881F-ABDC-4B2A-90FD-539D99416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871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B474-74FA-418F-A796-029F1FFB73D1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2881F-ABDC-4B2A-90FD-539D99416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9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B474-74FA-418F-A796-029F1FFB73D1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2881F-ABDC-4B2A-90FD-539D99416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14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B474-74FA-418F-A796-029F1FFB73D1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2881F-ABDC-4B2A-90FD-539D99416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729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B474-74FA-418F-A796-029F1FFB73D1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2881F-ABDC-4B2A-90FD-539D99416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87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B474-74FA-418F-A796-029F1FFB73D1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2881F-ABDC-4B2A-90FD-539D99416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901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B474-74FA-418F-A796-029F1FFB73D1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2881F-ABDC-4B2A-90FD-539D99416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009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B474-74FA-418F-A796-029F1FFB73D1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2881F-ABDC-4B2A-90FD-539D99416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804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B474-74FA-418F-A796-029F1FFB73D1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2881F-ABDC-4B2A-90FD-539D99416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925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AB474-74FA-418F-A796-029F1FFB73D1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2881F-ABDC-4B2A-90FD-539D99416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04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.4/library/constants.html#None" TargetMode="Externa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Tirgul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Basic programming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682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we perform the following command ? 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x = 3 +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 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And this one ? 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x = 3 + “hello”</a:t>
            </a:r>
          </a:p>
          <a:p>
            <a:r>
              <a:rPr lang="en-US" dirty="0" smtClean="0"/>
              <a:t>Why not? </a:t>
            </a:r>
            <a:r>
              <a:rPr lang="en-US" i="1" dirty="0" smtClean="0"/>
              <a:t>3</a:t>
            </a:r>
            <a:r>
              <a:rPr lang="en-US" dirty="0" smtClean="0"/>
              <a:t> and </a:t>
            </a:r>
            <a:r>
              <a:rPr lang="en-US" i="1" dirty="0" smtClean="0"/>
              <a:t>‘hello’</a:t>
            </a:r>
            <a:r>
              <a:rPr lang="en-US" dirty="0" smtClean="0"/>
              <a:t> are not of the same category. The name Python gives to the categories which differentiate between objects such as </a:t>
            </a:r>
            <a:r>
              <a:rPr lang="en-US" i="1" dirty="0" smtClean="0"/>
              <a:t>3</a:t>
            </a:r>
            <a:r>
              <a:rPr lang="en-US" dirty="0" smtClean="0"/>
              <a:t> and ‘</a:t>
            </a:r>
            <a:r>
              <a:rPr lang="en-US" i="1" dirty="0" smtClean="0"/>
              <a:t>hello’ </a:t>
            </a:r>
            <a:r>
              <a:rPr lang="en-US" dirty="0" smtClean="0"/>
              <a:t> are called </a:t>
            </a:r>
            <a:r>
              <a:rPr lang="en-US" b="1" dirty="0" smtClean="0"/>
              <a:t>type</a:t>
            </a:r>
            <a:r>
              <a:rPr lang="en-US" dirty="0" smtClean="0"/>
              <a:t>.</a:t>
            </a:r>
            <a:r>
              <a:rPr lang="en-US" i="1" dirty="0" smtClean="0"/>
              <a:t>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373555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(Integer) : represent an Integer number (</a:t>
            </a:r>
            <a:r>
              <a:rPr lang="he-IL" dirty="0" smtClean="0"/>
              <a:t>מספר שלם</a:t>
            </a:r>
            <a:r>
              <a:rPr lang="en-US" dirty="0" smtClean="0"/>
              <a:t>). </a:t>
            </a:r>
          </a:p>
          <a:p>
            <a:pPr lvl="1"/>
            <a:r>
              <a:rPr lang="en-US" dirty="0" smtClean="0"/>
              <a:t>E.g. 1024, 13, 92,0</a:t>
            </a: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dirty="0" smtClean="0"/>
              <a:t> : represent a fractional number. </a:t>
            </a:r>
          </a:p>
          <a:p>
            <a:pPr lvl="1"/>
            <a:r>
              <a:rPr lang="en-US" dirty="0" smtClean="0"/>
              <a:t>E.g. : 0.0, 15.62545, 3.14</a:t>
            </a:r>
          </a:p>
          <a:p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(String) : represent text, a list of characters. Defined between a couple of apostrophe or quotes (equivalent). 	</a:t>
            </a:r>
          </a:p>
          <a:p>
            <a:pPr lvl="1"/>
            <a:r>
              <a:rPr lang="en-US" dirty="0" smtClean="0"/>
              <a:t>E.g. ‘hello’, “hello”, ‘13’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3404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type()</a:t>
            </a:r>
            <a:r>
              <a:rPr lang="en-US" dirty="0" smtClean="0"/>
              <a:t> function receives a value and return its type.</a:t>
            </a:r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type(3)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int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  <a:sym typeface="Wingdings" panose="05000000000000000000" pitchFamily="2" charset="2"/>
            </a:endParaRPr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type(3.0)  float</a:t>
            </a:r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type('3.0') 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str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880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happens when we </a:t>
            </a:r>
            <a:r>
              <a:rPr lang="en-US" b="1" dirty="0" smtClean="0"/>
              <a:t>mix types</a:t>
            </a:r>
            <a:r>
              <a:rPr lang="en-US" dirty="0" smtClean="0"/>
              <a:t>?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type(1 + 0.5)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float</a:t>
            </a:r>
          </a:p>
          <a:p>
            <a:pPr lvl="1"/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  <a:sym typeface="Wingdings" panose="05000000000000000000" pitchFamily="2" charset="2"/>
            </a:endParaRPr>
          </a:p>
          <a:p>
            <a:pPr lvl="1"/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type(1 + 'some string') </a:t>
            </a:r>
            <a:r>
              <a:rPr lang="en-US" smtClean="0">
                <a:sym typeface="Wingdings" panose="05000000000000000000" pitchFamily="2" charset="2"/>
              </a:rPr>
              <a:t>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?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Wingdings" panose="05000000000000000000" pitchFamily="2" charset="2"/>
            </a:endParaRPr>
          </a:p>
          <a:p>
            <a:pPr lvl="1"/>
            <a:endParaRPr lang="en-US" dirty="0">
              <a:latin typeface="Courier New" panose="02070309020205020404" pitchFamily="49" charset="0"/>
              <a:cs typeface="Courier New" panose="02070309020205020404" pitchFamily="49" charset="0"/>
              <a:sym typeface="Wingdings" panose="05000000000000000000" pitchFamily="2" charset="2"/>
            </a:endParaRP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287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happens when we </a:t>
            </a:r>
            <a:r>
              <a:rPr lang="en-US" b="1" dirty="0" smtClean="0"/>
              <a:t>mix types</a:t>
            </a:r>
            <a:r>
              <a:rPr lang="en-US" dirty="0" smtClean="0"/>
              <a:t>?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type(1 + 0.5)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float</a:t>
            </a:r>
          </a:p>
          <a:p>
            <a:pPr lvl="1"/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  <a:sym typeface="Wingdings" panose="05000000000000000000" pitchFamily="2" charset="2"/>
            </a:endParaRP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type(1 + 'some string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  <a:endParaRPr lang="en-US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lvl="1"/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TypeError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: unsupported operand type(s) for +: '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int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' and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'</a:t>
            </a:r>
            <a:r>
              <a:rPr lang="en-US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str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'</a:t>
            </a:r>
            <a:endParaRPr lang="en-US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  <a:sym typeface="Wingdings" panose="05000000000000000000" pitchFamily="2" charset="2"/>
            </a:endParaRPr>
          </a:p>
          <a:p>
            <a:pPr lvl="1"/>
            <a:r>
              <a:rPr lang="en-US" sz="3200" dirty="0" smtClean="0">
                <a:sym typeface="Wingdings" panose="05000000000000000000" pitchFamily="2" charset="2"/>
              </a:rPr>
              <a:t>This is an error message which tells us we have tried to execute a command not supported by the language.</a:t>
            </a:r>
            <a:endParaRPr lang="en-US" sz="32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71054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message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Error messages are our friends</a:t>
            </a:r>
            <a:r>
              <a:rPr lang="en-US" dirty="0" smtClean="0"/>
              <a:t>, they help us detect bugs in our program and point out how to fix them. </a:t>
            </a:r>
          </a:p>
          <a:p>
            <a:r>
              <a:rPr lang="en-US" dirty="0" smtClean="0"/>
              <a:t>When you get an error  “</a:t>
            </a:r>
            <a:r>
              <a:rPr lang="en-US" i="1" dirty="0" smtClean="0"/>
              <a:t>keep calm and read the error message</a:t>
            </a:r>
            <a:r>
              <a:rPr lang="en-US" dirty="0" smtClean="0"/>
              <a:t>”.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089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message - Example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x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= 49</a:t>
            </a:r>
          </a:p>
          <a:p>
            <a:pPr marL="0" indent="0">
              <a:buNone/>
            </a:pP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x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/(49**0.5 - 7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Traceback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(most recent call last):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File "C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:/my_python/test.py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 line 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9,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&lt;module&gt;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x/(49**0.5 - 7)</a:t>
            </a:r>
          </a:p>
          <a:p>
            <a:pPr marL="0" indent="0">
              <a:buNone/>
            </a:pP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float division by 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zero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Remember - </a:t>
            </a:r>
            <a:r>
              <a:rPr lang="en-US" sz="2400" dirty="0"/>
              <a:t>“</a:t>
            </a:r>
            <a:r>
              <a:rPr lang="en-US" sz="2400" i="1" dirty="0"/>
              <a:t>keep calm and </a:t>
            </a:r>
            <a:r>
              <a:rPr lang="en-US" sz="2400" b="1" i="1" dirty="0"/>
              <a:t>read </a:t>
            </a:r>
            <a:r>
              <a:rPr lang="en-US" sz="2400" i="1" dirty="0"/>
              <a:t>the error message</a:t>
            </a:r>
            <a:r>
              <a:rPr lang="en-US" sz="2400" dirty="0"/>
              <a:t>”</a:t>
            </a:r>
            <a:endParaRPr lang="en-US" sz="2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663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message - Example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600200"/>
            <a:ext cx="47628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Traceback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(most recent call last):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File "C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:/my_python/test.py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 line 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2,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&lt;module&gt;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x/(49**0.5 - 7)</a:t>
            </a:r>
          </a:p>
          <a:p>
            <a:pPr marL="0" indent="0">
              <a:buNone/>
            </a:pP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float division by 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zero</a:t>
            </a:r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012160" y="2433662"/>
            <a:ext cx="2736304" cy="923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The error occurred when we ran the program saved at this file.</a:t>
            </a:r>
            <a:endParaRPr lang="en-US" dirty="0"/>
          </a:p>
        </p:txBody>
      </p:sp>
      <p:sp>
        <p:nvSpPr>
          <p:cNvPr id="5" name="חץ ימינה 4"/>
          <p:cNvSpPr/>
          <p:nvPr/>
        </p:nvSpPr>
        <p:spPr>
          <a:xfrm rot="10800000">
            <a:off x="4716016" y="2624138"/>
            <a:ext cx="1296144" cy="576064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4910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message - Example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600200"/>
            <a:ext cx="47628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Traceback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(most recent call last):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File "C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:/my_python/test.py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 line 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2,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&lt;module&gt;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x/(49**0.5 - 7)</a:t>
            </a:r>
          </a:p>
          <a:p>
            <a:pPr marL="0" indent="0">
              <a:buNone/>
            </a:pP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float division by 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zero</a:t>
            </a:r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012160" y="2998693"/>
            <a:ext cx="2736304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The error is located in this line in the file.</a:t>
            </a:r>
            <a:endParaRPr lang="en-US" dirty="0"/>
          </a:p>
        </p:txBody>
      </p:sp>
      <p:sp>
        <p:nvSpPr>
          <p:cNvPr id="5" name="חץ ימינה 4"/>
          <p:cNvSpPr/>
          <p:nvPr/>
        </p:nvSpPr>
        <p:spPr>
          <a:xfrm rot="10800000">
            <a:off x="1763688" y="3057927"/>
            <a:ext cx="4248472" cy="576064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320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message - Example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600200"/>
            <a:ext cx="47628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Traceback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(most recent call last):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File "C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:/my_python/test.py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 line 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2,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&lt;module&gt;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x/(49**0.5 - 7)</a:t>
            </a:r>
          </a:p>
          <a:p>
            <a:pPr marL="0" indent="0">
              <a:buNone/>
            </a:pP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float division by 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zero</a:t>
            </a:r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018016" y="3403362"/>
            <a:ext cx="3009934" cy="923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The command which caused the trouble was this.</a:t>
            </a:r>
            <a:endParaRPr lang="en-US" dirty="0"/>
          </a:p>
        </p:txBody>
      </p:sp>
      <p:sp>
        <p:nvSpPr>
          <p:cNvPr id="5" name="חץ ימינה 4"/>
          <p:cNvSpPr/>
          <p:nvPr/>
        </p:nvSpPr>
        <p:spPr>
          <a:xfrm rot="10800000">
            <a:off x="4211960" y="3561983"/>
            <a:ext cx="1800200" cy="576064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374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</a:p>
          <a:p>
            <a:r>
              <a:rPr lang="en-US" dirty="0" smtClean="0"/>
              <a:t>Types </a:t>
            </a:r>
            <a:r>
              <a:rPr lang="en-US" dirty="0"/>
              <a:t>: </a:t>
            </a:r>
            <a:r>
              <a:rPr lang="en-US" dirty="0" err="1"/>
              <a:t>int</a:t>
            </a:r>
            <a:r>
              <a:rPr lang="en-US" dirty="0"/>
              <a:t>, float, string</a:t>
            </a:r>
            <a:endParaRPr lang="en-US" dirty="0" smtClean="0"/>
          </a:p>
          <a:p>
            <a:r>
              <a:rPr lang="en-US" dirty="0" smtClean="0"/>
              <a:t>User input</a:t>
            </a:r>
          </a:p>
          <a:p>
            <a:r>
              <a:rPr lang="en-US" dirty="0" smtClean="0"/>
              <a:t>Functions with input and output</a:t>
            </a:r>
          </a:p>
          <a:p>
            <a:r>
              <a:rPr lang="en-US" dirty="0" smtClean="0"/>
              <a:t>The Boolean type and Boolean operations</a:t>
            </a:r>
          </a:p>
          <a:p>
            <a:r>
              <a:rPr lang="en-US" dirty="0" smtClean="0"/>
              <a:t>Conditional operation (if…else…)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4852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message - Example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600200"/>
            <a:ext cx="47628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Traceback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(most recent call last):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File "C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:/my_python/test.py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 line 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2,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&lt;module&gt;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x/(49**0.5 - 7)</a:t>
            </a:r>
          </a:p>
          <a:p>
            <a:pPr marL="0" indent="0">
              <a:buNone/>
            </a:pP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float division by 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zero</a:t>
            </a:r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012160" y="3862789"/>
            <a:ext cx="2736304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The error itself is of type </a:t>
            </a:r>
            <a:r>
              <a:rPr lang="en-US" i="1" dirty="0" smtClean="0"/>
              <a:t>Zero division</a:t>
            </a:r>
            <a:endParaRPr lang="en-US" i="1" dirty="0"/>
          </a:p>
        </p:txBody>
      </p:sp>
      <p:sp>
        <p:nvSpPr>
          <p:cNvPr id="5" name="חץ ימינה 4"/>
          <p:cNvSpPr/>
          <p:nvPr/>
        </p:nvSpPr>
        <p:spPr>
          <a:xfrm rot="10800000">
            <a:off x="3851920" y="3897260"/>
            <a:ext cx="2160238" cy="576064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49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message - Example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600200"/>
            <a:ext cx="47628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Traceback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(most recent call last):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File "C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:/my_python/test.py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 line 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2,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&lt;module&gt;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x/(49**0.5 - 7)</a:t>
            </a:r>
          </a:p>
          <a:p>
            <a:pPr marL="0" indent="0">
              <a:buNone/>
            </a:pP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float division by 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zero</a:t>
            </a:r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940153" y="3789040"/>
            <a:ext cx="2736304" cy="923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And it happened because we have tried to divide a float by 0</a:t>
            </a:r>
            <a:endParaRPr lang="en-US" i="1" dirty="0"/>
          </a:p>
        </p:txBody>
      </p:sp>
      <p:sp>
        <p:nvSpPr>
          <p:cNvPr id="5" name="חץ ימינה 4"/>
          <p:cNvSpPr/>
          <p:nvPr/>
        </p:nvSpPr>
        <p:spPr>
          <a:xfrm rot="10800000">
            <a:off x="5076057" y="3969268"/>
            <a:ext cx="864094" cy="576064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30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message - Example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Traceback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(most recent call last):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File "C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:/my_python/test.py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 line 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2,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&lt;module&gt;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x/(49**0.5 - 7)</a:t>
            </a:r>
          </a:p>
          <a:p>
            <a:pPr marL="0" indent="0">
              <a:buNone/>
            </a:pP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float division by 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zero</a:t>
            </a:r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611560" y="3789040"/>
            <a:ext cx="8136904" cy="193899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No matter what, </a:t>
            </a:r>
            <a:r>
              <a:rPr lang="en-US" sz="2400" b="1" dirty="0" smtClean="0"/>
              <a:t>you are going to have bugs</a:t>
            </a:r>
            <a:r>
              <a:rPr lang="en-US" sz="2400" dirty="0" smtClean="0"/>
              <a:t>. Error messages make the  debugging process much more productive. </a:t>
            </a:r>
          </a:p>
          <a:p>
            <a:pPr algn="just"/>
            <a:r>
              <a:rPr lang="en-US" sz="2400" dirty="0" smtClean="0"/>
              <a:t>With time, you’ll meet more types of errors and you’ll get better in understanding their meaning, locating your bugs and fixing them.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6564701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But what if we do want to mix types?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my_apples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3</a:t>
            </a:r>
          </a:p>
          <a:p>
            <a:pPr marL="57150" indent="0">
              <a:buNone/>
            </a:pPr>
            <a:r>
              <a:rPr lang="en-US" sz="2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'I have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' +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my_apples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+ ' 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apples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marL="57150" indent="0">
              <a:buNone/>
            </a:pPr>
            <a:r>
              <a:rPr lang="en-US" sz="24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TypeError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: Can't convert '</a:t>
            </a:r>
            <a:r>
              <a:rPr lang="en-US" sz="24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int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' object to </a:t>
            </a:r>
            <a:r>
              <a:rPr lang="en-US" sz="24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str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implicitly</a:t>
            </a:r>
          </a:p>
          <a:p>
            <a:pPr marL="514350" indent="-457200"/>
            <a:r>
              <a:rPr lang="en-US" dirty="0" smtClean="0"/>
              <a:t>The error message tells us we have tried to </a:t>
            </a:r>
            <a:r>
              <a:rPr lang="en-US" b="1" dirty="0" smtClean="0"/>
              <a:t>convert</a:t>
            </a:r>
            <a:r>
              <a:rPr lang="en-US" dirty="0" smtClean="0"/>
              <a:t> an </a:t>
            </a:r>
            <a:r>
              <a:rPr lang="en-US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int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dirty="0">
                <a:sym typeface="Wingdings" panose="05000000000000000000" pitchFamily="2" charset="2"/>
              </a:rPr>
              <a:t>to a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str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but we cannot do this </a:t>
            </a:r>
            <a:r>
              <a:rPr lang="en-US" i="1" dirty="0" smtClean="0">
                <a:sym typeface="Wingdings" panose="05000000000000000000" pitchFamily="2" charset="2"/>
              </a:rPr>
              <a:t>implicitly</a:t>
            </a:r>
            <a:r>
              <a:rPr lang="en-US" dirty="0" smtClean="0">
                <a:sym typeface="Wingdings" panose="05000000000000000000" pitchFamily="2" charset="2"/>
              </a:rPr>
              <a:t>. </a:t>
            </a:r>
          </a:p>
          <a:p>
            <a:pPr marL="514350" indent="-457200"/>
            <a:r>
              <a:rPr lang="en-US" dirty="0" smtClean="0">
                <a:sym typeface="Wingdings" panose="05000000000000000000" pitchFamily="2" charset="2"/>
              </a:rPr>
              <a:t>So let’s do it </a:t>
            </a:r>
            <a:r>
              <a:rPr lang="en-US" i="1" dirty="0" smtClean="0">
                <a:sym typeface="Wingdings" panose="05000000000000000000" pitchFamily="2" charset="2"/>
              </a:rPr>
              <a:t>explicitly</a:t>
            </a:r>
            <a:r>
              <a:rPr lang="en-US" dirty="0" smtClean="0">
                <a:sym typeface="Wingdings" panose="05000000000000000000" pitchFamily="2" charset="2"/>
              </a:rPr>
              <a:t>.</a:t>
            </a:r>
            <a:endParaRPr lang="en-US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636294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Converting types (casting)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float </a:t>
            </a:r>
            <a:r>
              <a:rPr lang="en-US" dirty="0" smtClean="0"/>
              <a:t>and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dirty="0" smtClean="0"/>
              <a:t> are not only names of types but also names of functions which </a:t>
            </a:r>
            <a:r>
              <a:rPr lang="en-US" b="1" dirty="0" smtClean="0"/>
              <a:t>convert between types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Example : </a:t>
            </a:r>
          </a:p>
          <a:p>
            <a:r>
              <a:rPr lang="en-US" sz="2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(5)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'5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'</a:t>
            </a:r>
            <a:endParaRPr lang="en-US" sz="2400" dirty="0" smtClean="0">
              <a:solidFill>
                <a:srgbClr val="92D050"/>
              </a:solidFill>
              <a:latin typeface="Courier New" panose="02070309020205020404" pitchFamily="49" charset="0"/>
              <a:cs typeface="Courier New" panose="02070309020205020404" pitchFamily="49" charset="0"/>
              <a:sym typeface="Wingdings" panose="05000000000000000000" pitchFamily="2" charset="2"/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(5)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5.0</a:t>
            </a:r>
          </a:p>
          <a:p>
            <a:r>
              <a:rPr lang="en-US" sz="2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'5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'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endParaRPr lang="en-US" sz="2400" dirty="0">
              <a:solidFill>
                <a:srgbClr val="92D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74595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Converting types – </a:t>
            </a:r>
            <a:r>
              <a:rPr lang="en-US" sz="4000" dirty="0" err="1" smtClean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</a:t>
            </a:r>
            <a:r>
              <a:rPr lang="en-US" sz="4000" dirty="0" smtClean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  <a:endParaRPr lang="en-US" sz="2400" dirty="0"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Converts </a:t>
            </a:r>
            <a:r>
              <a:rPr lang="en-US" sz="2400" b="1" dirty="0" smtClean="0"/>
              <a:t>string </a:t>
            </a:r>
            <a:r>
              <a:rPr lang="en-US" sz="2400" dirty="0" smtClean="0"/>
              <a:t>representing numbers to the represented numbers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('5')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5</a:t>
            </a:r>
          </a:p>
          <a:p>
            <a:pPr lvl="2"/>
            <a:r>
              <a:rPr lang="en-US" dirty="0" smtClean="0"/>
              <a:t>Cannot  convert strings not representing an </a:t>
            </a:r>
            <a:r>
              <a:rPr lang="en-US" dirty="0" err="1" smtClean="0"/>
              <a:t>int</a:t>
            </a:r>
            <a:r>
              <a:rPr lang="en-US" dirty="0" smtClean="0"/>
              <a:t> :</a:t>
            </a:r>
          </a:p>
          <a:p>
            <a:pPr lvl="3"/>
            <a:r>
              <a:rPr lang="en-US" strike="sngStrike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int</a:t>
            </a:r>
            <a:r>
              <a:rPr lang="en-US" strike="sngStrike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('5.5'), </a:t>
            </a:r>
            <a:r>
              <a:rPr lang="en-US" strike="sngStrike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int</a:t>
            </a:r>
            <a:r>
              <a:rPr lang="en-US" strike="sngStrike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('Hello')</a:t>
            </a:r>
          </a:p>
          <a:p>
            <a:r>
              <a:rPr lang="en-US" sz="2400" dirty="0" smtClean="0"/>
              <a:t>Converts </a:t>
            </a:r>
            <a:r>
              <a:rPr lang="en-US" sz="2400" b="1" dirty="0" smtClean="0"/>
              <a:t>float </a:t>
            </a:r>
            <a:r>
              <a:rPr lang="en-US" sz="2400" dirty="0" smtClean="0"/>
              <a:t>to </a:t>
            </a:r>
            <a:r>
              <a:rPr lang="en-US" sz="2400" dirty="0" err="1" smtClean="0"/>
              <a:t>int</a:t>
            </a:r>
            <a:r>
              <a:rPr lang="en-US" sz="2400" dirty="0" smtClean="0"/>
              <a:t> by rounding the number down.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(5.9)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5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1607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Converting types – </a:t>
            </a:r>
            <a:r>
              <a:rPr lang="en-US" sz="4000" dirty="0" smtClean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float()</a:t>
            </a:r>
            <a:endParaRPr lang="en-US" sz="2400" dirty="0"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Converts </a:t>
            </a:r>
            <a:r>
              <a:rPr lang="en-US" sz="2400" b="1" dirty="0" smtClean="0"/>
              <a:t>string </a:t>
            </a:r>
            <a:r>
              <a:rPr lang="en-US" sz="2400" dirty="0" smtClean="0"/>
              <a:t>representing numbers to the represented numbers</a:t>
            </a:r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float('5.5')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5.5</a:t>
            </a:r>
          </a:p>
          <a:p>
            <a:pPr lvl="2"/>
            <a:r>
              <a:rPr lang="en-US" dirty="0" smtClean="0"/>
              <a:t>Cannot  convert strings not representing a float:</a:t>
            </a:r>
          </a:p>
          <a:p>
            <a:pPr lvl="3"/>
            <a:r>
              <a:rPr lang="en-US" strike="sngStrike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float('Hello')</a:t>
            </a:r>
          </a:p>
          <a:p>
            <a:r>
              <a:rPr lang="en-US" sz="2400" dirty="0" smtClean="0"/>
              <a:t>Converts 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dirty="0" smtClean="0"/>
              <a:t>to float by treating it as a round number.</a:t>
            </a:r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float(5)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5.0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6356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Converting types – </a:t>
            </a:r>
            <a:r>
              <a:rPr lang="en-US" sz="4000" dirty="0" err="1" smtClean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str</a:t>
            </a:r>
            <a:r>
              <a:rPr lang="en-US" sz="4000" dirty="0" smtClean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  <a:endParaRPr lang="en-US" sz="2400" dirty="0"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Converts 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dirty="0" smtClean="0"/>
              <a:t>and </a:t>
            </a:r>
            <a:r>
              <a:rPr lang="en-US" sz="2400" b="1" dirty="0" smtClean="0"/>
              <a:t>float </a:t>
            </a:r>
            <a:r>
              <a:rPr lang="en-US" sz="2400" dirty="0" smtClean="0"/>
              <a:t>to their string representation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(5.0)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'5.0'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  <a:sym typeface="Wingdings" panose="05000000000000000000" pitchFamily="2" charset="2"/>
            </a:endParaRP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(5)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'5'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975456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input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make a program interactive we can ask </a:t>
            </a:r>
            <a:r>
              <a:rPr lang="en-US" b="1" dirty="0" smtClean="0"/>
              <a:t>the user </a:t>
            </a:r>
            <a:r>
              <a:rPr lang="en-US" dirty="0" smtClean="0"/>
              <a:t>for some inputs and act upon them. </a:t>
            </a:r>
          </a:p>
          <a:p>
            <a:r>
              <a:rPr lang="en-US" dirty="0" smtClean="0"/>
              <a:t>The function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input(s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 smtClean="0"/>
              <a:t> :</a:t>
            </a:r>
          </a:p>
          <a:p>
            <a:pPr lvl="1"/>
            <a:r>
              <a:rPr lang="en-US" sz="3200" dirty="0"/>
              <a:t>Prints to the screen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</a:p>
          <a:p>
            <a:pPr lvl="1"/>
            <a:r>
              <a:rPr lang="en-US" sz="3200" dirty="0" smtClean="0"/>
              <a:t>Halts the program execution and waits for the user to insert some input and press enter</a:t>
            </a:r>
          </a:p>
          <a:p>
            <a:pPr lvl="1"/>
            <a:r>
              <a:rPr lang="en-US" sz="3200" dirty="0" smtClean="0"/>
              <a:t>Return a string representing the user’s input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135936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input - Example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user_name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2400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'What is your name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?'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Wait for user …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John Doe</a:t>
            </a:r>
          </a:p>
          <a:p>
            <a:pPr marL="0" indent="0"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 smtClean="0"/>
              <a:t>The value of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user_name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smtClean="0"/>
              <a:t>is 'John Doe'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151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- Motivation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program which calculates the difference in the areas of a square with side = 1.5 and the circle enclosed within it.</a:t>
            </a:r>
            <a:endParaRPr lang="en-US" dirty="0"/>
          </a:p>
        </p:txBody>
      </p:sp>
      <p:grpSp>
        <p:nvGrpSpPr>
          <p:cNvPr id="7" name="קבוצה 6"/>
          <p:cNvGrpSpPr/>
          <p:nvPr/>
        </p:nvGrpSpPr>
        <p:grpSpPr>
          <a:xfrm>
            <a:off x="5652120" y="3933056"/>
            <a:ext cx="1728192" cy="1728192"/>
            <a:chOff x="5652120" y="3501008"/>
            <a:chExt cx="1728192" cy="1728192"/>
          </a:xfrm>
        </p:grpSpPr>
        <p:sp>
          <p:nvSpPr>
            <p:cNvPr id="6" name="מלבן 5"/>
            <p:cNvSpPr/>
            <p:nvPr/>
          </p:nvSpPr>
          <p:spPr>
            <a:xfrm>
              <a:off x="5652120" y="3501008"/>
              <a:ext cx="1728192" cy="172819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אליפסה 3"/>
            <p:cNvSpPr/>
            <p:nvPr/>
          </p:nvSpPr>
          <p:spPr>
            <a:xfrm>
              <a:off x="5652120" y="3501008"/>
              <a:ext cx="1728192" cy="172819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מלבן 8"/>
          <p:cNvSpPr/>
          <p:nvPr/>
        </p:nvSpPr>
        <p:spPr>
          <a:xfrm>
            <a:off x="395536" y="4084271"/>
            <a:ext cx="1728192" cy="17281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אליפסה 9"/>
          <p:cNvSpPr/>
          <p:nvPr/>
        </p:nvSpPr>
        <p:spPr>
          <a:xfrm>
            <a:off x="3059832" y="4005064"/>
            <a:ext cx="1728192" cy="172819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מלבן 10"/>
          <p:cNvSpPr/>
          <p:nvPr/>
        </p:nvSpPr>
        <p:spPr>
          <a:xfrm>
            <a:off x="2341087" y="4797152"/>
            <a:ext cx="550655" cy="1198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לבן 11"/>
          <p:cNvSpPr/>
          <p:nvPr/>
        </p:nvSpPr>
        <p:spPr>
          <a:xfrm>
            <a:off x="4957449" y="4653136"/>
            <a:ext cx="550655" cy="1198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מלבן 12"/>
          <p:cNvSpPr/>
          <p:nvPr/>
        </p:nvSpPr>
        <p:spPr>
          <a:xfrm>
            <a:off x="4957449" y="4848072"/>
            <a:ext cx="550655" cy="1198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מלבן 13"/>
          <p:cNvSpPr/>
          <p:nvPr/>
        </p:nvSpPr>
        <p:spPr>
          <a:xfrm>
            <a:off x="7668344" y="4593216"/>
            <a:ext cx="550655" cy="1198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לבן 14"/>
          <p:cNvSpPr/>
          <p:nvPr/>
        </p:nvSpPr>
        <p:spPr>
          <a:xfrm>
            <a:off x="7668344" y="4788152"/>
            <a:ext cx="550655" cy="1198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מלבן 15"/>
          <p:cNvSpPr/>
          <p:nvPr/>
        </p:nvSpPr>
        <p:spPr>
          <a:xfrm>
            <a:off x="8278464" y="4326195"/>
            <a:ext cx="47000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/>
              <a:t>?</a:t>
            </a:r>
            <a:endParaRPr lang="en-US" sz="4800" dirty="0"/>
          </a:p>
        </p:txBody>
      </p:sp>
      <p:sp>
        <p:nvSpPr>
          <p:cNvPr id="17" name="מלבן 16"/>
          <p:cNvSpPr/>
          <p:nvPr/>
        </p:nvSpPr>
        <p:spPr>
          <a:xfrm>
            <a:off x="1101962" y="3707740"/>
            <a:ext cx="476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1.5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3724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input - Example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square_side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2400" dirty="0" smtClean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 side length: '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Wait for user …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area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square_side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square_side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 smtClean="0"/>
              <a:t>Will this work?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1098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input - Example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square_side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2400" dirty="0" smtClean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 side length: '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Wait for user …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area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square_side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square_side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'3'*'3'</a:t>
            </a:r>
            <a:endParaRPr lang="en-US" sz="2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TypeError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can't multiply sequence by non-</a:t>
            </a:r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 type 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en-US" sz="2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/>
              <a:t>Input returns a string, and we can’t multiply string by string. So what do we do? </a:t>
            </a:r>
            <a:r>
              <a:rPr lang="en-US" b="1" dirty="0" smtClean="0"/>
              <a:t>Convert types</a:t>
            </a:r>
            <a:endParaRPr lang="en-US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5710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input - Example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square_side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smtClean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0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 side length: '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Wait for user …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area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square_side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square_side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/>
              <a:t>The value of area is 9.0</a:t>
            </a:r>
            <a:endParaRPr lang="en-US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3005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(reminder)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Functions let us group together several lines of code which have a certain functionality.</a:t>
            </a:r>
          </a:p>
          <a:p>
            <a:r>
              <a:rPr lang="en-US" dirty="0" smtClean="0"/>
              <a:t>To define :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function_name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Function’s code is indented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under its definition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1631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(reminder)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example, what will happen when we run this code :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print_hi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print('hi')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923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(reminder)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example, what will happen when we run this code : </a:t>
            </a:r>
            <a:r>
              <a:rPr lang="en-US" b="1" dirty="0" smtClean="0"/>
              <a:t>Nothing</a:t>
            </a:r>
            <a:r>
              <a:rPr lang="en-US" dirty="0" smtClean="0"/>
              <a:t>. We need to also </a:t>
            </a:r>
            <a:r>
              <a:rPr lang="en-US" b="1" dirty="0" smtClean="0"/>
              <a:t>call </a:t>
            </a:r>
            <a:r>
              <a:rPr lang="en-US" dirty="0" smtClean="0"/>
              <a:t>the function.</a:t>
            </a:r>
            <a:endParaRPr lang="en-US" b="1" dirty="0" smtClean="0"/>
          </a:p>
          <a:p>
            <a:pPr marL="0" indent="0">
              <a:buNone/>
            </a:pPr>
            <a:r>
              <a:rPr lang="en-US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print_hi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print('hi')</a:t>
            </a:r>
          </a:p>
          <a:p>
            <a:pPr marL="0" indent="0">
              <a:buNone/>
            </a:pP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print_hi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4681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with input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their current format, functions will execute the exact same code lines. </a:t>
            </a:r>
          </a:p>
          <a:p>
            <a:r>
              <a:rPr lang="en-US" dirty="0" smtClean="0"/>
              <a:t>To broaden the functionality of functions we can use function’s input.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5313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with input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function_name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(param1, param2,…,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paramN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#indented code is here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#as usual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4" name="מלבן 3"/>
          <p:cNvSpPr/>
          <p:nvPr/>
        </p:nvSpPr>
        <p:spPr>
          <a:xfrm>
            <a:off x="323529" y="3501008"/>
            <a:ext cx="6264696" cy="138499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 smtClean="0"/>
              <a:t>The name of the parameters that shall be used in the functions, are listed within the parentheses.</a:t>
            </a:r>
            <a:endParaRPr lang="en-US" sz="2800" dirty="0"/>
          </a:p>
        </p:txBody>
      </p:sp>
      <p:cxnSp>
        <p:nvCxnSpPr>
          <p:cNvPr id="6" name="מחבר מרפקי 5"/>
          <p:cNvCxnSpPr>
            <a:stCxn id="4" idx="3"/>
          </p:cNvCxnSpPr>
          <p:nvPr/>
        </p:nvCxnSpPr>
        <p:spPr>
          <a:xfrm flipV="1">
            <a:off x="6588225" y="2204864"/>
            <a:ext cx="432047" cy="198864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3656469" y="1814797"/>
            <a:ext cx="4803963" cy="317274"/>
            <a:chOff x="3656469" y="1814797"/>
            <a:chExt cx="4803963" cy="317274"/>
          </a:xfrm>
        </p:grpSpPr>
        <p:sp>
          <p:nvSpPr>
            <p:cNvPr id="8" name="מלבן 7"/>
            <p:cNvSpPr/>
            <p:nvPr/>
          </p:nvSpPr>
          <p:spPr>
            <a:xfrm>
              <a:off x="3707904" y="2043026"/>
              <a:ext cx="4752528" cy="81294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מלבן 8"/>
            <p:cNvSpPr/>
            <p:nvPr/>
          </p:nvSpPr>
          <p:spPr>
            <a:xfrm>
              <a:off x="8408997" y="1814797"/>
              <a:ext cx="51435" cy="308728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מלבן 9"/>
            <p:cNvSpPr/>
            <p:nvPr/>
          </p:nvSpPr>
          <p:spPr>
            <a:xfrm>
              <a:off x="3656469" y="1823343"/>
              <a:ext cx="51435" cy="308728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375827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with input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we call a function with input parameters, we can use the parameters’ value inside the function using their name.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8450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with input</a:t>
            </a:r>
          </a:p>
        </p:txBody>
      </p:sp>
      <p:sp>
        <p:nvSpPr>
          <p:cNvPr id="5" name="מלבן 4"/>
          <p:cNvSpPr/>
          <p:nvPr/>
        </p:nvSpPr>
        <p:spPr>
          <a:xfrm>
            <a:off x="251520" y="1700808"/>
            <a:ext cx="52565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print_hello_user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user_name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print('hello ' +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user_name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6" name="מלבן 5"/>
          <p:cNvSpPr/>
          <p:nvPr/>
        </p:nvSpPr>
        <p:spPr>
          <a:xfrm>
            <a:off x="179512" y="3257825"/>
            <a:ext cx="52565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print_hello_user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('John')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8" name="מלבן 7"/>
          <p:cNvSpPr/>
          <p:nvPr/>
        </p:nvSpPr>
        <p:spPr>
          <a:xfrm>
            <a:off x="5597537" y="1583951"/>
            <a:ext cx="3209469" cy="52322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 smtClean="0"/>
              <a:t>Function definition</a:t>
            </a:r>
            <a:endParaRPr lang="en-US" sz="2800" dirty="0"/>
          </a:p>
        </p:txBody>
      </p:sp>
      <p:sp>
        <p:nvSpPr>
          <p:cNvPr id="9" name="מלבן 8"/>
          <p:cNvSpPr/>
          <p:nvPr/>
        </p:nvSpPr>
        <p:spPr>
          <a:xfrm>
            <a:off x="5593279" y="2176647"/>
            <a:ext cx="3209469" cy="95410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 smtClean="0"/>
              <a:t>Function body (implementation)</a:t>
            </a:r>
            <a:endParaRPr lang="en-US" sz="2800" dirty="0"/>
          </a:p>
        </p:txBody>
      </p:sp>
      <p:sp>
        <p:nvSpPr>
          <p:cNvPr id="10" name="מלבן 9"/>
          <p:cNvSpPr/>
          <p:nvPr/>
        </p:nvSpPr>
        <p:spPr>
          <a:xfrm>
            <a:off x="5598218" y="3184759"/>
            <a:ext cx="3209469" cy="52322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 smtClean="0"/>
              <a:t>Function call</a:t>
            </a:r>
            <a:endParaRPr lang="en-US" sz="2800" dirty="0"/>
          </a:p>
        </p:txBody>
      </p:sp>
      <p:cxnSp>
        <p:nvCxnSpPr>
          <p:cNvPr id="12" name="מחבר חץ ישר 11"/>
          <p:cNvCxnSpPr>
            <a:stCxn id="8" idx="1"/>
          </p:cNvCxnSpPr>
          <p:nvPr/>
        </p:nvCxnSpPr>
        <p:spPr>
          <a:xfrm flipH="1">
            <a:off x="4788024" y="1845561"/>
            <a:ext cx="80951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מחבר חץ ישר 12"/>
          <p:cNvCxnSpPr>
            <a:stCxn id="9" idx="1"/>
          </p:cNvCxnSpPr>
          <p:nvPr/>
        </p:nvCxnSpPr>
        <p:spPr>
          <a:xfrm flipH="1" flipV="1">
            <a:off x="4644008" y="2320936"/>
            <a:ext cx="949271" cy="3327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חץ ישר 16"/>
          <p:cNvCxnSpPr>
            <a:stCxn id="10" idx="1"/>
          </p:cNvCxnSpPr>
          <p:nvPr/>
        </p:nvCxnSpPr>
        <p:spPr>
          <a:xfrm flipH="1">
            <a:off x="3635896" y="3446369"/>
            <a:ext cx="196232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9615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- Motivation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u="sng" dirty="0" smtClean="0"/>
              <a:t>1.5*1.5 –3.14*(1.5/2 )**2</a:t>
            </a:r>
            <a:endParaRPr lang="en-US" b="1" u="sng" dirty="0"/>
          </a:p>
        </p:txBody>
      </p:sp>
      <p:grpSp>
        <p:nvGrpSpPr>
          <p:cNvPr id="7" name="קבוצה 6"/>
          <p:cNvGrpSpPr/>
          <p:nvPr/>
        </p:nvGrpSpPr>
        <p:grpSpPr>
          <a:xfrm>
            <a:off x="5652120" y="3933056"/>
            <a:ext cx="1728192" cy="1728192"/>
            <a:chOff x="5652120" y="3501008"/>
            <a:chExt cx="1728192" cy="1728192"/>
          </a:xfrm>
        </p:grpSpPr>
        <p:sp>
          <p:nvSpPr>
            <p:cNvPr id="6" name="מלבן 5"/>
            <p:cNvSpPr/>
            <p:nvPr/>
          </p:nvSpPr>
          <p:spPr>
            <a:xfrm>
              <a:off x="5652120" y="3501008"/>
              <a:ext cx="1728192" cy="172819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אליפסה 3"/>
            <p:cNvSpPr/>
            <p:nvPr/>
          </p:nvSpPr>
          <p:spPr>
            <a:xfrm>
              <a:off x="5652120" y="3501008"/>
              <a:ext cx="1728192" cy="172819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מלבן 8"/>
          <p:cNvSpPr/>
          <p:nvPr/>
        </p:nvSpPr>
        <p:spPr>
          <a:xfrm>
            <a:off x="395536" y="4084271"/>
            <a:ext cx="1728192" cy="17281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Area = 1.5*15</a:t>
            </a:r>
            <a:endParaRPr lang="en-US" dirty="0"/>
          </a:p>
        </p:txBody>
      </p:sp>
      <p:sp>
        <p:nvSpPr>
          <p:cNvPr id="10" name="אליפסה 9"/>
          <p:cNvSpPr/>
          <p:nvPr/>
        </p:nvSpPr>
        <p:spPr>
          <a:xfrm>
            <a:off x="3059832" y="4005064"/>
            <a:ext cx="1728192" cy="172819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 = 1.5/2</a:t>
            </a:r>
          </a:p>
          <a:p>
            <a:pPr algn="ctr"/>
            <a:r>
              <a:rPr lang="en-US" dirty="0" smtClean="0"/>
              <a:t>Area = pi*r</a:t>
            </a:r>
            <a:r>
              <a:rPr lang="en-US" baseline="30000" dirty="0" smtClean="0"/>
              <a:t>2</a:t>
            </a:r>
            <a:endParaRPr lang="en-US" baseline="30000" dirty="0"/>
          </a:p>
        </p:txBody>
      </p:sp>
      <p:sp>
        <p:nvSpPr>
          <p:cNvPr id="11" name="מלבן 10"/>
          <p:cNvSpPr/>
          <p:nvPr/>
        </p:nvSpPr>
        <p:spPr>
          <a:xfrm>
            <a:off x="2341087" y="4797152"/>
            <a:ext cx="550655" cy="1198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לבן 11"/>
          <p:cNvSpPr/>
          <p:nvPr/>
        </p:nvSpPr>
        <p:spPr>
          <a:xfrm>
            <a:off x="4957449" y="4653136"/>
            <a:ext cx="550655" cy="1198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מלבן 12"/>
          <p:cNvSpPr/>
          <p:nvPr/>
        </p:nvSpPr>
        <p:spPr>
          <a:xfrm>
            <a:off x="4957449" y="4848072"/>
            <a:ext cx="550655" cy="1198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מלבן 13"/>
          <p:cNvSpPr/>
          <p:nvPr/>
        </p:nvSpPr>
        <p:spPr>
          <a:xfrm>
            <a:off x="7668344" y="4593216"/>
            <a:ext cx="550655" cy="1198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לבן 14"/>
          <p:cNvSpPr/>
          <p:nvPr/>
        </p:nvSpPr>
        <p:spPr>
          <a:xfrm>
            <a:off x="7668344" y="4788152"/>
            <a:ext cx="550655" cy="1198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מלבן 15"/>
          <p:cNvSpPr/>
          <p:nvPr/>
        </p:nvSpPr>
        <p:spPr>
          <a:xfrm>
            <a:off x="8278464" y="4326195"/>
            <a:ext cx="47000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/>
              <a:t>?</a:t>
            </a:r>
            <a:endParaRPr lang="en-US" sz="4800" dirty="0"/>
          </a:p>
        </p:txBody>
      </p:sp>
      <p:sp>
        <p:nvSpPr>
          <p:cNvPr id="17" name="מלבן 16"/>
          <p:cNvSpPr/>
          <p:nvPr/>
        </p:nvSpPr>
        <p:spPr>
          <a:xfrm>
            <a:off x="1101962" y="3707740"/>
            <a:ext cx="476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1.5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3675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with input</a:t>
            </a:r>
          </a:p>
        </p:txBody>
      </p:sp>
      <p:sp>
        <p:nvSpPr>
          <p:cNvPr id="5" name="מלבן 4"/>
          <p:cNvSpPr/>
          <p:nvPr/>
        </p:nvSpPr>
        <p:spPr>
          <a:xfrm>
            <a:off x="251520" y="1700808"/>
            <a:ext cx="52565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print_hello_user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user_name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print('hello ' +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user_name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6" name="מלבן 5"/>
          <p:cNvSpPr/>
          <p:nvPr/>
        </p:nvSpPr>
        <p:spPr>
          <a:xfrm>
            <a:off x="179512" y="4438853"/>
            <a:ext cx="52565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print_hello_user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('John')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8" name="מלבן 7"/>
          <p:cNvSpPr/>
          <p:nvPr/>
        </p:nvSpPr>
        <p:spPr>
          <a:xfrm>
            <a:off x="251520" y="4037002"/>
            <a:ext cx="3209469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000" b="1" dirty="0"/>
              <a:t>1) </a:t>
            </a:r>
            <a:r>
              <a:rPr lang="en-US" sz="2000" dirty="0"/>
              <a:t>When we call the function</a:t>
            </a:r>
          </a:p>
        </p:txBody>
      </p:sp>
      <p:sp>
        <p:nvSpPr>
          <p:cNvPr id="11" name="מלבן 10"/>
          <p:cNvSpPr/>
          <p:nvPr/>
        </p:nvSpPr>
        <p:spPr>
          <a:xfrm>
            <a:off x="5033307" y="1673513"/>
            <a:ext cx="3883458" cy="132343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2) </a:t>
            </a:r>
            <a:r>
              <a:rPr lang="en-US" sz="2000" dirty="0" smtClean="0"/>
              <a:t>The function parameter (</a:t>
            </a:r>
            <a:r>
              <a:rPr lang="en-US" sz="2000" dirty="0" err="1" smtClean="0"/>
              <a:t>user_name</a:t>
            </a:r>
            <a:r>
              <a:rPr lang="en-US" sz="2000" dirty="0" smtClean="0"/>
              <a:t>) is assigned the value with which the function was called ('John')</a:t>
            </a:r>
            <a:endParaRPr lang="en-US" sz="2000" dirty="0"/>
          </a:p>
        </p:txBody>
      </p:sp>
      <p:sp>
        <p:nvSpPr>
          <p:cNvPr id="14" name="מלבן 13"/>
          <p:cNvSpPr/>
          <p:nvPr/>
        </p:nvSpPr>
        <p:spPr>
          <a:xfrm>
            <a:off x="899592" y="2378700"/>
            <a:ext cx="3883458" cy="122895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3) </a:t>
            </a:r>
            <a:r>
              <a:rPr lang="en-US" sz="2000" dirty="0" smtClean="0"/>
              <a:t>We can use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user_name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/>
              <a:t>inside the function and it will have the value with which the function was called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459010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with input</a:t>
            </a:r>
          </a:p>
        </p:txBody>
      </p:sp>
      <p:sp>
        <p:nvSpPr>
          <p:cNvPr id="5" name="מלבן 4"/>
          <p:cNvSpPr/>
          <p:nvPr/>
        </p:nvSpPr>
        <p:spPr>
          <a:xfrm>
            <a:off x="251520" y="1700808"/>
            <a:ext cx="52565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print_hello_user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user_name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print('hello ' +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user_name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6" name="מלבן 5"/>
          <p:cNvSpPr/>
          <p:nvPr/>
        </p:nvSpPr>
        <p:spPr>
          <a:xfrm>
            <a:off x="179512" y="2780928"/>
            <a:ext cx="52565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print_hello_user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('John') 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  <a:sym typeface="Wingdings" panose="05000000000000000000" pitchFamily="2" charset="2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&gt;&gt;&gt; hello John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print_hello_user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('Doe')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&gt;&gt;&gt;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hello Doe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15931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word about scopes</a:t>
            </a:r>
            <a:endParaRPr lang="en-US" dirty="0"/>
          </a:p>
        </p:txBody>
      </p:sp>
      <p:sp>
        <p:nvSpPr>
          <p:cNvPr id="5" name="מלבן 4"/>
          <p:cNvSpPr/>
          <p:nvPr/>
        </p:nvSpPr>
        <p:spPr>
          <a:xfrm>
            <a:off x="251520" y="1700808"/>
            <a:ext cx="52565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print_hello_user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user_name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print('hello ' +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user_name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6" name="מלבן 5"/>
          <p:cNvSpPr/>
          <p:nvPr/>
        </p:nvSpPr>
        <p:spPr>
          <a:xfrm>
            <a:off x="179512" y="2780928"/>
            <a:ext cx="52565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print_hello_user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('John')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print('Good bye ' +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user_name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  <a:sym typeface="Wingdings" panose="05000000000000000000" pitchFamily="2" charset="2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endParaRPr lang="en-US" dirty="0"/>
          </a:p>
        </p:txBody>
      </p:sp>
      <p:sp>
        <p:nvSpPr>
          <p:cNvPr id="7" name="מלבן 6"/>
          <p:cNvSpPr/>
          <p:nvPr/>
        </p:nvSpPr>
        <p:spPr>
          <a:xfrm>
            <a:off x="5004048" y="2626227"/>
            <a:ext cx="3883458" cy="10156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endParaRPr lang="en-US" sz="2000" dirty="0"/>
          </a:p>
          <a:p>
            <a:pPr algn="just"/>
            <a:r>
              <a:rPr lang="en-US" sz="2000" dirty="0" smtClean="0"/>
              <a:t>What do you think will happen?</a:t>
            </a:r>
          </a:p>
          <a:p>
            <a:pPr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9812500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word about scopes</a:t>
            </a:r>
            <a:endParaRPr lang="en-US" dirty="0"/>
          </a:p>
        </p:txBody>
      </p:sp>
      <p:sp>
        <p:nvSpPr>
          <p:cNvPr id="5" name="מלבן 4"/>
          <p:cNvSpPr/>
          <p:nvPr/>
        </p:nvSpPr>
        <p:spPr>
          <a:xfrm>
            <a:off x="251520" y="1700808"/>
            <a:ext cx="52565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print_hello_user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user_name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print('hello ' +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user_name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6" name="מלבן 5"/>
          <p:cNvSpPr/>
          <p:nvPr/>
        </p:nvSpPr>
        <p:spPr>
          <a:xfrm>
            <a:off x="179512" y="2780928"/>
            <a:ext cx="52565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print_hello_user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('John')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print('Good bye ' +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user_name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  <a:sym typeface="Wingdings" panose="05000000000000000000" pitchFamily="2" charset="2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endParaRPr lang="en-US" dirty="0"/>
          </a:p>
        </p:txBody>
      </p:sp>
      <p:sp>
        <p:nvSpPr>
          <p:cNvPr id="7" name="מלבן 6"/>
          <p:cNvSpPr/>
          <p:nvPr/>
        </p:nvSpPr>
        <p:spPr>
          <a:xfrm>
            <a:off x="4932040" y="2537609"/>
            <a:ext cx="3960440" cy="132343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endParaRPr lang="en-US" sz="2000" dirty="0">
              <a:solidFill>
                <a:srgbClr val="FF0000"/>
              </a:solidFill>
            </a:endParaRPr>
          </a:p>
          <a:p>
            <a:pPr algn="just"/>
            <a:r>
              <a:rPr lang="en-US" sz="2000" dirty="0" err="1">
                <a:solidFill>
                  <a:srgbClr val="FF0000"/>
                </a:solidFill>
              </a:rPr>
              <a:t>NameError</a:t>
            </a:r>
            <a:r>
              <a:rPr lang="en-US" sz="2000" dirty="0">
                <a:solidFill>
                  <a:srgbClr val="FF0000"/>
                </a:solidFill>
              </a:rPr>
              <a:t>: name </a:t>
            </a:r>
            <a:r>
              <a:rPr lang="en-US" sz="2000" dirty="0" smtClean="0">
                <a:solidFill>
                  <a:srgbClr val="FF0000"/>
                </a:solidFill>
              </a:rPr>
              <a:t>‘</a:t>
            </a:r>
            <a:r>
              <a:rPr lang="en-US" sz="2000" dirty="0" err="1" smtClean="0">
                <a:solidFill>
                  <a:srgbClr val="FF0000"/>
                </a:solidFill>
              </a:rPr>
              <a:t>user_name</a:t>
            </a:r>
            <a:r>
              <a:rPr lang="en-US" sz="2000" dirty="0" smtClean="0">
                <a:solidFill>
                  <a:srgbClr val="FF0000"/>
                </a:solidFill>
              </a:rPr>
              <a:t>' </a:t>
            </a:r>
            <a:r>
              <a:rPr lang="en-US" sz="2000" dirty="0">
                <a:solidFill>
                  <a:srgbClr val="FF0000"/>
                </a:solidFill>
              </a:rPr>
              <a:t>is not defined</a:t>
            </a:r>
          </a:p>
          <a:p>
            <a:pPr algn="just"/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611560" y="4293096"/>
            <a:ext cx="8208912" cy="138499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/>
              <a:t>The parameter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user_name</a:t>
            </a:r>
            <a:r>
              <a:rPr lang="en-US" sz="2800" dirty="0" smtClean="0"/>
              <a:t> is defined at the function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print_hello_user</a:t>
            </a:r>
            <a:r>
              <a:rPr lang="en-US" sz="2800" dirty="0" smtClean="0"/>
              <a:t> and hence it is not known outside the </a:t>
            </a:r>
            <a:r>
              <a:rPr lang="en-US" sz="2800" b="1" dirty="0" smtClean="0"/>
              <a:t>scope </a:t>
            </a:r>
            <a:r>
              <a:rPr lang="en-US" sz="2800" dirty="0" smtClean="0"/>
              <a:t>of the function.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1416647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word about scopes</a:t>
            </a:r>
            <a:endParaRPr lang="en-US" dirty="0"/>
          </a:p>
        </p:txBody>
      </p:sp>
      <p:sp>
        <p:nvSpPr>
          <p:cNvPr id="5" name="מלבן 4"/>
          <p:cNvSpPr/>
          <p:nvPr/>
        </p:nvSpPr>
        <p:spPr>
          <a:xfrm>
            <a:off x="251520" y="1700808"/>
            <a:ext cx="52565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ROOT</a:t>
            </a:r>
            <a:r>
              <a:rPr lang="en-US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r>
              <a:rPr lang="en-US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square_root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(number):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print(number**(1/ROOT))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6" name="מלבן 5"/>
          <p:cNvSpPr/>
          <p:nvPr/>
        </p:nvSpPr>
        <p:spPr>
          <a:xfrm>
            <a:off x="179512" y="2780928"/>
            <a:ext cx="52565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square_root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(4)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 &gt;&gt;&gt; 2.0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  <a:sym typeface="Wingdings" panose="05000000000000000000" pitchFamily="2" charset="2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endParaRPr lang="en-US" dirty="0"/>
          </a:p>
        </p:txBody>
      </p:sp>
      <p:sp>
        <p:nvSpPr>
          <p:cNvPr id="8" name="מלבן 7"/>
          <p:cNvSpPr/>
          <p:nvPr/>
        </p:nvSpPr>
        <p:spPr>
          <a:xfrm>
            <a:off x="781760" y="3628181"/>
            <a:ext cx="7462648" cy="224676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/>
              <a:t>A new scope still knows the variables of the scope in which it is contained. </a:t>
            </a:r>
          </a:p>
          <a:p>
            <a:pPr algn="just"/>
            <a:r>
              <a:rPr lang="en-US" sz="2800" dirty="0" smtClean="0"/>
              <a:t>Here,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ROOT</a:t>
            </a:r>
            <a:r>
              <a:rPr lang="en-US" sz="28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smtClean="0"/>
              <a:t>is defined in the general scope hence the function which opens a new scope, still knows the value of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ROOT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28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040333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word about scopes</a:t>
            </a:r>
            <a:endParaRPr lang="en-US" dirty="0"/>
          </a:p>
        </p:txBody>
      </p:sp>
      <p:sp>
        <p:nvSpPr>
          <p:cNvPr id="5" name="מלבן 4"/>
          <p:cNvSpPr/>
          <p:nvPr/>
        </p:nvSpPr>
        <p:spPr>
          <a:xfrm>
            <a:off x="251520" y="1700808"/>
            <a:ext cx="849694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r>
              <a:rPr lang="en-US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example():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x = 5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print(x)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example()</a:t>
            </a:r>
          </a:p>
          <a:p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(x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5 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When in the function, a new scope is defined, and the new variable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smtClean="0">
                <a:solidFill>
                  <a:schemeClr val="accent3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shadows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the definition of the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upper scope.</a:t>
            </a:r>
            <a:endParaRPr lang="en-US" i="1" dirty="0" smtClean="0">
              <a:solidFill>
                <a:schemeClr val="accent3">
                  <a:lumMod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 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When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exiting the function’s scope, the scope of the function is not regarded any more hence the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of the outer scope kicks in.</a:t>
            </a:r>
            <a:endParaRPr lang="en-US" i="1" dirty="0">
              <a:solidFill>
                <a:schemeClr val="accent3">
                  <a:lumMod val="5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781760" y="5161382"/>
            <a:ext cx="7462648" cy="138499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/>
              <a:t>However, this is confusing and considered bad style. To avoid confusions of the sort, pick unique variable names across scopes.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5254984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function with more than 1 input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46856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get_details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(name, password):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'Name is :'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 name +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', Password is:'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password )</a:t>
            </a:r>
          </a:p>
          <a:p>
            <a:pPr marL="400050" lvl="1" indent="0">
              <a:buNone/>
            </a:pP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get_details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('John', '1234')</a:t>
            </a:r>
          </a:p>
          <a:p>
            <a:pPr marL="400050" lvl="1" indent="0"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781760" y="3990543"/>
            <a:ext cx="7462648" cy="181588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/>
              <a:t>Q: How does the function knows which value goes where (that </a:t>
            </a:r>
            <a:r>
              <a:rPr lang="en-US" sz="2800" i="1" dirty="0" smtClean="0"/>
              <a:t>name</a:t>
            </a:r>
            <a:r>
              <a:rPr lang="en-US" sz="2800" dirty="0" smtClean="0"/>
              <a:t> is </a:t>
            </a:r>
            <a:r>
              <a:rPr lang="en-US" sz="2800" i="1" dirty="0" smtClean="0"/>
              <a:t>John</a:t>
            </a:r>
            <a:r>
              <a:rPr lang="en-US" sz="2800" dirty="0" smtClean="0"/>
              <a:t> and </a:t>
            </a:r>
            <a:r>
              <a:rPr lang="en-US" sz="2800" i="1" dirty="0" smtClean="0"/>
              <a:t>password</a:t>
            </a:r>
            <a:r>
              <a:rPr lang="en-US" sz="2800" dirty="0" smtClean="0"/>
              <a:t> is </a:t>
            </a:r>
            <a:r>
              <a:rPr lang="en-US" sz="2800" i="1" dirty="0" smtClean="0"/>
              <a:t>1234</a:t>
            </a:r>
            <a:r>
              <a:rPr lang="en-US" sz="2800" dirty="0" smtClean="0"/>
              <a:t> and not the other way around). </a:t>
            </a:r>
          </a:p>
          <a:p>
            <a:pPr algn="just"/>
            <a:r>
              <a:rPr lang="en-US" sz="2800" dirty="0" smtClean="0"/>
              <a:t>A: According to </a:t>
            </a:r>
            <a:r>
              <a:rPr lang="en-US" sz="2800" b="1" dirty="0" smtClean="0"/>
              <a:t>variables order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3330878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function with more than 1 input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46856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get_details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(name, password):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20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'Name is :'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 name +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', Password is:'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password )</a:t>
            </a:r>
          </a:p>
          <a:p>
            <a:pPr marL="0" indent="0">
              <a:buNone/>
            </a:pP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get_details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name =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'John',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password =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'1234')</a:t>
            </a: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get_details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password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'1234',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name =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'John'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781760" y="3990543"/>
            <a:ext cx="7462648" cy="138499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/>
              <a:t>Alternatively you can specify the name of the variables you are calling (and then order does not matter).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398520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function with more than 1 input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include </a:t>
            </a:r>
            <a:r>
              <a:rPr lang="en-US" b="1" dirty="0" smtClean="0"/>
              <a:t>as many input variables as you want</a:t>
            </a:r>
            <a:r>
              <a:rPr lang="en-US" dirty="0" smtClean="0"/>
              <a:t> in a function.</a:t>
            </a:r>
          </a:p>
          <a:p>
            <a:r>
              <a:rPr lang="en-US" dirty="0" smtClean="0"/>
              <a:t>But usually more than 4 is not a good idea :</a:t>
            </a:r>
          </a:p>
          <a:p>
            <a:pPr lvl="1"/>
            <a:r>
              <a:rPr lang="en-US" dirty="0" smtClean="0"/>
              <a:t>Hard to understand\follow\debug.</a:t>
            </a:r>
          </a:p>
          <a:p>
            <a:pPr lvl="1"/>
            <a:r>
              <a:rPr lang="en-US" dirty="0" smtClean="0"/>
              <a:t>You probably need to split the function into multiple functions.</a:t>
            </a:r>
          </a:p>
          <a:p>
            <a:pPr lvl="1"/>
            <a:r>
              <a:rPr lang="en-US" dirty="0" smtClean="0"/>
              <a:t>You should represent your data in other ways.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892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Functions’ parameters default value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Sometimes ….</a:t>
            </a:r>
          </a:p>
          <a:p>
            <a:pPr lvl="1"/>
            <a:r>
              <a:rPr lang="en-US" dirty="0" smtClean="0"/>
              <a:t>A function has an obvious use case that will be utilized most of the time</a:t>
            </a:r>
          </a:p>
          <a:p>
            <a:pPr lvl="1"/>
            <a:r>
              <a:rPr lang="en-US" dirty="0" smtClean="0"/>
              <a:t>You have prepared a good option for the user but don’t want to force her to use it </a:t>
            </a:r>
          </a:p>
          <a:p>
            <a:r>
              <a:rPr lang="en-US" dirty="0" smtClean="0"/>
              <a:t>In such cases, you can define a </a:t>
            </a:r>
            <a:r>
              <a:rPr lang="en-US" b="1" dirty="0" smtClean="0"/>
              <a:t>default value </a:t>
            </a:r>
            <a:r>
              <a:rPr lang="en-US" dirty="0" smtClean="0"/>
              <a:t>to the function’s parameters. A value that will be used if no other value is specified.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625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- Motivation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Two problems : </a:t>
            </a:r>
          </a:p>
          <a:p>
            <a:pPr lvl="1"/>
            <a:r>
              <a:rPr lang="en-US" dirty="0" smtClean="0"/>
              <a:t>The expression </a:t>
            </a:r>
            <a:r>
              <a:rPr lang="en-US" i="1" dirty="0"/>
              <a:t>1.5*1.5 –3.14*(1.5/2 )**2</a:t>
            </a:r>
          </a:p>
          <a:p>
            <a:pPr lvl="1"/>
            <a:r>
              <a:rPr lang="en-US" dirty="0" smtClean="0"/>
              <a:t> is really </a:t>
            </a:r>
            <a:r>
              <a:rPr lang="en-US" b="1" dirty="0" smtClean="0"/>
              <a:t>difficult to understand</a:t>
            </a:r>
            <a:r>
              <a:rPr lang="en-US" dirty="0" smtClean="0"/>
              <a:t> :</a:t>
            </a:r>
          </a:p>
          <a:p>
            <a:pPr lvl="2"/>
            <a:r>
              <a:rPr lang="en-US" dirty="0" smtClean="0"/>
              <a:t>When you get back to it after one week</a:t>
            </a:r>
          </a:p>
          <a:p>
            <a:pPr lvl="2"/>
            <a:r>
              <a:rPr lang="en-US" dirty="0" smtClean="0"/>
              <a:t>When debugging</a:t>
            </a:r>
          </a:p>
          <a:p>
            <a:pPr lvl="1"/>
            <a:r>
              <a:rPr lang="en-US" dirty="0" smtClean="0"/>
              <a:t>When the side of the square changes. Should you have </a:t>
            </a:r>
            <a:r>
              <a:rPr lang="en-US" b="1" dirty="0" smtClean="0"/>
              <a:t>an expression per side-length</a:t>
            </a:r>
            <a:r>
              <a:rPr lang="en-US" dirty="0" smtClean="0"/>
              <a:t>?</a:t>
            </a:r>
          </a:p>
          <a:p>
            <a:pPr lvl="2"/>
            <a:r>
              <a:rPr lang="en-US" dirty="0" smtClean="0"/>
              <a:t>Side=1.5 : </a:t>
            </a:r>
            <a:r>
              <a:rPr lang="en-US" i="1" dirty="0" smtClean="0"/>
              <a:t>1.5*1.5 </a:t>
            </a:r>
            <a:r>
              <a:rPr lang="en-US" i="1" dirty="0"/>
              <a:t>– </a:t>
            </a:r>
            <a:r>
              <a:rPr lang="en-US" i="1" dirty="0" smtClean="0"/>
              <a:t>3.14</a:t>
            </a:r>
            <a:r>
              <a:rPr lang="en-US" i="1" dirty="0"/>
              <a:t>*(1.5/2 )**2</a:t>
            </a:r>
            <a:endParaRPr lang="en-US" i="1" dirty="0" smtClean="0"/>
          </a:p>
          <a:p>
            <a:pPr lvl="2"/>
            <a:r>
              <a:rPr lang="en-US" dirty="0" smtClean="0"/>
              <a:t>Side=3.7 </a:t>
            </a:r>
            <a:r>
              <a:rPr lang="en-US" dirty="0"/>
              <a:t>: </a:t>
            </a:r>
            <a:r>
              <a:rPr lang="en-US" i="1" dirty="0" smtClean="0"/>
              <a:t>3.7*3.7 </a:t>
            </a:r>
            <a:r>
              <a:rPr lang="en-US" i="1" dirty="0"/>
              <a:t>– 3.14*(3.7/2 )**2</a:t>
            </a:r>
            <a:endParaRPr lang="en-US" dirty="0"/>
          </a:p>
          <a:p>
            <a:pPr lvl="2"/>
            <a:r>
              <a:rPr lang="en-US" dirty="0" smtClean="0"/>
              <a:t>Side=9 </a:t>
            </a:r>
            <a:r>
              <a:rPr lang="en-US" dirty="0"/>
              <a:t>: </a:t>
            </a:r>
            <a:r>
              <a:rPr lang="en-US" i="1" dirty="0" smtClean="0"/>
              <a:t>9*9 </a:t>
            </a:r>
            <a:r>
              <a:rPr lang="en-US" i="1" dirty="0"/>
              <a:t>– 3.14*(9/2) )**2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33198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Functions’ parameters default value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shoresh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(number, root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=2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print(number ** (1/root))</a:t>
            </a:r>
          </a:p>
          <a:p>
            <a:pPr marL="400050" lvl="1" indent="0">
              <a:buNone/>
            </a:pP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The first parameter,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number</a:t>
            </a:r>
            <a:r>
              <a:rPr lang="en-US" dirty="0" smtClean="0"/>
              <a:t>, has no default value. Hence every call to the function must indicate its value. </a:t>
            </a:r>
          </a:p>
          <a:p>
            <a:r>
              <a:rPr lang="en-US" dirty="0" smtClean="0"/>
              <a:t>The second parameter,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root</a:t>
            </a:r>
            <a:r>
              <a:rPr lang="en-US" dirty="0" smtClean="0"/>
              <a:t>, has a default value. Hence if we don’t indicate its value it will get the default declared value, 2.</a:t>
            </a:r>
          </a:p>
        </p:txBody>
      </p:sp>
    </p:spTree>
    <p:extLst>
      <p:ext uri="{BB962C8B-B14F-4D97-AF65-F5344CB8AC3E}">
        <p14:creationId xmlns:p14="http://schemas.microsoft.com/office/powerpoint/2010/main" val="95282473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Functions’ parameters default value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4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shoresh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(number, root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=2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print(number ** (1/root))</a:t>
            </a:r>
          </a:p>
          <a:p>
            <a:pPr marL="400050" lvl="1" indent="0">
              <a:buNone/>
            </a:pP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shoresh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(64) </a:t>
            </a:r>
            <a:r>
              <a:rPr lang="en-US" sz="2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Here we didn’t indicate the second variable, hence the default value was used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 8</a:t>
            </a:r>
          </a:p>
          <a:p>
            <a:pPr marL="0" indent="0">
              <a:buNone/>
            </a:pP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Shoresh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(64, 3)</a:t>
            </a:r>
            <a:r>
              <a:rPr lang="en-US" sz="2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# Here we </a:t>
            </a:r>
            <a:r>
              <a:rPr lang="en-US" sz="2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indicated </a:t>
            </a:r>
            <a:r>
              <a:rPr lang="en-US" sz="2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second variable, hence </a:t>
            </a:r>
            <a:r>
              <a:rPr lang="en-US" sz="24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its value was used and not the default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 4</a:t>
            </a:r>
          </a:p>
          <a:p>
            <a:pPr marL="0" indent="0"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4001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Function’s return value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times we want functions to not only perform some functionality, but also </a:t>
            </a:r>
            <a:r>
              <a:rPr lang="en-US" b="1" dirty="0" smtClean="0"/>
              <a:t>to return a result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/>
              <a:t>Using the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dirty="0" smtClean="0"/>
              <a:t> keyword, a function is able to return a value.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62458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Function’s return value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always_return_5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5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('hi')</a:t>
            </a:r>
          </a:p>
          <a:p>
            <a:pPr marL="0" indent="0"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4764692" y="1700808"/>
            <a:ext cx="4271804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2400" dirty="0" smtClean="0"/>
              <a:t> means we terminate the function’s run and return the value 5</a:t>
            </a:r>
            <a:endParaRPr lang="en-US" sz="2400" dirty="0"/>
          </a:p>
        </p:txBody>
      </p:sp>
      <p:cxnSp>
        <p:nvCxnSpPr>
          <p:cNvPr id="5" name="מחבר חץ ישר 4"/>
          <p:cNvCxnSpPr>
            <a:stCxn id="4" idx="1"/>
          </p:cNvCxnSpPr>
          <p:nvPr/>
        </p:nvCxnSpPr>
        <p:spPr>
          <a:xfrm flipH="1">
            <a:off x="3203848" y="2300973"/>
            <a:ext cx="1560844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6"/>
          <p:cNvSpPr/>
          <p:nvPr/>
        </p:nvSpPr>
        <p:spPr>
          <a:xfrm>
            <a:off x="4764692" y="3308791"/>
            <a:ext cx="4271804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This line is never executed</a:t>
            </a:r>
            <a:endParaRPr lang="en-US" sz="2400" dirty="0"/>
          </a:p>
        </p:txBody>
      </p:sp>
      <p:cxnSp>
        <p:nvCxnSpPr>
          <p:cNvPr id="8" name="מחבר חץ ישר 7"/>
          <p:cNvCxnSpPr>
            <a:stCxn id="7" idx="1"/>
          </p:cNvCxnSpPr>
          <p:nvPr/>
        </p:nvCxnSpPr>
        <p:spPr>
          <a:xfrm flipH="1" flipV="1">
            <a:off x="3491880" y="2780928"/>
            <a:ext cx="1272812" cy="7586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06201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Function’s return value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always_return_5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5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('hi')</a:t>
            </a:r>
          </a:p>
          <a:p>
            <a:pPr marL="0" indent="0"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(3 +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always_return_5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8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4764692" y="2876743"/>
            <a:ext cx="4271804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The function returns the value 5, which is considered as a regular </a:t>
            </a:r>
            <a:r>
              <a:rPr lang="en-US" sz="2400" dirty="0" err="1" smtClean="0"/>
              <a:t>int</a:t>
            </a:r>
            <a:r>
              <a:rPr lang="en-US" sz="2400" dirty="0" smtClean="0"/>
              <a:t> by the + operator.</a:t>
            </a:r>
            <a:endParaRPr lang="en-US" sz="2400" dirty="0"/>
          </a:p>
        </p:txBody>
      </p:sp>
      <p:cxnSp>
        <p:nvCxnSpPr>
          <p:cNvPr id="5" name="מחבר חץ ישר 4"/>
          <p:cNvCxnSpPr>
            <a:stCxn id="4" idx="1"/>
          </p:cNvCxnSpPr>
          <p:nvPr/>
        </p:nvCxnSpPr>
        <p:spPr>
          <a:xfrm flipH="1">
            <a:off x="4499992" y="3476908"/>
            <a:ext cx="264700" cy="11762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996776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example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per_week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per_day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=1):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per_day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 7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2000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'Apples per week = '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per_week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(4))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Apples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per week =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28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98332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calling a function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can use the return value of one function as another function’s input.</a:t>
            </a:r>
          </a:p>
          <a:p>
            <a:pPr marL="0" indent="0">
              <a:buNone/>
            </a:pPr>
            <a:endParaRPr lang="en-US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 err="1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800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per_week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per_day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per_day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 7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per_year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how_many_per_week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how_many_per_week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* 52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20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'Apples per year : '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per_year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per_week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())))</a:t>
            </a:r>
          </a:p>
          <a:p>
            <a:pPr marL="0" indent="0">
              <a:buNone/>
            </a:pP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/>
              <a:t>What happens here?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62561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calling a function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err="1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800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per_week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per_day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per_day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 </a:t>
            </a:r>
            <a:r>
              <a:rPr lang="en-US" sz="1800" b="1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return </a:t>
            </a:r>
            <a:r>
              <a:rPr lang="en-US" sz="1800" b="1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per_year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how_many_per_week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how_many_per_week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 52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20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'Apples per year : '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per_year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per_week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)))</a:t>
            </a:r>
          </a:p>
          <a:p>
            <a:pPr marL="0" indent="0">
              <a:buNone/>
            </a:pP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per_week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 smtClean="0"/>
              <a:t>is called with no value and so gets the default value, 1, hence its return value is 7.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32356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calling a function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8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per_week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per_day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per_day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 7 </a:t>
            </a:r>
            <a:r>
              <a:rPr lang="en-US" sz="1800" b="1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return 7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per_year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how_many_per_week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how_many_per_week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 52 </a:t>
            </a:r>
            <a:r>
              <a:rPr lang="en-US" sz="1800" b="1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return </a:t>
            </a:r>
            <a:r>
              <a:rPr lang="en-US" sz="1800" b="1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364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'Apples per year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 ' + </a:t>
            </a:r>
            <a:r>
              <a:rPr lang="en-US" sz="1800" dirty="0" err="1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per_year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)))</a:t>
            </a:r>
          </a:p>
          <a:p>
            <a:pPr marL="0" indent="0">
              <a:buNone/>
            </a:pP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per_year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 smtClean="0"/>
              <a:t>is called with the value 7 and so returns the value 364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56584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calling a function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can use the return value of one function as another function’s input.</a:t>
            </a:r>
          </a:p>
          <a:p>
            <a:pPr marL="0" indent="0">
              <a:buNone/>
            </a:pPr>
            <a:r>
              <a:rPr lang="en-US" sz="1800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8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per_week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per_day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per_day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 7 </a:t>
            </a:r>
            <a:r>
              <a:rPr lang="en-US" sz="1800" b="1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return 7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per_year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how_many_per_week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how_many_per_week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 52 </a:t>
            </a:r>
            <a:r>
              <a:rPr lang="en-US" sz="1800" b="1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return </a:t>
            </a:r>
            <a:r>
              <a:rPr lang="en-US" sz="1800" b="1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364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'Apples per year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 ' + </a:t>
            </a:r>
            <a:r>
              <a:rPr lang="en-US" sz="18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per_year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)))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Apples per year : 364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866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- Motivation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Wouldn’t it be much more </a:t>
            </a:r>
            <a:r>
              <a:rPr lang="en-US" b="1" i="1" dirty="0" smtClean="0"/>
              <a:t>readable, modular, easy to modify</a:t>
            </a:r>
            <a:r>
              <a:rPr lang="en-US" dirty="0" smtClean="0"/>
              <a:t> in this format :</a:t>
            </a:r>
          </a:p>
          <a:p>
            <a:pPr lvl="1"/>
            <a:r>
              <a:rPr lang="en-US" dirty="0" smtClean="0"/>
              <a:t>side = 1.5, PI = 3.14</a:t>
            </a:r>
          </a:p>
          <a:p>
            <a:pPr lvl="1"/>
            <a:r>
              <a:rPr lang="en-US" dirty="0" err="1" smtClean="0"/>
              <a:t>square_area</a:t>
            </a:r>
            <a:r>
              <a:rPr lang="en-US" dirty="0" smtClean="0"/>
              <a:t> = side*side</a:t>
            </a:r>
          </a:p>
          <a:p>
            <a:pPr lvl="1"/>
            <a:r>
              <a:rPr lang="en-US" dirty="0" smtClean="0"/>
              <a:t>radius = side/2</a:t>
            </a:r>
          </a:p>
          <a:p>
            <a:pPr lvl="1"/>
            <a:r>
              <a:rPr lang="en-US" dirty="0" err="1" smtClean="0"/>
              <a:t>circle_area</a:t>
            </a:r>
            <a:r>
              <a:rPr lang="en-US" dirty="0" smtClean="0"/>
              <a:t> = PI*r</a:t>
            </a:r>
            <a:r>
              <a:rPr lang="en-US" baseline="30000" dirty="0" smtClean="0"/>
              <a:t>2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nswer </a:t>
            </a:r>
            <a:r>
              <a:rPr lang="en-US" dirty="0"/>
              <a:t>= </a:t>
            </a:r>
            <a:r>
              <a:rPr lang="en-US" dirty="0" err="1"/>
              <a:t>square_area</a:t>
            </a:r>
            <a:r>
              <a:rPr lang="en-US" dirty="0"/>
              <a:t> – </a:t>
            </a:r>
            <a:r>
              <a:rPr lang="en-US" dirty="0" err="1" smtClean="0"/>
              <a:t>circle_area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40175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outputs functions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return more than one value, separate return values by comma</a:t>
            </a:r>
          </a:p>
          <a:p>
            <a:pPr marL="0" indent="0">
              <a:buNone/>
            </a:pPr>
            <a:endParaRPr lang="pt-BR" sz="2600" dirty="0" smtClean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t-BR" sz="2600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pt-BR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600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diff_and_ratio</a:t>
            </a:r>
            <a:r>
              <a:rPr lang="pt-BR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(num1, num2):</a:t>
            </a:r>
          </a:p>
          <a:p>
            <a:pPr marL="0" indent="0">
              <a:buNone/>
            </a:pPr>
            <a:r>
              <a:rPr lang="pt-BR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sz="26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pt-BR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num1-num2, num1/num2</a:t>
            </a:r>
            <a:endParaRPr lang="pt-BR" sz="2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pt-BR" sz="2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t-BR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diff, ratio = diff_and_ratio(1, 5)</a:t>
            </a:r>
          </a:p>
          <a:p>
            <a:pPr marL="0" indent="0">
              <a:buNone/>
            </a:pPr>
            <a:r>
              <a:rPr lang="pt-BR" sz="26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t-BR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(diff)</a:t>
            </a:r>
          </a:p>
          <a:p>
            <a:pPr marL="0" indent="0">
              <a:buNone/>
            </a:pPr>
            <a:r>
              <a:rPr lang="pt-BR" sz="26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t-BR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(ratio)</a:t>
            </a:r>
            <a:endParaRPr lang="en-US" sz="2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51124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None</a:t>
            </a:r>
            <a:r>
              <a:rPr lang="en-US" dirty="0" smtClean="0"/>
              <a:t> is a special value which is used to represent absence of value.</a:t>
            </a:r>
          </a:p>
          <a:p>
            <a:r>
              <a:rPr lang="en-US" dirty="0" smtClean="0"/>
              <a:t>Every function which does not return value explicitly, return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None</a:t>
            </a:r>
            <a:r>
              <a:rPr lang="en-US" dirty="0" smtClean="0"/>
              <a:t> implicitly.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0693434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None - example</a:t>
            </a:r>
            <a:endParaRPr lang="he-IL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print_hi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smtClean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'hi</a:t>
            </a:r>
            <a:r>
              <a:rPr lang="en-US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print_hi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# x is assigned the value None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x==</a:t>
            </a:r>
            <a:r>
              <a:rPr lang="en-US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None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dirty="0" smtClean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is None'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&gt;&gt;&gt;hi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&gt;&gt;&gt;x is None</a:t>
            </a:r>
            <a:endParaRPr lang="he-IL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05816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Boolean type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Like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and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dirty="0" smtClean="0"/>
              <a:t> , </a:t>
            </a:r>
            <a:r>
              <a:rPr lang="en-US" b="1" dirty="0" smtClean="0"/>
              <a:t>Boolean</a:t>
            </a:r>
            <a:r>
              <a:rPr lang="en-US" dirty="0" smtClean="0"/>
              <a:t> is another Python type.</a:t>
            </a:r>
          </a:p>
          <a:p>
            <a:r>
              <a:rPr lang="en-US" dirty="0" smtClean="0"/>
              <a:t>Boolean can get only one of two values : </a:t>
            </a:r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type(True)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&lt;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class '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'&gt;</a:t>
            </a:r>
          </a:p>
        </p:txBody>
      </p:sp>
    </p:spTree>
    <p:extLst>
      <p:ext uri="{BB962C8B-B14F-4D97-AF65-F5344CB8AC3E}">
        <p14:creationId xmlns:p14="http://schemas.microsoft.com/office/powerpoint/2010/main" val="28695067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Boolean expressions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Boolean expressions are expressions which use </a:t>
            </a:r>
            <a:r>
              <a:rPr lang="en-US" b="1" dirty="0" smtClean="0"/>
              <a:t>Boolean operators </a:t>
            </a:r>
            <a:r>
              <a:rPr lang="en-US" dirty="0" smtClean="0"/>
              <a:t>to evaluate a value of True or False.</a:t>
            </a:r>
          </a:p>
          <a:p>
            <a:r>
              <a:rPr lang="en-US" dirty="0" smtClean="0"/>
              <a:t>For example </a:t>
            </a:r>
            <a:r>
              <a:rPr lang="en-US" b="1" dirty="0" smtClean="0"/>
              <a:t>&gt;</a:t>
            </a:r>
            <a:r>
              <a:rPr lang="en-US" dirty="0" smtClean="0"/>
              <a:t> is a Boolean operator. Its Boolean evaluation is “Is the object on the right larger than the object on the left?”</a:t>
            </a:r>
          </a:p>
          <a:p>
            <a:r>
              <a:rPr lang="en-US" b="1" dirty="0" smtClean="0"/>
              <a:t>5 &gt; 7  </a:t>
            </a:r>
            <a:r>
              <a:rPr lang="en-US" dirty="0" smtClean="0"/>
              <a:t>is a Boolean expression because it uses a Boolean operator. Its value is False.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97779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Boolean operators</a:t>
            </a:r>
            <a:endParaRPr lang="en-US" dirty="0"/>
          </a:p>
        </p:txBody>
      </p:sp>
      <p:graphicFrame>
        <p:nvGraphicFramePr>
          <p:cNvPr id="5" name="מציין מיקום תוכן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1042390"/>
              </p:ext>
            </p:extLst>
          </p:nvPr>
        </p:nvGraphicFramePr>
        <p:xfrm>
          <a:off x="971600" y="1628800"/>
          <a:ext cx="7381748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5348"/>
                <a:gridCol w="3011540"/>
                <a:gridCol w="24748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Symbol in Python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Example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Greater </a:t>
                      </a:r>
                      <a:r>
                        <a:rPr lang="en-US" baseline="0" dirty="0" smtClean="0"/>
                        <a:t>than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 &gt; 6 (True)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Greater than or equal to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r>
                        <a:rPr lang="en-US" baseline="0" dirty="0" smtClean="0"/>
                        <a:t> &gt;= 7 (True)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Smaller</a:t>
                      </a:r>
                      <a:r>
                        <a:rPr lang="en-US" baseline="0" dirty="0" smtClean="0"/>
                        <a:t> than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 &lt;</a:t>
                      </a:r>
                      <a:r>
                        <a:rPr lang="en-US" baseline="0" dirty="0" smtClean="0"/>
                        <a:t> 6 (False)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Smaller than or equal</a:t>
                      </a:r>
                      <a:r>
                        <a:rPr lang="en-US" baseline="0" dirty="0" smtClean="0"/>
                        <a:t> to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 &lt;= 6</a:t>
                      </a:r>
                      <a:r>
                        <a:rPr lang="en-US" baseline="0" dirty="0" smtClean="0"/>
                        <a:t> (False)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==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Equals to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 == 6 (False)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!=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Not equal to (different than)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r>
                        <a:rPr lang="en-US" baseline="0" dirty="0" smtClean="0"/>
                        <a:t> != 6 (True)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מלבן 5"/>
          <p:cNvSpPr/>
          <p:nvPr/>
        </p:nvSpPr>
        <p:spPr>
          <a:xfrm>
            <a:off x="1080120" y="451086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type(5 &gt; 7)</a:t>
            </a:r>
            <a:endParaRPr lang="en-US" dirty="0"/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&lt;class 'bool'&gt;</a:t>
            </a:r>
          </a:p>
        </p:txBody>
      </p:sp>
    </p:spTree>
    <p:extLst>
      <p:ext uri="{BB962C8B-B14F-4D97-AF65-F5344CB8AC3E}">
        <p14:creationId xmlns:p14="http://schemas.microsoft.com/office/powerpoint/2010/main" val="216511393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Boolean expressions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 == 4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</a:t>
            </a:r>
            <a:r>
              <a:rPr lang="en-US" sz="2800" dirty="0" smtClean="0">
                <a:solidFill>
                  <a:srgbClr val="FF0000"/>
                </a:solidFill>
                <a:latin typeface="+mj-lt"/>
                <a:cs typeface="Courier New" panose="02070309020205020404" pitchFamily="49" charset="0"/>
              </a:rPr>
              <a:t>?</a:t>
            </a:r>
          </a:p>
          <a:p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(7 != 2) == (5 &gt; 4)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</a:t>
            </a:r>
            <a:r>
              <a:rPr lang="en-US" sz="2800" dirty="0">
                <a:solidFill>
                  <a:srgbClr val="FF0000"/>
                </a:solidFill>
                <a:cs typeface="Courier New" panose="02070309020205020404" pitchFamily="49" charset="0"/>
              </a:rPr>
              <a:t>?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type(5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&gt; 7) == type(8 &lt;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3)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</a:t>
            </a:r>
            <a:r>
              <a:rPr lang="en-US" sz="2800" dirty="0">
                <a:solidFill>
                  <a:srgbClr val="FF0000"/>
                </a:solidFill>
                <a:cs typeface="Courier New" panose="02070309020205020404" pitchFamily="49" charset="0"/>
              </a:rPr>
              <a:t>?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14284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Boolean expressions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 == 4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</a:t>
            </a:r>
            <a:r>
              <a:rPr lang="en-US" sz="2800" dirty="0" smtClean="0">
                <a:solidFill>
                  <a:srgbClr val="FF0000"/>
                </a:solidFill>
                <a:latin typeface="+mj-lt"/>
                <a:cs typeface="Courier New" panose="02070309020205020404" pitchFamily="49" charset="0"/>
              </a:rPr>
              <a:t>False</a:t>
            </a:r>
          </a:p>
          <a:p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(7 != 2) == (5 &gt; 4)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</a:t>
            </a:r>
            <a:r>
              <a:rPr lang="en-US" sz="2800" dirty="0" smtClean="0">
                <a:solidFill>
                  <a:srgbClr val="FF0000"/>
                </a:solidFill>
                <a:cs typeface="Courier New" panose="02070309020205020404" pitchFamily="49" charset="0"/>
              </a:rPr>
              <a:t>True</a:t>
            </a:r>
            <a:endParaRPr lang="en-US" sz="2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type(5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&gt; 7) == type(8 &lt;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3)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</a:t>
            </a:r>
            <a:r>
              <a:rPr lang="en-US" sz="2800" dirty="0" smtClean="0">
                <a:solidFill>
                  <a:srgbClr val="FF0000"/>
                </a:solidFill>
                <a:cs typeface="Courier New" panose="02070309020205020404" pitchFamily="49" charset="0"/>
                <a:sym typeface="Wingdings" panose="05000000000000000000" pitchFamily="2" charset="2"/>
              </a:rPr>
              <a:t>True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14914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 Boolean operators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cs typeface="Courier New" panose="02070309020205020404" pitchFamily="49" charset="0"/>
              </a:rPr>
              <a:t>Take few Boolean operators and evaluate a new Boolean value from them.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sz="2400" dirty="0" smtClean="0"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cs typeface="Courier New" panose="02070309020205020404" pitchFamily="49" charset="0"/>
              </a:rPr>
              <a:t>and</a:t>
            </a:r>
            <a:r>
              <a:rPr lang="en-US" sz="2400" dirty="0" smtClean="0">
                <a:cs typeface="Courier New" panose="02070309020205020404" pitchFamily="49" charset="0"/>
              </a:rPr>
              <a:t>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or </a:t>
            </a:r>
            <a:r>
              <a:rPr lang="en-US" sz="2400" dirty="0" smtClean="0">
                <a:cs typeface="Courier New" panose="02070309020205020404" pitchFamily="49" charset="0"/>
              </a:rPr>
              <a:t>evaluate 2 Boolean expressions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not</a:t>
            </a:r>
            <a:r>
              <a:rPr lang="en-US" sz="2400" dirty="0" smtClean="0">
                <a:cs typeface="Courier New" panose="02070309020205020404" pitchFamily="49" charset="0"/>
              </a:rPr>
              <a:t> evaluates 1 Boolean expression</a:t>
            </a:r>
          </a:p>
          <a:p>
            <a:r>
              <a:rPr lang="en-US" dirty="0" smtClean="0">
                <a:cs typeface="Courier New" panose="02070309020205020404" pitchFamily="49" charset="0"/>
              </a:rPr>
              <a:t>The return value of complex Boolean operators could be represented in a </a:t>
            </a:r>
            <a:r>
              <a:rPr lang="en-US" b="1" dirty="0" smtClean="0">
                <a:cs typeface="Courier New" panose="02070309020205020404" pitchFamily="49" charset="0"/>
              </a:rPr>
              <a:t>Truth table</a:t>
            </a:r>
            <a:r>
              <a:rPr lang="en-US" dirty="0" smtClean="0">
                <a:cs typeface="Courier New" panose="02070309020205020404" pitchFamily="49" charset="0"/>
              </a:rPr>
              <a:t> – a table that lists al the combination of truth value of input variables and their evaluated output</a:t>
            </a:r>
            <a:endParaRPr lang="en-US" b="1" dirty="0">
              <a:cs typeface="Courier New" panose="02070309020205020404" pitchFamily="49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033588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he-IL" altLang="he-I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he-IL" alt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93827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Complex Boolean operators </a:t>
            </a:r>
            <a:br>
              <a:rPr lang="en-US" dirty="0" smtClean="0"/>
            </a:br>
            <a:r>
              <a:rPr lang="en-US" dirty="0" smtClean="0"/>
              <a:t>Truth table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06484"/>
              </p:ext>
            </p:extLst>
          </p:nvPr>
        </p:nvGraphicFramePr>
        <p:xfrm>
          <a:off x="1691680" y="1600200"/>
          <a:ext cx="6480720" cy="4748894"/>
        </p:xfrm>
        <a:graphic>
          <a:graphicData uri="http://schemas.openxmlformats.org/drawingml/2006/table">
            <a:tbl>
              <a:tblPr/>
              <a:tblGrid>
                <a:gridCol w="2160240"/>
                <a:gridCol w="2160240"/>
                <a:gridCol w="2160240"/>
              </a:tblGrid>
              <a:tr h="34815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sng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exp2</a:t>
                      </a:r>
                      <a:endParaRPr lang="en-GB" sz="1500" dirty="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sng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exp1</a:t>
                      </a:r>
                      <a:endParaRPr lang="en-GB" sz="1500" dirty="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exp1 </a:t>
                      </a:r>
                      <a:r>
                        <a:rPr lang="en-GB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and </a:t>
                      </a:r>
                      <a:r>
                        <a:rPr lang="en-GB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exp2</a:t>
                      </a:r>
                      <a:endParaRPr lang="en-GB" sz="1500" dirty="0" smtClean="0">
                        <a:effectLst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500" dirty="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4815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</a:t>
                      </a:r>
                      <a:endParaRPr lang="en-GB" sz="1500" dirty="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15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15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15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15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sng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exp2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sng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exp1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exp1 </a:t>
                      </a:r>
                      <a:r>
                        <a:rPr lang="en-GB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or</a:t>
                      </a:r>
                      <a:r>
                        <a:rPr lang="en-GB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exp2</a:t>
                      </a:r>
                      <a:endParaRPr lang="en-GB" sz="1500" dirty="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4815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15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15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15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151">
                <a:tc gridSpan="2"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sng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exp1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not(exp1)</a:t>
                      </a:r>
                      <a:endParaRPr lang="en-GB" sz="1500" dirty="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48151">
                <a:tc gridSpan="2"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</a:t>
                      </a:r>
                      <a:endParaRPr lang="en-GB" sz="150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</a:t>
                      </a:r>
                      <a:endParaRPr lang="en-GB" sz="1500" dirty="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151">
                <a:tc gridSpan="2"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</a:t>
                      </a:r>
                      <a:endParaRPr lang="en-GB" sz="1500" dirty="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</a:t>
                      </a:r>
                      <a:endParaRPr lang="en-GB" sz="1500" dirty="0">
                        <a:effectLst/>
                      </a:endParaRPr>
                    </a:p>
                  </a:txBody>
                  <a:tcPr marL="56941" marR="56941" marT="56941" marB="5694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033588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he-IL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615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Variables let us define “memory units” which can “remember” values.</a:t>
            </a:r>
          </a:p>
          <a:p>
            <a:r>
              <a:rPr lang="en-US" dirty="0" smtClean="0"/>
              <a:t>Variables have 2 main components : </a:t>
            </a:r>
          </a:p>
          <a:p>
            <a:pPr lvl="1"/>
            <a:r>
              <a:rPr lang="en-US" dirty="0" smtClean="0"/>
              <a:t>name</a:t>
            </a:r>
          </a:p>
          <a:p>
            <a:pPr lvl="1"/>
            <a:r>
              <a:rPr lang="en-US" dirty="0" smtClean="0"/>
              <a:t>value</a:t>
            </a:r>
            <a:endParaRPr lang="en-US" dirty="0"/>
          </a:p>
        </p:txBody>
      </p:sp>
      <p:sp>
        <p:nvSpPr>
          <p:cNvPr id="4" name="מלבן 3"/>
          <p:cNvSpPr/>
          <p:nvPr/>
        </p:nvSpPr>
        <p:spPr>
          <a:xfrm>
            <a:off x="6588224" y="4437112"/>
            <a:ext cx="1656184" cy="165618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Value : </a:t>
            </a:r>
          </a:p>
          <a:p>
            <a:pPr algn="ctr"/>
            <a:r>
              <a:rPr lang="en-US" dirty="0"/>
              <a:t>3</a:t>
            </a:r>
          </a:p>
        </p:txBody>
      </p:sp>
      <p:sp>
        <p:nvSpPr>
          <p:cNvPr id="5" name="חץ ימינה 4"/>
          <p:cNvSpPr/>
          <p:nvPr/>
        </p:nvSpPr>
        <p:spPr>
          <a:xfrm>
            <a:off x="2987824" y="4365104"/>
            <a:ext cx="2880320" cy="12961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is a variable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20680" y="3790781"/>
            <a:ext cx="2555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Name :</a:t>
            </a:r>
          </a:p>
          <a:p>
            <a:pPr algn="ctr"/>
            <a:r>
              <a:rPr lang="en-US" dirty="0" err="1" smtClean="0"/>
              <a:t>number_of_apples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41161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operation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do not always want to execute all the lines in our code. Sometimes we want to execute some lines </a:t>
            </a:r>
            <a:r>
              <a:rPr lang="en-US" b="1" dirty="0" smtClean="0"/>
              <a:t>only if</a:t>
            </a:r>
            <a:r>
              <a:rPr lang="en-US" dirty="0" smtClean="0"/>
              <a:t> a certain condition is maintained.</a:t>
            </a:r>
          </a:p>
          <a:p>
            <a:r>
              <a:rPr lang="en-US" dirty="0" smtClean="0"/>
              <a:t>For example : Divide 9 by user’s input.</a:t>
            </a:r>
          </a:p>
          <a:p>
            <a:pPr lvl="1"/>
            <a:r>
              <a:rPr lang="en-US" dirty="0" smtClean="0"/>
              <a:t>We get the number from the user. </a:t>
            </a:r>
          </a:p>
          <a:p>
            <a:pPr lvl="1"/>
            <a:r>
              <a:rPr lang="en-US" dirty="0" smtClean="0"/>
              <a:t>Only </a:t>
            </a:r>
            <a:r>
              <a:rPr lang="en-US" b="1" dirty="0" smtClean="0"/>
              <a:t>if</a:t>
            </a:r>
            <a:r>
              <a:rPr lang="en-US" dirty="0" smtClean="0"/>
              <a:t> the number is different than 0, we can divide 9 by it.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355684549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</a:t>
            </a:r>
            <a:r>
              <a:rPr lang="en-US" dirty="0" smtClean="0"/>
              <a:t>operation - if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implement this notion in Python?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boolean_expression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400050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#Code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to perform if the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boolean_expression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is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marL="400050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#(Note the indentation under the if </a:t>
            </a:r>
          </a:p>
          <a:p>
            <a:pPr marL="400050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#block).</a:t>
            </a:r>
            <a:endParaRPr lang="he-IL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45612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</a:t>
            </a:r>
            <a:r>
              <a:rPr lang="en-US" dirty="0" smtClean="0"/>
              <a:t>operation - if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example : </a:t>
            </a:r>
          </a:p>
          <a:p>
            <a:pPr marL="0" indent="0">
              <a:buNone/>
            </a:pP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('Insert a number')</a:t>
            </a:r>
            <a:endParaRPr lang="en-US" sz="2400" dirty="0"/>
          </a:p>
          <a:p>
            <a:pPr marL="0" indent="0">
              <a:buNone/>
            </a:pPr>
            <a:r>
              <a:rPr lang="en-US" sz="20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!= 0 :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en-US" sz="20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(9/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00050" lvl="1" indent="0">
              <a:buNone/>
            </a:pP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But what if the number does equal 0? We still want to let the user know.</a:t>
            </a:r>
            <a:endParaRPr lang="en-US" dirty="0"/>
          </a:p>
          <a:p>
            <a:pPr marL="400050" lvl="1" indent="0">
              <a:buNone/>
            </a:pPr>
            <a:endParaRPr lang="he-IL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45529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</a:t>
            </a:r>
            <a:r>
              <a:rPr lang="en-US" dirty="0" smtClean="0"/>
              <a:t>operation - if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'Insert a number'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400" dirty="0"/>
          </a:p>
          <a:p>
            <a:pPr marL="0" indent="0">
              <a:buNone/>
            </a:pPr>
            <a:r>
              <a:rPr lang="en-US" sz="20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!= 0 :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print(9/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== 0 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print(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'Cannot divide by 0'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 smtClean="0"/>
              <a:t>This is </a:t>
            </a:r>
            <a:r>
              <a:rPr lang="en-US" sz="2400" b="1" i="1" dirty="0" smtClean="0"/>
              <a:t>not a natural way to present our intention</a:t>
            </a:r>
            <a:r>
              <a:rPr lang="en-US" sz="2400" dirty="0" smtClean="0"/>
              <a:t>. What we </a:t>
            </a:r>
            <a:r>
              <a:rPr lang="en-US" sz="2400" dirty="0"/>
              <a:t>would </a:t>
            </a:r>
            <a:r>
              <a:rPr lang="en-US" sz="2400" dirty="0" smtClean="0"/>
              <a:t>usually say is : </a:t>
            </a:r>
            <a:r>
              <a:rPr lang="en-US" sz="2400" b="1" dirty="0" smtClean="0"/>
              <a:t>if </a:t>
            </a:r>
            <a:r>
              <a:rPr lang="en-US" sz="2400" dirty="0" smtClean="0"/>
              <a:t> the number is different than 0 divide, </a:t>
            </a:r>
            <a:r>
              <a:rPr lang="en-US" sz="2400" b="1" dirty="0" smtClean="0"/>
              <a:t>else </a:t>
            </a:r>
            <a:r>
              <a:rPr lang="en-US" sz="2400" dirty="0" smtClean="0"/>
              <a:t>print some message to the user.</a:t>
            </a:r>
          </a:p>
          <a:p>
            <a:pPr marL="0" indent="0">
              <a:buNone/>
            </a:pPr>
            <a:r>
              <a:rPr lang="en-US" sz="2400" dirty="0" smtClean="0"/>
              <a:t>Python lets us use such structure using the </a:t>
            </a:r>
            <a:r>
              <a:rPr lang="en-US" sz="2400" b="1" dirty="0" smtClean="0"/>
              <a:t>else</a:t>
            </a:r>
            <a:r>
              <a:rPr lang="en-US" sz="2400" dirty="0" smtClean="0"/>
              <a:t> keyword.</a:t>
            </a:r>
            <a:endParaRPr lang="en-US" sz="2400" dirty="0"/>
          </a:p>
          <a:p>
            <a:pPr marL="0" indent="0">
              <a:buNone/>
            </a:pP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99116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</a:t>
            </a:r>
            <a:r>
              <a:rPr lang="en-US" dirty="0" smtClean="0"/>
              <a:t>operation - else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'Insert a number</a:t>
            </a:r>
            <a:r>
              <a:rPr lang="en-US" sz="20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!= 0 :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print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(9/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US" sz="2000" dirty="0" smtClean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'Cannot divide by 0</a:t>
            </a:r>
            <a:r>
              <a:rPr lang="en-US" sz="20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00050" lvl="1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 smtClean="0"/>
              <a:t>else should appear directly under an if block with the same indention.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1838983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</a:t>
            </a:r>
            <a:r>
              <a:rPr lang="en-US" dirty="0" smtClean="0"/>
              <a:t>operation - </a:t>
            </a:r>
            <a:r>
              <a:rPr lang="en-US" dirty="0" err="1" smtClean="0"/>
              <a:t>elif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And what if we had some </a:t>
            </a:r>
            <a:r>
              <a:rPr lang="en-US" sz="2400" b="1" dirty="0" smtClean="0"/>
              <a:t>more options to choose from</a:t>
            </a:r>
            <a:r>
              <a:rPr lang="en-US" sz="2400" dirty="0" smtClean="0"/>
              <a:t>?</a:t>
            </a:r>
          </a:p>
          <a:p>
            <a:pPr marL="0" indent="0">
              <a:buNone/>
            </a:pPr>
            <a:r>
              <a:rPr lang="en-US" sz="2400" b="1" dirty="0" smtClean="0"/>
              <a:t>If</a:t>
            </a:r>
            <a:r>
              <a:rPr lang="en-US" sz="2400" dirty="0" smtClean="0"/>
              <a:t> </a:t>
            </a:r>
            <a:r>
              <a:rPr lang="en-US" sz="2400" i="1" dirty="0" smtClean="0"/>
              <a:t>condition1</a:t>
            </a:r>
            <a:r>
              <a:rPr lang="en-US" sz="2400" dirty="0" smtClean="0"/>
              <a:t> then </a:t>
            </a:r>
            <a:r>
              <a:rPr lang="en-US" sz="2400" i="1" dirty="0" smtClean="0"/>
              <a:t>result1</a:t>
            </a:r>
            <a:r>
              <a:rPr lang="en-US" sz="2400" dirty="0" smtClean="0"/>
              <a:t>, </a:t>
            </a:r>
          </a:p>
          <a:p>
            <a:pPr marL="0" indent="0">
              <a:buNone/>
            </a:pPr>
            <a:r>
              <a:rPr lang="en-US" sz="2400" b="1" dirty="0" smtClean="0"/>
              <a:t>if not, than if </a:t>
            </a:r>
            <a:r>
              <a:rPr lang="en-US" sz="2400" i="1" dirty="0" smtClean="0"/>
              <a:t>condition2 </a:t>
            </a:r>
            <a:r>
              <a:rPr lang="en-US" sz="2400" dirty="0" smtClean="0"/>
              <a:t>then </a:t>
            </a:r>
            <a:r>
              <a:rPr lang="en-US" sz="2400" i="1" dirty="0" smtClean="0"/>
              <a:t>result2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marL="0" indent="0">
              <a:buNone/>
            </a:pPr>
            <a:r>
              <a:rPr lang="en-US" sz="2400" b="1" dirty="0"/>
              <a:t>if not, than if </a:t>
            </a:r>
            <a:r>
              <a:rPr lang="en-US" sz="2400" i="1" dirty="0" err="1" smtClean="0"/>
              <a:t>conditionN</a:t>
            </a:r>
            <a:r>
              <a:rPr lang="en-US" sz="2400" i="1" dirty="0" smtClean="0"/>
              <a:t> </a:t>
            </a:r>
            <a:r>
              <a:rPr lang="en-US" sz="2400" dirty="0"/>
              <a:t>then </a:t>
            </a:r>
            <a:r>
              <a:rPr lang="en-US" sz="2400" i="1" dirty="0" err="1" smtClean="0"/>
              <a:t>resultN</a:t>
            </a:r>
            <a:endParaRPr lang="en-US" sz="2400" i="1" dirty="0" smtClean="0"/>
          </a:p>
          <a:p>
            <a:pPr marL="0" indent="0">
              <a:buNone/>
            </a:pPr>
            <a:r>
              <a:rPr lang="en-US" sz="2400" b="1" dirty="0" smtClean="0"/>
              <a:t>If none of the above </a:t>
            </a:r>
            <a:r>
              <a:rPr lang="en-US" sz="2400" dirty="0" smtClean="0"/>
              <a:t>then </a:t>
            </a:r>
            <a:r>
              <a:rPr lang="en-US" sz="2400" i="1" dirty="0" err="1" smtClean="0"/>
              <a:t>result_Final</a:t>
            </a:r>
            <a:endParaRPr lang="en-US" sz="2400" i="1" dirty="0" smtClean="0"/>
          </a:p>
          <a:p>
            <a:pPr marL="0" indent="0">
              <a:buNone/>
            </a:pPr>
            <a:endParaRPr lang="en-US" sz="2400" i="1" dirty="0"/>
          </a:p>
          <a:p>
            <a:pPr marL="0" indent="0">
              <a:buNone/>
            </a:pPr>
            <a:r>
              <a:rPr lang="en-US" sz="3600" dirty="0" smtClean="0"/>
              <a:t>Use </a:t>
            </a:r>
            <a:r>
              <a:rPr lang="en-US" sz="3600" b="1" dirty="0" err="1" smtClean="0"/>
              <a:t>elif</a:t>
            </a:r>
            <a:r>
              <a:rPr lang="en-US" sz="3600" dirty="0" smtClean="0"/>
              <a:t>!</a:t>
            </a:r>
            <a:endParaRPr lang="en-US" sz="3600" dirty="0"/>
          </a:p>
          <a:p>
            <a:pPr marL="0" indent="0">
              <a:buNone/>
            </a:pP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5463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</a:t>
            </a:r>
            <a:r>
              <a:rPr lang="en-US" dirty="0" smtClean="0"/>
              <a:t>operation - </a:t>
            </a:r>
            <a:r>
              <a:rPr lang="en-US" dirty="0" err="1" smtClean="0"/>
              <a:t>elif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now == 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'Morning'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'Good morning!'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now == 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'Noon'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'Good noon'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'It must be evening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The first </a:t>
            </a:r>
            <a:r>
              <a:rPr lang="en-US" sz="2400" dirty="0" err="1" smtClean="0"/>
              <a:t>elif</a:t>
            </a:r>
            <a:r>
              <a:rPr lang="en-US" sz="2400" dirty="0" smtClean="0"/>
              <a:t> </a:t>
            </a:r>
            <a:r>
              <a:rPr lang="en-US" sz="2400" dirty="0"/>
              <a:t>should appear directly under an if block with the same indention. 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As many </a:t>
            </a:r>
            <a:r>
              <a:rPr lang="en-US" sz="2400" dirty="0" err="1" smtClean="0"/>
              <a:t>elif’s</a:t>
            </a:r>
            <a:r>
              <a:rPr lang="en-US" sz="2400" dirty="0" smtClean="0"/>
              <a:t> as you wish can follow.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elif</a:t>
            </a:r>
            <a:r>
              <a:rPr lang="en-US" sz="2400" dirty="0" smtClean="0"/>
              <a:t> can be terminated by a single else, or not at all.</a:t>
            </a:r>
            <a:endParaRPr lang="en-US" sz="2400" dirty="0"/>
          </a:p>
          <a:p>
            <a:pPr marL="0" indent="0">
              <a:buNone/>
            </a:pP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12529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if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What operations could be included inside an if block? Any operations we like :</a:t>
            </a:r>
          </a:p>
          <a:p>
            <a:pPr lvl="1"/>
            <a:r>
              <a:rPr lang="en-US" sz="2400" dirty="0" smtClean="0"/>
              <a:t>print</a:t>
            </a:r>
          </a:p>
          <a:p>
            <a:pPr lvl="1"/>
            <a:r>
              <a:rPr lang="en-US" sz="2400" dirty="0" smtClean="0"/>
              <a:t>input</a:t>
            </a:r>
          </a:p>
          <a:p>
            <a:pPr lvl="1"/>
            <a:r>
              <a:rPr lang="en-US" sz="2400" dirty="0" smtClean="0"/>
              <a:t>… and – another if!</a:t>
            </a:r>
          </a:p>
          <a:p>
            <a:r>
              <a:rPr lang="en-US" dirty="0" smtClean="0"/>
              <a:t>An if inside another if is called </a:t>
            </a:r>
            <a:r>
              <a:rPr lang="en-US" b="1" dirty="0" smtClean="0"/>
              <a:t>nested</a:t>
            </a:r>
            <a:r>
              <a:rPr lang="en-US" dirty="0" smtClean="0"/>
              <a:t> if – it opens a new block with its own indentation.</a:t>
            </a:r>
          </a:p>
          <a:p>
            <a:pPr lvl="1"/>
            <a:endParaRPr lang="en-US" sz="2400" dirty="0"/>
          </a:p>
          <a:p>
            <a:pPr marL="0" indent="0">
              <a:buNone/>
            </a:pP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65345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if - example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now == 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'morning'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400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'y' == </a:t>
            </a:r>
            <a:r>
              <a:rPr lang="en-US" sz="2400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'Are you hungry?'):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Bon </a:t>
            </a:r>
            <a:r>
              <a:rPr lang="en-US" sz="2400" dirty="0" err="1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appetit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!'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Some other time than'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 err="1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now == 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'Noon'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'Good noon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'Good night'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331640" y="2060848"/>
            <a:ext cx="360040" cy="36004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Oval 8"/>
          <p:cNvSpPr/>
          <p:nvPr/>
        </p:nvSpPr>
        <p:spPr>
          <a:xfrm>
            <a:off x="539552" y="1628800"/>
            <a:ext cx="360040" cy="36004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8087381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if - example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now == 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'morning'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400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'y' == </a:t>
            </a:r>
            <a:r>
              <a:rPr lang="en-US" sz="2400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'Are you hungry?'):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Bon </a:t>
            </a:r>
            <a:r>
              <a:rPr lang="en-US" sz="2400" dirty="0" err="1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appetit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!'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40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Some other time than'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 err="1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now == 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'Noon'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'Good noon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smtClean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'Good night'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מלבן 6"/>
          <p:cNvSpPr/>
          <p:nvPr/>
        </p:nvSpPr>
        <p:spPr>
          <a:xfrm>
            <a:off x="5681871" y="4403025"/>
            <a:ext cx="2652454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This if is nested inside this </a:t>
            </a:r>
          </a:p>
          <a:p>
            <a:pPr algn="ctr"/>
            <a:r>
              <a:rPr lang="en-US" sz="2400" dirty="0" smtClean="0"/>
              <a:t>one</a:t>
            </a:r>
            <a:endParaRPr lang="en-US" sz="2400" dirty="0"/>
          </a:p>
        </p:txBody>
      </p:sp>
      <p:sp>
        <p:nvSpPr>
          <p:cNvPr id="7" name="Oval 6"/>
          <p:cNvSpPr/>
          <p:nvPr/>
        </p:nvSpPr>
        <p:spPr>
          <a:xfrm>
            <a:off x="1331640" y="2060848"/>
            <a:ext cx="360040" cy="36004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Oval 8"/>
          <p:cNvSpPr/>
          <p:nvPr/>
        </p:nvSpPr>
        <p:spPr>
          <a:xfrm>
            <a:off x="539552" y="1628800"/>
            <a:ext cx="360040" cy="36004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2" name="Elbow Connector 11"/>
          <p:cNvCxnSpPr>
            <a:endCxn id="9" idx="0"/>
          </p:cNvCxnSpPr>
          <p:nvPr/>
        </p:nvCxnSpPr>
        <p:spPr>
          <a:xfrm rot="10800000">
            <a:off x="719572" y="1628801"/>
            <a:ext cx="6948772" cy="3374389"/>
          </a:xfrm>
          <a:prstGeom prst="bentConnector4">
            <a:avLst>
              <a:gd name="adj1" fmla="val -15861"/>
              <a:gd name="adj2" fmla="val 10677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endCxn id="7" idx="4"/>
          </p:cNvCxnSpPr>
          <p:nvPr/>
        </p:nvCxnSpPr>
        <p:spPr>
          <a:xfrm rot="10800000">
            <a:off x="1511660" y="2420888"/>
            <a:ext cx="4500500" cy="223225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0226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Variables have 2 main functionalities : </a:t>
            </a:r>
          </a:p>
          <a:p>
            <a:pPr lvl="1"/>
            <a:r>
              <a:rPr lang="en-US" dirty="0" smtClean="0"/>
              <a:t>Set their value </a:t>
            </a:r>
          </a:p>
          <a:p>
            <a:pPr marL="914400" lvl="2" indent="0" algn="ctr">
              <a:buNone/>
            </a:pP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number_of_apples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 3</a:t>
            </a:r>
          </a:p>
          <a:p>
            <a:pPr lvl="1"/>
            <a:r>
              <a:rPr lang="en-US" dirty="0" smtClean="0"/>
              <a:t>Get their values </a:t>
            </a:r>
          </a:p>
          <a:p>
            <a:pPr marL="914400" lvl="2" indent="0" algn="ctr">
              <a:buNone/>
            </a:pP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tomorrow_apples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number_of_apples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+ 1</a:t>
            </a:r>
            <a:endParaRPr lang="en-US" sz="2000" dirty="0" smtClean="0"/>
          </a:p>
          <a:p>
            <a:pPr lvl="1"/>
            <a:endParaRPr lang="en-US" dirty="0"/>
          </a:p>
        </p:txBody>
      </p:sp>
      <p:sp>
        <p:nvSpPr>
          <p:cNvPr id="4" name="מלבן 3"/>
          <p:cNvSpPr/>
          <p:nvPr/>
        </p:nvSpPr>
        <p:spPr>
          <a:xfrm>
            <a:off x="2123728" y="4897128"/>
            <a:ext cx="1656184" cy="165618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56184" y="4527796"/>
            <a:ext cx="2555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number_of_apples</a:t>
            </a:r>
            <a:endParaRPr lang="en-US" dirty="0"/>
          </a:p>
        </p:txBody>
      </p:sp>
      <p:sp>
        <p:nvSpPr>
          <p:cNvPr id="6" name="מלבן 5"/>
          <p:cNvSpPr/>
          <p:nvPr/>
        </p:nvSpPr>
        <p:spPr>
          <a:xfrm>
            <a:off x="6156176" y="4878452"/>
            <a:ext cx="1656184" cy="165618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88632" y="4509120"/>
            <a:ext cx="2555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tomorrow apples</a:t>
            </a:r>
            <a:endParaRPr lang="en-US" dirty="0"/>
          </a:p>
        </p:txBody>
      </p:sp>
      <p:sp>
        <p:nvSpPr>
          <p:cNvPr id="8" name="מלבן 7"/>
          <p:cNvSpPr/>
          <p:nvPr/>
        </p:nvSpPr>
        <p:spPr>
          <a:xfrm>
            <a:off x="1268685" y="5607119"/>
            <a:ext cx="32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endParaRPr lang="en-US" dirty="0"/>
          </a:p>
        </p:txBody>
      </p:sp>
      <p:sp>
        <p:nvSpPr>
          <p:cNvPr id="9" name="חץ מעוקל למטה 8"/>
          <p:cNvSpPr/>
          <p:nvPr/>
        </p:nvSpPr>
        <p:spPr>
          <a:xfrm>
            <a:off x="1367644" y="5127820"/>
            <a:ext cx="1764196" cy="4987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1367644" y="4797152"/>
            <a:ext cx="5805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Set</a:t>
            </a:r>
          </a:p>
        </p:txBody>
      </p:sp>
      <p:sp>
        <p:nvSpPr>
          <p:cNvPr id="11" name="חץ מעוקל למטה 10"/>
          <p:cNvSpPr/>
          <p:nvPr/>
        </p:nvSpPr>
        <p:spPr>
          <a:xfrm flipV="1">
            <a:off x="3151206" y="5929299"/>
            <a:ext cx="1764196" cy="433396"/>
          </a:xfrm>
          <a:prstGeom prst="curved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מלבן 11"/>
          <p:cNvSpPr/>
          <p:nvPr/>
        </p:nvSpPr>
        <p:spPr>
          <a:xfrm>
            <a:off x="3779912" y="5901030"/>
            <a:ext cx="633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Get</a:t>
            </a:r>
            <a:endParaRPr lang="en-US" sz="2400" dirty="0"/>
          </a:p>
        </p:txBody>
      </p:sp>
      <p:sp>
        <p:nvSpPr>
          <p:cNvPr id="13" name="חץ מעוקל למטה 12"/>
          <p:cNvSpPr/>
          <p:nvPr/>
        </p:nvSpPr>
        <p:spPr>
          <a:xfrm>
            <a:off x="4806534" y="5104218"/>
            <a:ext cx="1764196" cy="4987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מלבן 13"/>
          <p:cNvSpPr/>
          <p:nvPr/>
        </p:nvSpPr>
        <p:spPr>
          <a:xfrm>
            <a:off x="4806534" y="4773550"/>
            <a:ext cx="5805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Set</a:t>
            </a:r>
          </a:p>
        </p:txBody>
      </p:sp>
      <p:sp>
        <p:nvSpPr>
          <p:cNvPr id="15" name="מלבן 14"/>
          <p:cNvSpPr/>
          <p:nvPr/>
        </p:nvSpPr>
        <p:spPr>
          <a:xfrm>
            <a:off x="4761257" y="5616399"/>
            <a:ext cx="59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+ 1</a:t>
            </a:r>
            <a:endParaRPr lang="en-US" dirty="0"/>
          </a:p>
        </p:txBody>
      </p:sp>
      <p:sp>
        <p:nvSpPr>
          <p:cNvPr id="16" name="חץ מעוקל למטה 15"/>
          <p:cNvSpPr/>
          <p:nvPr/>
        </p:nvSpPr>
        <p:spPr>
          <a:xfrm flipH="1">
            <a:off x="4837919" y="2145102"/>
            <a:ext cx="1701425" cy="50637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חץ מעוקל למטה 18"/>
          <p:cNvSpPr/>
          <p:nvPr/>
        </p:nvSpPr>
        <p:spPr>
          <a:xfrm flipH="1" flipV="1">
            <a:off x="3910544" y="4026062"/>
            <a:ext cx="1701425" cy="50173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2" name="קבוצה 21"/>
          <p:cNvGrpSpPr/>
          <p:nvPr/>
        </p:nvGrpSpPr>
        <p:grpSpPr>
          <a:xfrm>
            <a:off x="4712866" y="3594014"/>
            <a:ext cx="3369419" cy="432048"/>
            <a:chOff x="7272300" y="1592796"/>
            <a:chExt cx="2232248" cy="432048"/>
          </a:xfrm>
        </p:grpSpPr>
        <p:sp>
          <p:nvSpPr>
            <p:cNvPr id="20" name="חצי מסגרת 19"/>
            <p:cNvSpPr/>
            <p:nvPr/>
          </p:nvSpPr>
          <p:spPr>
            <a:xfrm rot="16200000">
              <a:off x="8172400" y="692696"/>
              <a:ext cx="432048" cy="2232248"/>
            </a:xfrm>
            <a:prstGeom prst="half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" name="חצי מסגרת 20"/>
            <p:cNvSpPr/>
            <p:nvPr/>
          </p:nvSpPr>
          <p:spPr>
            <a:xfrm rot="16200000" flipV="1">
              <a:off x="8595809" y="1116105"/>
              <a:ext cx="432048" cy="1385430"/>
            </a:xfrm>
            <a:prstGeom prst="half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3" name="חץ למטה 22"/>
          <p:cNvSpPr/>
          <p:nvPr/>
        </p:nvSpPr>
        <p:spPr>
          <a:xfrm>
            <a:off x="5387078" y="3140968"/>
            <a:ext cx="301554" cy="36004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24738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Calculate the circumference of a circle or square according to user request.</a:t>
            </a:r>
          </a:p>
          <a:p>
            <a:r>
              <a:rPr lang="en-US" dirty="0" smtClean="0"/>
              <a:t>Let’s break the problem into parts : </a:t>
            </a:r>
          </a:p>
          <a:p>
            <a:pPr lvl="1"/>
            <a:r>
              <a:rPr lang="en-US" dirty="0" smtClean="0"/>
              <a:t>Get user input</a:t>
            </a:r>
          </a:p>
          <a:p>
            <a:pPr lvl="1"/>
            <a:r>
              <a:rPr lang="en-US" dirty="0" smtClean="0"/>
              <a:t>Validate it is either a circle or a rectangle</a:t>
            </a:r>
          </a:p>
          <a:p>
            <a:pPr lvl="2"/>
            <a:r>
              <a:rPr lang="en-US" dirty="0" smtClean="0"/>
              <a:t>If it is not print an error message and do not continue</a:t>
            </a:r>
          </a:p>
          <a:p>
            <a:pPr lvl="1"/>
            <a:r>
              <a:rPr lang="en-US" dirty="0" smtClean="0"/>
              <a:t>If it is a circle</a:t>
            </a:r>
          </a:p>
          <a:p>
            <a:pPr lvl="2"/>
            <a:r>
              <a:rPr lang="en-US" dirty="0" smtClean="0"/>
              <a:t>Ask for the radius, calculate circumference</a:t>
            </a:r>
          </a:p>
          <a:p>
            <a:pPr lvl="1"/>
            <a:r>
              <a:rPr lang="en-US" dirty="0" smtClean="0"/>
              <a:t>If it is a square</a:t>
            </a:r>
          </a:p>
          <a:p>
            <a:pPr lvl="2"/>
            <a:r>
              <a:rPr lang="en-US" dirty="0" smtClean="0"/>
              <a:t>Ask for the side’s length, </a:t>
            </a:r>
            <a:r>
              <a:rPr lang="en-US" dirty="0"/>
              <a:t>calculate </a:t>
            </a:r>
            <a:r>
              <a:rPr lang="en-US" dirty="0" smtClean="0"/>
              <a:t>circumference</a:t>
            </a:r>
          </a:p>
          <a:p>
            <a:pPr lvl="1"/>
            <a:r>
              <a:rPr lang="en-US" dirty="0" smtClean="0"/>
              <a:t>Report to user the calculated result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27510224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– break it up into functions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calculate_circle</a:t>
            </a:r>
            <a:r>
              <a:rPr lang="en-GB" dirty="0"/>
              <a:t>_ circumference()</a:t>
            </a:r>
            <a:endParaRPr lang="en-GB" dirty="0" smtClean="0"/>
          </a:p>
          <a:p>
            <a:r>
              <a:rPr lang="en-GB" dirty="0" err="1"/>
              <a:t>calculate_rectangle</a:t>
            </a:r>
            <a:r>
              <a:rPr lang="en-GB" dirty="0"/>
              <a:t>_ circumference</a:t>
            </a:r>
            <a:r>
              <a:rPr lang="en-GB" dirty="0" smtClean="0"/>
              <a:t>()</a:t>
            </a:r>
          </a:p>
          <a:p>
            <a:r>
              <a:rPr lang="en-GB" dirty="0" err="1" smtClean="0"/>
              <a:t>is_valid_shape_choice</a:t>
            </a:r>
            <a:r>
              <a:rPr lang="en-GB" dirty="0" smtClean="0"/>
              <a:t>(choice)</a:t>
            </a:r>
          </a:p>
          <a:p>
            <a:r>
              <a:rPr lang="en-GB" dirty="0" err="1"/>
              <a:t>get_user_input</a:t>
            </a:r>
            <a:r>
              <a:rPr lang="en-GB" dirty="0" smtClean="0"/>
              <a:t>()</a:t>
            </a:r>
          </a:p>
          <a:p>
            <a:r>
              <a:rPr lang="en-GB" dirty="0" err="1" smtClean="0"/>
              <a:t>calculater_user_choice_circumference</a:t>
            </a:r>
            <a:r>
              <a:rPr lang="en-GB" dirty="0" smtClean="0"/>
              <a:t>()</a:t>
            </a:r>
          </a:p>
          <a:p>
            <a:r>
              <a:rPr lang="en-GB" dirty="0" err="1"/>
              <a:t>error_safe_circumference</a:t>
            </a:r>
            <a:r>
              <a:rPr lang="en-GB" dirty="0"/>
              <a:t>()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2610420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8256" y="-37847"/>
            <a:ext cx="8694712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PI = 3.14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CHOICE_CIRCLE = </a:t>
            </a:r>
            <a:r>
              <a:rPr lang="en-GB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'C'</a:t>
            </a:r>
            <a:endParaRPr lang="en-GB" sz="2800" dirty="0">
              <a:solidFill>
                <a:srgbClr val="92D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CHOICE_RECTANGLE = </a:t>
            </a:r>
            <a:r>
              <a:rPr lang="en-GB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'R'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MESSAGE_INPUT_REQUEST = </a:t>
            </a:r>
            <a:r>
              <a:rPr lang="en-GB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'Choose shape(C,R): '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MESSGEA_OUTPUT_REPORT = </a:t>
            </a:r>
            <a:r>
              <a:rPr lang="en-GB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'The circumference of the shape is: '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MESSGAE_INSTRUCTIONS = </a:t>
            </a:r>
            <a:r>
              <a:rPr lang="en-GB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'This program calculate the circumference of either a circle or a square'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MESSGAE_RADIUS_REQUEST = </a:t>
            </a:r>
            <a:r>
              <a:rPr lang="en-GB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'Insert circle radius: '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MESSGAE_SIDE_REQUEST = </a:t>
            </a:r>
            <a:r>
              <a:rPr lang="en-GB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'Insert length of side: '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ERROR_NO_SUCH_SHAPE = </a:t>
            </a:r>
            <a:r>
              <a:rPr lang="en-GB" dirty="0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'No such shape'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calculate_circle_circumference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2*PI*</a:t>
            </a:r>
            <a:r>
              <a:rPr lang="en-GB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(MESSGAE_RADIUS_REQUEST))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GB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calculate_rectangle_circumference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4*</a:t>
            </a:r>
            <a:r>
              <a:rPr lang="en-GB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(MESSGAE_SIDE_REQUEST))</a:t>
            </a:r>
          </a:p>
          <a:p>
            <a:endParaRPr lang="en-GB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GB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get_user_input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(MESSGAE_INSTRUCTIONS)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GB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(MESSAGE_INPUT_REQUEST)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36372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7504" y="116632"/>
            <a:ext cx="8496944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GB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calculate_circumference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(shape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shape == CHOICE_CIRCLE :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calculate_circle_circumference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shape == CHOICE_RECTANGLE: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calculate_rectangle_circumference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GB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is_valid_shape_choice</a:t>
            </a:r>
            <a:r>
              <a:rPr lang="en-GB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(choice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(choice == CHOICE_CIRCLE) </a:t>
            </a:r>
            <a:r>
              <a:rPr lang="en-GB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(choice == CHOICE_RECTANGLE)</a:t>
            </a:r>
          </a:p>
          <a:p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GB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calculater_user_choice_circumference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user_choice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get_user_input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not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is_valid_shape_choice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user_choice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None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   circumference =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calculate_circumference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user_choice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circumference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GB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GB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error_safe_circumference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circumference =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calculater_user_choice_circumference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circumference == None: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(ERROR_NO_SUCH_SHAPE)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(MESSGEA_OUTPUT_REPORT +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(circumference))</a:t>
            </a:r>
          </a:p>
        </p:txBody>
      </p:sp>
    </p:spTree>
    <p:extLst>
      <p:ext uri="{BB962C8B-B14F-4D97-AF65-F5344CB8AC3E}">
        <p14:creationId xmlns:p14="http://schemas.microsoft.com/office/powerpoint/2010/main" val="652739694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Today we have learned :</a:t>
            </a:r>
          </a:p>
          <a:p>
            <a:pPr lvl="1"/>
            <a:r>
              <a:rPr lang="en-US" dirty="0" smtClean="0"/>
              <a:t>How to use </a:t>
            </a:r>
            <a:r>
              <a:rPr lang="en-US" b="1" dirty="0" smtClean="0"/>
              <a:t>variable</a:t>
            </a:r>
          </a:p>
          <a:p>
            <a:pPr lvl="1"/>
            <a:r>
              <a:rPr lang="en-US" dirty="0" smtClean="0"/>
              <a:t>What are </a:t>
            </a:r>
            <a:r>
              <a:rPr lang="en-US" b="1" dirty="0" smtClean="0"/>
              <a:t>types</a:t>
            </a:r>
            <a:r>
              <a:rPr lang="en-US" dirty="0" smtClean="0"/>
              <a:t> and how to </a:t>
            </a:r>
            <a:r>
              <a:rPr lang="en-US" b="1" dirty="0" smtClean="0"/>
              <a:t>convert</a:t>
            </a:r>
            <a:r>
              <a:rPr lang="en-US" dirty="0" smtClean="0"/>
              <a:t> between them</a:t>
            </a:r>
          </a:p>
          <a:p>
            <a:pPr lvl="1"/>
            <a:r>
              <a:rPr lang="en-US" dirty="0" smtClean="0"/>
              <a:t>How to receive an </a:t>
            </a:r>
            <a:r>
              <a:rPr lang="en-US" b="1" dirty="0" smtClean="0"/>
              <a:t>input </a:t>
            </a:r>
            <a:r>
              <a:rPr lang="en-US" dirty="0" smtClean="0"/>
              <a:t>from a user</a:t>
            </a:r>
          </a:p>
          <a:p>
            <a:pPr lvl="1"/>
            <a:r>
              <a:rPr lang="en-US" dirty="0" smtClean="0"/>
              <a:t>How to use </a:t>
            </a:r>
            <a:r>
              <a:rPr lang="en-US" b="1" dirty="0" smtClean="0"/>
              <a:t>functions </a:t>
            </a:r>
            <a:r>
              <a:rPr lang="en-US" dirty="0" smtClean="0"/>
              <a:t>which get input and </a:t>
            </a:r>
            <a:r>
              <a:rPr lang="en-US" b="1" dirty="0" smtClean="0"/>
              <a:t>return</a:t>
            </a:r>
            <a:r>
              <a:rPr lang="en-US" dirty="0" smtClean="0"/>
              <a:t> output</a:t>
            </a:r>
          </a:p>
          <a:p>
            <a:pPr lvl="1"/>
            <a:r>
              <a:rPr lang="en-US" dirty="0" smtClean="0"/>
              <a:t>Conditional operation : </a:t>
            </a:r>
            <a:r>
              <a:rPr lang="en-US" b="1" dirty="0" smtClean="0"/>
              <a:t>if, </a:t>
            </a:r>
            <a:r>
              <a:rPr lang="en-US" b="1" dirty="0" err="1" smtClean="0"/>
              <a:t>elif</a:t>
            </a:r>
            <a:r>
              <a:rPr lang="en-US" b="1" dirty="0" smtClean="0"/>
              <a:t>, else</a:t>
            </a:r>
          </a:p>
          <a:p>
            <a:pPr lvl="1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393102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– Naming conventions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Use lower case letter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number,apples</a:t>
            </a:r>
            <a:endParaRPr lang="en-US" dirty="0" smtClean="0"/>
          </a:p>
          <a:p>
            <a:r>
              <a:rPr lang="en-US" dirty="0" smtClean="0"/>
              <a:t>Separate multiple words with underscore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word_and_more_words</a:t>
            </a:r>
            <a:endParaRPr lang="en-US" dirty="0" smtClean="0"/>
          </a:p>
          <a:p>
            <a:r>
              <a:rPr lang="en-US" dirty="0" smtClean="0"/>
              <a:t>Use meaningful names for names (don’t be shy to open a dictionary)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z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x/y ???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words_per_page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words_in_book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number_of_pages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</a:t>
            </a:r>
            <a:endParaRPr lang="en-US" dirty="0" smtClean="0"/>
          </a:p>
          <a:p>
            <a:r>
              <a:rPr lang="en-US" dirty="0" smtClean="0"/>
              <a:t>Use capitals for constants (variables which do not change their value after first initialization)</a:t>
            </a:r>
          </a:p>
          <a:p>
            <a:pPr lvl="1"/>
            <a:r>
              <a:rPr lang="en-US" dirty="0" smtClean="0"/>
              <a:t>PI = 3.14, ERROR_MESSAGE = ‘You had an error’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517370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4099</TotalTime>
  <Words>3649</Words>
  <Application>Microsoft Office PowerPoint</Application>
  <PresentationFormat>On-screen Show (4:3)</PresentationFormat>
  <Paragraphs>647</Paragraphs>
  <Slides>84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84</vt:i4>
      </vt:variant>
    </vt:vector>
  </HeadingPairs>
  <TitlesOfParts>
    <vt:vector size="85" baseType="lpstr">
      <vt:lpstr>ערכת נושא Office</vt:lpstr>
      <vt:lpstr>Tirgul 2</vt:lpstr>
      <vt:lpstr>Overview</vt:lpstr>
      <vt:lpstr>Variables - Motivation</vt:lpstr>
      <vt:lpstr>Variables - Motivation</vt:lpstr>
      <vt:lpstr>Variables - Motivation</vt:lpstr>
      <vt:lpstr>Variables - Motivation</vt:lpstr>
      <vt:lpstr>Variables</vt:lpstr>
      <vt:lpstr>Variables</vt:lpstr>
      <vt:lpstr>Variables – Naming conventions</vt:lpstr>
      <vt:lpstr>Types</vt:lpstr>
      <vt:lpstr>Types</vt:lpstr>
      <vt:lpstr>Types</vt:lpstr>
      <vt:lpstr>Types</vt:lpstr>
      <vt:lpstr>Types</vt:lpstr>
      <vt:lpstr>Error message</vt:lpstr>
      <vt:lpstr>Error message - Example</vt:lpstr>
      <vt:lpstr>Error message - Example</vt:lpstr>
      <vt:lpstr>Error message - Example</vt:lpstr>
      <vt:lpstr>Error message - Example</vt:lpstr>
      <vt:lpstr>Error message - Example</vt:lpstr>
      <vt:lpstr>Error message - Example</vt:lpstr>
      <vt:lpstr>Error message - Example</vt:lpstr>
      <vt:lpstr>But what if we do want to mix types?</vt:lpstr>
      <vt:lpstr>Converting types (casting)</vt:lpstr>
      <vt:lpstr>Converting types – int()</vt:lpstr>
      <vt:lpstr>Converting types – float()</vt:lpstr>
      <vt:lpstr>Converting types – str()</vt:lpstr>
      <vt:lpstr>User input</vt:lpstr>
      <vt:lpstr>User input - Example</vt:lpstr>
      <vt:lpstr>User input - Example</vt:lpstr>
      <vt:lpstr>User input - Example</vt:lpstr>
      <vt:lpstr>User input - Example</vt:lpstr>
      <vt:lpstr>Functions (reminder)</vt:lpstr>
      <vt:lpstr>Functions (reminder)</vt:lpstr>
      <vt:lpstr>Functions (reminder)</vt:lpstr>
      <vt:lpstr>Functions with input</vt:lpstr>
      <vt:lpstr>Functions with input</vt:lpstr>
      <vt:lpstr>Functions with input</vt:lpstr>
      <vt:lpstr>Functions with input</vt:lpstr>
      <vt:lpstr>Functions with input</vt:lpstr>
      <vt:lpstr>Functions with input</vt:lpstr>
      <vt:lpstr>A word about scopes</vt:lpstr>
      <vt:lpstr>A word about scopes</vt:lpstr>
      <vt:lpstr>A word about scopes</vt:lpstr>
      <vt:lpstr>A word about scopes</vt:lpstr>
      <vt:lpstr>A function with more than 1 input</vt:lpstr>
      <vt:lpstr>A function with more than 1 input</vt:lpstr>
      <vt:lpstr>A function with more than 1 input</vt:lpstr>
      <vt:lpstr>Functions’ parameters default value</vt:lpstr>
      <vt:lpstr>Functions’ parameters default value</vt:lpstr>
      <vt:lpstr>Functions’ parameters default value</vt:lpstr>
      <vt:lpstr>Function’s return value</vt:lpstr>
      <vt:lpstr>Function’s return value</vt:lpstr>
      <vt:lpstr>Function’s return value</vt:lpstr>
      <vt:lpstr>Function example</vt:lpstr>
      <vt:lpstr>Function calling a function</vt:lpstr>
      <vt:lpstr>Function calling a function</vt:lpstr>
      <vt:lpstr>Function calling a function</vt:lpstr>
      <vt:lpstr>Function calling a function</vt:lpstr>
      <vt:lpstr>Multiple outputs functions</vt:lpstr>
      <vt:lpstr>None</vt:lpstr>
      <vt:lpstr>None - example</vt:lpstr>
      <vt:lpstr>The Boolean type</vt:lpstr>
      <vt:lpstr>Boolean expressions</vt:lpstr>
      <vt:lpstr>Boolean operators</vt:lpstr>
      <vt:lpstr>Boolean expressions</vt:lpstr>
      <vt:lpstr>Boolean expressions</vt:lpstr>
      <vt:lpstr>Complex Boolean operators</vt:lpstr>
      <vt:lpstr>Complex Boolean operators  Truth table</vt:lpstr>
      <vt:lpstr>Conditional operation</vt:lpstr>
      <vt:lpstr>Conditional operation - if</vt:lpstr>
      <vt:lpstr>Conditional operation - if</vt:lpstr>
      <vt:lpstr>Conditional operation - if</vt:lpstr>
      <vt:lpstr>Conditional operation - else</vt:lpstr>
      <vt:lpstr>Conditional operation - elif</vt:lpstr>
      <vt:lpstr>Conditional operation - elif</vt:lpstr>
      <vt:lpstr>Nested if</vt:lpstr>
      <vt:lpstr>Nested if - example</vt:lpstr>
      <vt:lpstr>Nested if - example</vt:lpstr>
      <vt:lpstr>Example</vt:lpstr>
      <vt:lpstr>Example – break it up into functions</vt:lpstr>
      <vt:lpstr>PowerPoint Presentation</vt:lpstr>
      <vt:lpstr>PowerPoint Presentation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Tirgul 2</dc:title>
  <dc:creator>Ohad Dan</dc:creator>
  <cp:lastModifiedBy>owner</cp:lastModifiedBy>
  <cp:revision>89</cp:revision>
  <dcterms:created xsi:type="dcterms:W3CDTF">2015-10-15T05:58:55Z</dcterms:created>
  <dcterms:modified xsi:type="dcterms:W3CDTF">2015-10-25T15:48:51Z</dcterms:modified>
</cp:coreProperties>
</file>