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7" r:id="rId20"/>
    <p:sldId id="30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31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5" r:id="rId49"/>
    <p:sldId id="306" r:id="rId50"/>
    <p:sldId id="308" r:id="rId51"/>
    <p:sldId id="309" r:id="rId52"/>
    <p:sldId id="307" r:id="rId5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2" d="100"/>
          <a:sy n="62" d="100"/>
        </p:scale>
        <p:origin x="-13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49C2-D261-46FA-822C-524AB1C79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949AF-4D33-4C33-8B87-85F73A04E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76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0">
              <a:defRPr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418654"/>
            <a:ext cx="8496944" cy="63408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76456" y="6492875"/>
            <a:ext cx="433551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908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 operations; More on function definitions; Conditional execution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Intro2CS – week 2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658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Python Standard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2050" name="Picture 2" descr="C:\Users\noam\Dropbox\Screenshots\Screenshot 2015-10-19 21.55.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18910"/>
            <a:ext cx="8496300" cy="4556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Strings in The Python Standard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1. Introduction</a:t>
            </a:r>
          </a:p>
          <a:p>
            <a:pPr>
              <a:buNone/>
            </a:pPr>
            <a:r>
              <a:rPr lang="en-US" dirty="0" smtClean="0"/>
              <a:t>2. Built-in Functions</a:t>
            </a:r>
          </a:p>
          <a:p>
            <a:pPr>
              <a:buNone/>
            </a:pPr>
            <a:r>
              <a:rPr lang="en-US" dirty="0" smtClean="0"/>
              <a:t>3. Built-in Constants</a:t>
            </a:r>
          </a:p>
          <a:p>
            <a:pPr lvl="1">
              <a:buNone/>
            </a:pPr>
            <a:r>
              <a:rPr lang="en-US" dirty="0" smtClean="0"/>
              <a:t>3.1. Constants added by the site module</a:t>
            </a:r>
          </a:p>
          <a:p>
            <a:pPr>
              <a:buNone/>
            </a:pPr>
            <a:r>
              <a:rPr lang="en-US" dirty="0" smtClean="0"/>
              <a:t>4. Built-in Types</a:t>
            </a:r>
          </a:p>
          <a:p>
            <a:pPr lvl="1"/>
            <a:r>
              <a:rPr lang="en-US" dirty="0" smtClean="0"/>
              <a:t>4.1. Truth Value Testing</a:t>
            </a:r>
          </a:p>
          <a:p>
            <a:pPr lvl="1"/>
            <a:r>
              <a:rPr lang="en-US" dirty="0" smtClean="0"/>
              <a:t>4.2. Boolean Operations — and, or, not</a:t>
            </a:r>
          </a:p>
          <a:p>
            <a:pPr lvl="1"/>
            <a:r>
              <a:rPr lang="en-US" dirty="0" smtClean="0"/>
              <a:t>...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4.7. Text Sequence Type – </a:t>
            </a:r>
            <a:r>
              <a:rPr lang="en-US" dirty="0" err="1" smtClean="0">
                <a:solidFill>
                  <a:srgbClr val="FF0000"/>
                </a:solidFill>
              </a:rPr>
              <a:t>str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… </a:t>
            </a:r>
          </a:p>
          <a:p>
            <a:pPr lvl="1"/>
            <a:r>
              <a:rPr lang="en-US" dirty="0" smtClean="0"/>
              <a:t>4.13. …</a:t>
            </a:r>
          </a:p>
          <a:p>
            <a:pPr>
              <a:buNone/>
            </a:pPr>
            <a:r>
              <a:rPr lang="en-US" dirty="0" smtClean="0"/>
              <a:t>… </a:t>
            </a:r>
          </a:p>
          <a:p>
            <a:pPr>
              <a:buNone/>
            </a:pPr>
            <a:r>
              <a:rPr lang="en-US" dirty="0" smtClean="0"/>
              <a:t>37. …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/>
          </a:p>
        </p:txBody>
      </p:sp>
      <p:pic>
        <p:nvPicPr>
          <p:cNvPr id="3074" name="Picture 2" descr="C:\Users\noam\Dropbox\Screenshots\Screenshot 2015-10-21 11.56.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87" y="1196975"/>
            <a:ext cx="8005426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Overflow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4098" name="Picture 2" descr="C:\Users\noam\Dropbox\Screenshots\Screenshot 2015-10-21 11.58.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5006063" cy="5181600"/>
          </a:xfrm>
          <a:prstGeom prst="rect">
            <a:avLst/>
          </a:prstGeom>
          <a:noFill/>
        </p:spPr>
      </p:pic>
      <p:pic>
        <p:nvPicPr>
          <p:cNvPr id="4099" name="Picture 3" descr="C:\Users\noam\Dropbox\Screenshots\Screenshot 2015-10-21 12.00.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99377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Strings are sequences of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5122" name="Picture 2" descr="C:\Users\noam\Dropbox\Screenshots\Screenshot 2015-10-21 02.21.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584" y="1558908"/>
            <a:ext cx="7724831" cy="4676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indices; Slices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6146" name="Picture 2" descr="C:\Users\noam\Dropbox\Screenshots\Screenshot 2015-10-21 03.33.4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71" y="1963723"/>
            <a:ext cx="7848657" cy="386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/>
          </a:p>
        </p:txBody>
      </p:sp>
      <p:pic>
        <p:nvPicPr>
          <p:cNvPr id="7170" name="Picture 2" descr="C:\Users\noam\Dropbox\Screenshots\Screenshot 2015-10-21 03.37.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71" y="1758934"/>
            <a:ext cx="7924858" cy="4276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8194" name="Picture 2" descr="C:\Users\noam\Dropbox\Screenshots\Screenshot 2015-10-21 04.05.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08" y="1597008"/>
            <a:ext cx="8086784" cy="4600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/>
          </a:p>
        </p:txBody>
      </p:sp>
      <p:pic>
        <p:nvPicPr>
          <p:cNvPr id="9218" name="Picture 2" descr="https://s-media-cache-ak0.pinimg.com/736x/42/b3/d5/42b3d5ee69c714db9dcb9c9290b345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4953000" cy="3115814"/>
          </a:xfrm>
          <a:prstGeom prst="rect">
            <a:avLst/>
          </a:prstGeom>
          <a:noFill/>
        </p:spPr>
      </p:pic>
      <p:pic>
        <p:nvPicPr>
          <p:cNvPr id="9220" name="Picture 4" descr="https://upload.wikimedia.org/wikipedia/commons/thumb/8/8e/Roadmap_to_Unicode_BMP.svg/2000px-Roadmap_to_Unicode_BM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525911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character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33794" name="Picture 2" descr="C:\Users\noam\Dropbox\Screenshots\Screenshot 2015-10-21 04.40.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63" y="1196975"/>
            <a:ext cx="783767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Essence of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basic operations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Combine them to do something more complex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53769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print(“some string”)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733800"/>
            <a:ext cx="537693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print(“*******”)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print(“* HI! *”)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print(“*******”)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/>
          </a:p>
        </p:txBody>
      </p:sp>
      <p:pic>
        <p:nvPicPr>
          <p:cNvPr id="6146" name="Picture 2" descr="C:\Users\noam\Dropbox\Screenshots\Screenshot 2015-10-22 06.20.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458130" cy="5457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/>
          </a:p>
        </p:txBody>
      </p:sp>
      <p:pic>
        <p:nvPicPr>
          <p:cNvPr id="32770" name="Picture 2" descr="C:\Users\noam\Dropbox\Screenshots\Screenshot 2015-10-21 04.28.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08" y="1597008"/>
            <a:ext cx="8086784" cy="4600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endParaRPr lang="en-US" dirty="0" smtClean="0"/>
          </a:p>
          <a:p>
            <a:r>
              <a:rPr lang="en-US" dirty="0" smtClean="0"/>
              <a:t>Return Values</a:t>
            </a:r>
          </a:p>
          <a:p>
            <a:endParaRPr lang="en-US" dirty="0" smtClean="0"/>
          </a:p>
          <a:p>
            <a:r>
              <a:rPr lang="en-US" dirty="0" smtClean="0"/>
              <a:t>Abstraction and Encapsulation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and 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/>
          </a:p>
        </p:txBody>
      </p:sp>
      <p:pic>
        <p:nvPicPr>
          <p:cNvPr id="34818" name="Picture 2" descr="C:\Users\noam\Dropbox\Screenshots\Screenshot 2015-10-21 04.53.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26112"/>
            <a:ext cx="7848600" cy="2443673"/>
          </a:xfrm>
          <a:prstGeom prst="rect">
            <a:avLst/>
          </a:prstGeom>
          <a:noFill/>
        </p:spPr>
      </p:pic>
      <p:pic>
        <p:nvPicPr>
          <p:cNvPr id="34819" name="Picture 3" descr="C:\Users\noam\Dropbox\Screenshots\Screenshot 2015-10-21 04.55.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7772400" cy="279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/>
          </a:p>
        </p:txBody>
      </p:sp>
      <p:pic>
        <p:nvPicPr>
          <p:cNvPr id="35842" name="Picture 2" descr="C:\Users\noam\Dropbox\Screenshots\Screenshot 2015-10-21 05.15.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4886347" cy="3012987"/>
          </a:xfrm>
          <a:prstGeom prst="rect">
            <a:avLst/>
          </a:prstGeom>
          <a:noFill/>
        </p:spPr>
      </p:pic>
      <p:pic>
        <p:nvPicPr>
          <p:cNvPr id="35843" name="Picture 3" descr="C:\Users\noam\Dropbox\Screenshots\Screenshot 2015-10-21 05.18.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1"/>
            <a:ext cx="5486400" cy="224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96734"/>
            <a:ext cx="1143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3886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96734"/>
            <a:ext cx="1143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3886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message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715000" y="3886200"/>
            <a:ext cx="685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 = message + “\n” + message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 = message + “\n” + message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96734"/>
            <a:ext cx="1143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3886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message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15000" y="3886200"/>
            <a:ext cx="685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often useful to take something complex and </a:t>
            </a:r>
            <a:r>
              <a:rPr lang="en-US" dirty="0" smtClean="0">
                <a:solidFill>
                  <a:srgbClr val="FF0000"/>
                </a:solidFill>
              </a:rPr>
              <a:t>encapsulate</a:t>
            </a:r>
            <a:r>
              <a:rPr lang="en-US" dirty="0" smtClean="0"/>
              <a:t>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Then we can </a:t>
            </a:r>
            <a:r>
              <a:rPr lang="en-US" dirty="0" smtClean="0">
                <a:solidFill>
                  <a:srgbClr val="FF0000"/>
                </a:solidFill>
              </a:rPr>
              <a:t>use</a:t>
            </a:r>
            <a:r>
              <a:rPr lang="en-US" dirty="0" smtClean="0"/>
              <a:t> it as a new </a:t>
            </a:r>
            <a:r>
              <a:rPr lang="en-US" dirty="0" smtClean="0">
                <a:solidFill>
                  <a:srgbClr val="FF0000"/>
                </a:solidFill>
              </a:rPr>
              <a:t>basic</a:t>
            </a:r>
            <a:r>
              <a:rPr lang="en-US" dirty="0" smtClean="0"/>
              <a:t>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524000" y="2971800"/>
            <a:ext cx="537693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print_boxed_hi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print(“*******”)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print(“* HI! *”)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print(“*******”)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334000"/>
            <a:ext cx="5486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print(“And now, a greeting:”)</a:t>
            </a:r>
          </a:p>
          <a:p>
            <a:pPr algn="l" rtl="0"/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print_boxed_hi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 =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+ “\n” + message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96734"/>
            <a:ext cx="1143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3886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message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3429000"/>
            <a:ext cx="1447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 rtl="0"/>
            <a:r>
              <a:rPr lang="en-US" dirty="0" smtClean="0"/>
              <a:t>Hello\</a:t>
            </a:r>
            <a:r>
              <a:rPr lang="en-US" dirty="0" err="1" smtClean="0"/>
              <a:t>nHello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15000" y="3886200"/>
            <a:ext cx="685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print_twice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the given message twice“““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=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message + “\n” + message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33528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rint_twice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3396734"/>
            <a:ext cx="1143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r>
              <a:rPr lang="en-US" dirty="0" smtClean="0"/>
              <a:t>Hello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05400" y="3886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48768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message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3429000"/>
            <a:ext cx="1447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 rtl="0"/>
            <a:r>
              <a:rPr lang="en-US" dirty="0" smtClean="0"/>
              <a:t>Hello\</a:t>
            </a:r>
            <a:r>
              <a:rPr lang="en-US" dirty="0" err="1" smtClean="0"/>
              <a:t>nHello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00800" y="3886200"/>
            <a:ext cx="685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/>
          </a:p>
        </p:txBody>
      </p:sp>
      <p:pic>
        <p:nvPicPr>
          <p:cNvPr id="1026" name="Picture 2" descr="C:\Users\noam\Dropbox\Screenshots\Screenshot 2015-10-22 01.19.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96" y="1250604"/>
            <a:ext cx="7482304" cy="5283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96944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conflict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/>
          </a:p>
        </p:txBody>
      </p:sp>
      <p:pic>
        <p:nvPicPr>
          <p:cNvPr id="2050" name="Picture 2" descr="C:\Users\noam\Dropbox\Screenshots\Screenshot 2015-10-22 01.25.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648" y="1196975"/>
            <a:ext cx="5634704" cy="540067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371600" y="3886200"/>
            <a:ext cx="6553200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96944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conflict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/>
          </a:p>
        </p:txBody>
      </p:sp>
      <p:pic>
        <p:nvPicPr>
          <p:cNvPr id="2050" name="Picture 2" descr="C:\Users\noam\Dropbox\Screenshots\Screenshot 2015-10-22 01.25.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648" y="1196975"/>
            <a:ext cx="563470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print_k_times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(message, k):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k times the given message“““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= k *(message + “\n”)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64770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rint_k_times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(s, 3)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print_k_times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(message, k):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k times the given message“““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= k *(message + “\n”)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64770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rint_k_times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(message=s, k=3)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print_k_times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(message, k):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“““print k times the given message“““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= k *(message + “\n”)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print(message)   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657600"/>
            <a:ext cx="64770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“Hello”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rint_k_times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(k=3, message=s)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Default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733800"/>
            <a:ext cx="510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6124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a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3480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cubic_root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“”” returns the cubic root of x “””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x**(1/3)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3505200"/>
            <a:ext cx="70866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cubic_root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(8)  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2.0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rint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cubic_root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(y / 2) +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operations seen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Assignment, Arithmetic operations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Turtle stuff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1"/>
            <a:ext cx="7924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print(“Hello World”)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8001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= (-b +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(b*b – 4*a*c)) / (2*a)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8001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turtle.forward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(150)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a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22344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fourth_root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“”” returns the fourth root of x “””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/>
          </a:p>
        </p:txBody>
      </p:sp>
      <p:pic>
        <p:nvPicPr>
          <p:cNvPr id="3074" name="Picture 2" descr="C:\Users\noam\Dropbox\Screenshots\Screenshot 2015-10-22 04.08.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53" y="1316018"/>
            <a:ext cx="5962694" cy="516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my_divmod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y):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“”” returns the quotient and remainder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of the integer division x/y“””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x//y,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x%y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3505200"/>
            <a:ext cx="7086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noProof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q, r = </a:t>
            </a:r>
            <a:r>
              <a:rPr lang="en-US" sz="2400" b="1" noProof="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my_divmod</a:t>
            </a:r>
            <a:r>
              <a:rPr lang="en-US" sz="2400" b="1" noProof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(23, 4)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43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4007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split_date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“”” split a date give in the format 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/mm/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yyyy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into its components.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returns year, date, month (as integers)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“””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(s[-4:])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 =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(s[3:5])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 =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(s[:2])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y, m, d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</a:p>
          <a:p>
            <a:endParaRPr lang="en-US" dirty="0" smtClean="0"/>
          </a:p>
          <a:p>
            <a:r>
              <a:rPr lang="en-US" dirty="0" smtClean="0"/>
              <a:t>More on Boolean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44</a:t>
            </a:fld>
            <a:endParaRPr lang="he-I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and then do that           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43434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case 1 do this; otherwise do that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45</a:t>
            </a:fld>
            <a:endParaRPr lang="he-IL"/>
          </a:p>
        </p:txBody>
      </p:sp>
      <p:sp>
        <p:nvSpPr>
          <p:cNvPr id="8" name="Rounded Rectangle 7"/>
          <p:cNvSpPr/>
          <p:nvPr/>
        </p:nvSpPr>
        <p:spPr>
          <a:xfrm>
            <a:off x="1219200" y="2895600"/>
            <a:ext cx="1905000" cy="4086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0"/>
            <a:r>
              <a:rPr lang="en-US" dirty="0" err="1" smtClean="0"/>
              <a:t>do_this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19200" y="3657600"/>
            <a:ext cx="1905000" cy="4086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0"/>
            <a:r>
              <a:rPr lang="en-US" dirty="0" err="1" smtClean="0"/>
              <a:t>do_that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23622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41910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352800"/>
            <a:ext cx="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>
          <a:xfrm>
            <a:off x="4724400" y="4876800"/>
            <a:ext cx="3886200" cy="17912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noProof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case1():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en-US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do_this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b="1" noProof="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lse</a:t>
            </a:r>
            <a:endParaRPr lang="en-US" sz="2400" b="1" noProof="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en-US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do_that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57200" y="4876800"/>
            <a:ext cx="3886200" cy="90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b="1" noProof="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o_this</a:t>
            </a:r>
            <a:r>
              <a:rPr lang="en-US" sz="2400" b="1" noProof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o_that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5410200" y="2514600"/>
            <a:ext cx="2209800" cy="733663"/>
          </a:xfrm>
          <a:prstGeom prst="flowChartDecisi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US" dirty="0" smtClean="0"/>
              <a:t>Case 1?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10200" y="29718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29718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495800" y="3505200"/>
            <a:ext cx="1905000" cy="4086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0"/>
            <a:r>
              <a:rPr lang="en-US" dirty="0" err="1" smtClean="0"/>
              <a:t>do_this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705600" y="3505200"/>
            <a:ext cx="1905000" cy="4086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0"/>
            <a:r>
              <a:rPr lang="en-US" dirty="0" err="1" smtClean="0"/>
              <a:t>do_that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53200" y="2209800"/>
            <a:ext cx="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4038600"/>
            <a:ext cx="12192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4038600"/>
            <a:ext cx="9906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29400" y="4572000"/>
            <a:ext cx="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yes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76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no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-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46</a:t>
            </a:fld>
            <a:endParaRPr lang="he-IL"/>
          </a:p>
        </p:txBody>
      </p:sp>
      <p:pic>
        <p:nvPicPr>
          <p:cNvPr id="4099" name="Picture 3" descr="C:\Users\noam\Dropbox\Screenshots\Screenshot 2015-10-22 04.39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6734224" cy="3857653"/>
          </a:xfrm>
          <a:prstGeom prst="rect">
            <a:avLst/>
          </a:prstGeom>
          <a:noFill/>
        </p:spPr>
      </p:pic>
      <p:pic>
        <p:nvPicPr>
          <p:cNvPr id="4100" name="Picture 4" descr="C:\Users\noam\Dropbox\Screenshots\Screenshot 2015-10-22 04.41.2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5048287" cy="358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statements in If-else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/>
          </a:p>
        </p:txBody>
      </p:sp>
      <p:pic>
        <p:nvPicPr>
          <p:cNvPr id="5122" name="Picture 2" descr="C:\Users\noam\Dropbox\Screenshots\Screenshot 2015-10-22 04.54.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757761" cy="3116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dirty="0" err="1" smtClean="0"/>
              <a:t>lif</a:t>
            </a:r>
            <a:r>
              <a:rPr lang="en-US" dirty="0" smtClean="0"/>
              <a:t> and Nested </a:t>
            </a:r>
            <a:r>
              <a:rPr lang="en-US" dirty="0" smtClean="0"/>
              <a:t>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48</a:t>
            </a:fld>
            <a:endParaRPr lang="he-IL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496944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&gt; 18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country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“Germany”:</a:t>
            </a:r>
            <a:endParaRPr lang="en-US" sz="20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drink = “beer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US" sz="20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country == “France”:</a:t>
            </a:r>
            <a:endParaRPr lang="en-US" sz="20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drink = “wine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country == “Russia”: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drink = “vodka”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drink = “water”</a:t>
            </a:r>
            <a:endParaRPr lang="en-US" sz="20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&gt; 5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drink = “soda”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drink = “milk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US" sz="20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Boolealn</a:t>
            </a:r>
            <a:r>
              <a:rPr lang="en-US" dirty="0" smtClean="0"/>
              <a:t>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8597" y="1196975"/>
            <a:ext cx="5806806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 methods seen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 execution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Conditional Execution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Repeated Execution (loops)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924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do_something1()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do_something2()</a:t>
            </a:r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971800"/>
            <a:ext cx="8496944" cy="63408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Combination methods to come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267200"/>
            <a:ext cx="7924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condition: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do_something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7924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x in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some_range_of_values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do_something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743200"/>
            <a:ext cx="51054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5485941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5991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5991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as an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79180"/>
            <a:ext cx="5715000" cy="540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basic operations on Strings</a:t>
            </a:r>
          </a:p>
          <a:p>
            <a:endParaRPr lang="en-US" dirty="0" smtClean="0"/>
          </a:p>
          <a:p>
            <a:r>
              <a:rPr lang="en-US" dirty="0" smtClean="0"/>
              <a:t>More flexibility in defining new “operations” (functions)</a:t>
            </a:r>
          </a:p>
          <a:p>
            <a:endParaRPr lang="en-US" dirty="0" smtClean="0"/>
          </a:p>
          <a:p>
            <a:r>
              <a:rPr lang="en-US" dirty="0" smtClean="0"/>
              <a:t>Conditional execution</a:t>
            </a:r>
          </a:p>
          <a:p>
            <a:endParaRPr lang="en-US" dirty="0" smtClean="0"/>
          </a:p>
          <a:p>
            <a:r>
              <a:rPr lang="en-US" dirty="0" smtClean="0"/>
              <a:t>Later in the week: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all the basic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“Old school” programming: minimal set of basic operations; come with the language; need to know all of them</a:t>
            </a:r>
          </a:p>
          <a:p>
            <a:endParaRPr lang="en-US" dirty="0" smtClean="0"/>
          </a:p>
          <a:p>
            <a:r>
              <a:rPr lang="en-US" dirty="0" smtClean="0"/>
              <a:t>“New school” programming: many basic operations; can get more libraries; need to know how to find what you need</a:t>
            </a:r>
          </a:p>
          <a:p>
            <a:endParaRPr lang="en-US" dirty="0" smtClean="0"/>
          </a:p>
          <a:p>
            <a:r>
              <a:rPr lang="en-US" dirty="0" smtClean="0"/>
              <a:t>Python philosophy: “batteries included”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spend time on String 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quickly learning new basic operations</a:t>
            </a:r>
          </a:p>
          <a:p>
            <a:pPr lvl="1"/>
            <a:r>
              <a:rPr lang="en-US" dirty="0" smtClean="0"/>
              <a:t>No need to remember everything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Useful</a:t>
            </a:r>
          </a:p>
          <a:p>
            <a:pPr lvl="1"/>
            <a:r>
              <a:rPr lang="en-US" dirty="0" smtClean="0"/>
              <a:t>Maybe you should remember…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of a complex data type</a:t>
            </a:r>
          </a:p>
          <a:p>
            <a:pPr lvl="1"/>
            <a:r>
              <a:rPr lang="en-US" dirty="0" smtClean="0"/>
              <a:t>More to come later (e.g. 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list=[3, 5, 8]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Authoritative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1026" name="Picture 2" descr="C:\Users\noam\Dropbox\Screenshots\Screenshot 2015-10-19 21.53.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18910"/>
            <a:ext cx="8496300" cy="4556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>
        <a:spAutoFit/>
      </a:bodyPr>
      <a:lstStyle>
        <a:defPPr algn="l" rtl="0">
          <a:defRPr dirty="0"/>
        </a:defPPr>
      </a:lstStyle>
    </a:spDef>
    <a:txDef>
      <a:spPr>
        <a:noFill/>
      </a:spPr>
      <a:bodyPr wrap="square" rtlCol="0">
        <a:spAutoFit/>
      </a:bodyPr>
      <a:lstStyle>
        <a:defPPr algn="l" rtl="0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1051</Words>
  <Application>Microsoft Office PowerPoint</Application>
  <PresentationFormat>On-screen Show (4:3)</PresentationFormat>
  <Paragraphs>321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ערכת נושא של Office</vt:lpstr>
      <vt:lpstr>String operations; More on function definitions; Conditional execution</vt:lpstr>
      <vt:lpstr>Essence of Programming</vt:lpstr>
      <vt:lpstr>Abstraction </vt:lpstr>
      <vt:lpstr>Basic operations seen so far</vt:lpstr>
      <vt:lpstr>Combination methods seen so far</vt:lpstr>
      <vt:lpstr>This Lecture</vt:lpstr>
      <vt:lpstr>What are all the basic operations?</vt:lpstr>
      <vt:lpstr>Why spend time on String Operations?</vt:lpstr>
      <vt:lpstr>The Authoritative Reference</vt:lpstr>
      <vt:lpstr>The Python Standard Library</vt:lpstr>
      <vt:lpstr>Strings in The Python Standard Library</vt:lpstr>
      <vt:lpstr>Google it</vt:lpstr>
      <vt:lpstr>Stack Overflow</vt:lpstr>
      <vt:lpstr>Strings are sequences of characters</vt:lpstr>
      <vt:lpstr>Negative indices; Slices</vt:lpstr>
      <vt:lpstr>Operations</vt:lpstr>
      <vt:lpstr>Unicode</vt:lpstr>
      <vt:lpstr>Unicode</vt:lpstr>
      <vt:lpstr>Special character encoding</vt:lpstr>
      <vt:lpstr>Input</vt:lpstr>
      <vt:lpstr>More operations</vt:lpstr>
      <vt:lpstr>Defining functions</vt:lpstr>
      <vt:lpstr>Defining and Using</vt:lpstr>
      <vt:lpstr>Comments</vt:lpstr>
      <vt:lpstr>Parameters</vt:lpstr>
      <vt:lpstr>Parameters</vt:lpstr>
      <vt:lpstr>Parameters</vt:lpstr>
      <vt:lpstr>Parameters</vt:lpstr>
      <vt:lpstr>Parameters</vt:lpstr>
      <vt:lpstr>Parameters</vt:lpstr>
      <vt:lpstr>Parameters</vt:lpstr>
      <vt:lpstr>Scope</vt:lpstr>
      <vt:lpstr>Name conflict</vt:lpstr>
      <vt:lpstr>Name conflict</vt:lpstr>
      <vt:lpstr>Multiple parameters</vt:lpstr>
      <vt:lpstr>Multiple parameters</vt:lpstr>
      <vt:lpstr>Multiple parameters</vt:lpstr>
      <vt:lpstr>Default values</vt:lpstr>
      <vt:lpstr>Returning a value</vt:lpstr>
      <vt:lpstr>Returning a value</vt:lpstr>
      <vt:lpstr>Assigning multiple values</vt:lpstr>
      <vt:lpstr>Returning multiple values</vt:lpstr>
      <vt:lpstr>Returning multiple values</vt:lpstr>
      <vt:lpstr>Conditional Execution</vt:lpstr>
      <vt:lpstr>Combining Operations</vt:lpstr>
      <vt:lpstr>If - else</vt:lpstr>
      <vt:lpstr>Multiple statements in If-else</vt:lpstr>
      <vt:lpstr>Elif and Nested Ifs</vt:lpstr>
      <vt:lpstr>Boolealn Expressions</vt:lpstr>
      <vt:lpstr>Boolean Functions</vt:lpstr>
      <vt:lpstr>Another Implementation</vt:lpstr>
      <vt:lpstr>If as an expression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noam nisan</dc:creator>
  <cp:lastModifiedBy>noam nisan</cp:lastModifiedBy>
  <cp:revision>364</cp:revision>
  <dcterms:modified xsi:type="dcterms:W3CDTF">2015-10-24T18:49:33Z</dcterms:modified>
</cp:coreProperties>
</file>