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82" autoAdjust="0"/>
  </p:normalViewPr>
  <p:slideViewPr>
    <p:cSldViewPr>
      <p:cViewPr varScale="1">
        <p:scale>
          <a:sx n="81" d="100"/>
          <a:sy n="81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17A29-87CF-4BF2-8E6D-B2DA794DCEB8}" type="datetimeFigureOut">
              <a:rPr lang="en-US" smtClean="0"/>
              <a:pPr/>
              <a:t>11/25/2010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5771A-BE6C-4087-B5CE-D04C4B540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8F284-F13D-4476-9598-AA10D1979641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424E7-6162-4403-B250-9225985A60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C, AB, BD, 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424E7-6162-4403-B250-9225985A609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u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>
            <a:off x="0" y="28575"/>
            <a:ext cx="9144000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28575" y="0"/>
            <a:ext cx="0" cy="68580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0" y="6843713"/>
            <a:ext cx="9144000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>
            <a:off x="9101138" y="7938"/>
            <a:ext cx="0" cy="68580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867DE69-2115-4245-9A70-276E98F64E09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72DC991-4EAE-4808-ACE8-FF1DB6803FF7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B429876-C465-453D-98A3-AF2863E4D9AA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239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8610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24300"/>
            <a:ext cx="8610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749D6CB-8900-4A91-9E50-63AF779422B8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239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2291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447800"/>
            <a:ext cx="4229100" cy="4800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00E6856-0580-46EE-8BAB-4D3AB9214610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9FBF07-95F2-432E-9A19-50CFD02755E1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4E6AAB0-E322-493E-8BBF-9005E2B8C635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9C61045-E466-4B08-8971-DBD2F55A6BD6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B6FE533-678A-4E52-8EDE-FA0958CF0477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BA75735-01A5-477E-9E6E-5120187EFED2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365FB0-7836-49D9-A63A-D96339F0D49B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B069AAB-A601-4557-BC23-0436790E403E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6078FC6-96E9-407A-9555-A096F80C8177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7239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6106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>
            <a:off x="0" y="28575"/>
            <a:ext cx="9144000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1" name="Line 5"/>
          <p:cNvSpPr>
            <a:spLocks noChangeShapeType="1"/>
          </p:cNvSpPr>
          <p:nvPr/>
        </p:nvSpPr>
        <p:spPr bwMode="auto">
          <a:xfrm>
            <a:off x="28575" y="0"/>
            <a:ext cx="0" cy="68580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0" y="6843713"/>
            <a:ext cx="9144000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>
            <a:off x="9101138" y="7938"/>
            <a:ext cx="0" cy="68580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D62AE10-6E2B-4333-9847-8139B4B0DEF5}" type="slidenum">
              <a:rPr lang="en-US" kern="1200">
                <a:solidFill>
                  <a:srgbClr val="000000"/>
                </a:solidFill>
                <a:ea typeface="+mn-ea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rgbClr val="3399F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Comic Sans MS" pitchFamily="66" charset="0"/>
          <a:cs typeface="+mn-cs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Comic Sans MS" pitchFamily="66" charset="0"/>
          <a:cs typeface="+mn-cs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Comic Sans MS" pitchFamily="66" charset="0"/>
          <a:cs typeface="+mn-cs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Comic Sans MS" pitchFamily="66" charset="0"/>
          <a:cs typeface="+mn-cs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Comic Sans MS" pitchFamily="66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69D0A4A-D2CD-4B4F-8957-231DA5A4AB26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Finding All Keys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415E18C-FD67-440D-8E6E-E63FAD759987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1 of the Algorithm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u="sng" dirty="0" err="1" smtClean="0"/>
              <a:t>RemoveRedundant</a:t>
            </a:r>
            <a:r>
              <a:rPr lang="en-US" sz="2800" u="sng" dirty="0" smtClean="0"/>
              <a:t>(S,F)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	Input</a:t>
            </a:r>
            <a:r>
              <a:rPr lang="en-US" sz="2800" dirty="0"/>
              <a:t>: Attributes S and FDs F</a:t>
            </a:r>
          </a:p>
          <a:p>
            <a:pPr>
              <a:buNone/>
            </a:pPr>
            <a:r>
              <a:rPr lang="en-US" sz="2800" dirty="0" smtClean="0"/>
              <a:t>	Output</a:t>
            </a:r>
            <a:r>
              <a:rPr lang="en-US" sz="2800" dirty="0"/>
              <a:t>: Minimal </a:t>
            </a:r>
            <a:r>
              <a:rPr lang="en-US" sz="2800" dirty="0" smtClean="0"/>
              <a:t>T </a:t>
            </a:r>
            <a:r>
              <a:rPr lang="en-US" sz="2800" dirty="0"/>
              <a:t>such that </a:t>
            </a:r>
            <a:r>
              <a:rPr lang="en-US" sz="2800" dirty="0" smtClean="0"/>
              <a:t>T</a:t>
            </a:r>
            <a:r>
              <a:rPr lang="en-US" sz="2800" dirty="0" smtClean="0">
                <a:latin typeface="cmsy10" pitchFamily="34" charset="0"/>
                <a:sym typeface="Symbol"/>
              </a:rPr>
              <a:t></a:t>
            </a:r>
            <a:r>
              <a:rPr lang="en-US" sz="2800" dirty="0" smtClean="0"/>
              <a:t> </a:t>
            </a:r>
            <a:r>
              <a:rPr lang="en-US" sz="2800" dirty="0"/>
              <a:t>S and </a:t>
            </a:r>
            <a:r>
              <a:rPr lang="en-US" sz="2800" dirty="0" smtClean="0"/>
              <a:t>S</a:t>
            </a:r>
            <a:r>
              <a:rPr lang="en-US" sz="2800" dirty="0" smtClean="0">
                <a:latin typeface="cmsy10" pitchFamily="34" charset="0"/>
                <a:sym typeface="Symbol"/>
              </a:rPr>
              <a:t> </a:t>
            </a:r>
            <a:r>
              <a:rPr lang="en-US" sz="2800" dirty="0" smtClean="0"/>
              <a:t> T</a:t>
            </a:r>
            <a:r>
              <a:rPr lang="en-US" sz="2800" baseline="30000" dirty="0" smtClean="0"/>
              <a:t>+</a:t>
            </a:r>
            <a:r>
              <a:rPr lang="en-US" sz="2800" baseline="-25000" dirty="0" smtClean="0"/>
              <a:t>F</a:t>
            </a:r>
            <a:endParaRPr lang="en-US" sz="2800" baseline="-25000" dirty="0"/>
          </a:p>
          <a:p>
            <a:r>
              <a:rPr lang="en-US" sz="2800" dirty="0" smtClean="0"/>
              <a:t>T:=</a:t>
            </a:r>
            <a:r>
              <a:rPr lang="en-US" sz="2800" dirty="0"/>
              <a:t>S</a:t>
            </a:r>
          </a:p>
          <a:p>
            <a:r>
              <a:rPr lang="en-US" sz="2800" dirty="0" err="1"/>
              <a:t>Foreach</a:t>
            </a:r>
            <a:r>
              <a:rPr lang="en-US" sz="2800" dirty="0"/>
              <a:t> </a:t>
            </a:r>
            <a:r>
              <a:rPr lang="en-US" sz="2800" dirty="0" smtClean="0"/>
              <a:t>A</a:t>
            </a:r>
            <a:r>
              <a:rPr lang="en-US" sz="2800" dirty="0" smtClean="0">
                <a:latin typeface="cmsy10" pitchFamily="34" charset="0"/>
                <a:sym typeface="Symbol"/>
              </a:rPr>
              <a:t></a:t>
            </a:r>
            <a:r>
              <a:rPr lang="en-US" sz="2800" dirty="0" smtClean="0"/>
              <a:t> </a:t>
            </a:r>
            <a:r>
              <a:rPr lang="en-US" sz="2800" dirty="0"/>
              <a:t>S do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</a:t>
            </a:r>
            <a:r>
              <a:rPr lang="en-US" dirty="0" smtClean="0">
                <a:latin typeface="cmsy10" pitchFamily="34" charset="0"/>
                <a:sym typeface="Symbol"/>
              </a:rPr>
              <a:t></a:t>
            </a:r>
            <a:r>
              <a:rPr lang="en-US" dirty="0" smtClean="0"/>
              <a:t> (T-A</a:t>
            </a:r>
            <a:r>
              <a:rPr lang="en-US" dirty="0"/>
              <a:t>)</a:t>
            </a:r>
            <a:r>
              <a:rPr lang="en-US" baseline="30000" dirty="0"/>
              <a:t>+</a:t>
            </a:r>
            <a:r>
              <a:rPr lang="en-US" baseline="-25000" dirty="0"/>
              <a:t>F</a:t>
            </a:r>
            <a:r>
              <a:rPr lang="en-US" dirty="0"/>
              <a:t> then </a:t>
            </a:r>
            <a:r>
              <a:rPr lang="en-US" dirty="0" smtClean="0"/>
              <a:t>T:=T-A</a:t>
            </a:r>
            <a:endParaRPr lang="en-US" dirty="0"/>
          </a:p>
          <a:p>
            <a:r>
              <a:rPr lang="en-US" sz="2800" dirty="0"/>
              <a:t>Return </a:t>
            </a:r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3200400" y="6019800"/>
            <a:ext cx="5422900" cy="557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kern="1200">
                <a:solidFill>
                  <a:srgbClr val="3399FF"/>
                </a:solidFill>
                <a:latin typeface="Arial" pitchFamily="34" charset="0"/>
                <a:ea typeface="+mn-ea"/>
                <a:cs typeface="Arial" pitchFamily="34" charset="0"/>
              </a:rPr>
              <a:t>What does this remind you of?</a:t>
            </a: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458788" y="1555750"/>
            <a:ext cx="7970837" cy="1844675"/>
          </a:xfrm>
          <a:prstGeom prst="rect">
            <a:avLst/>
          </a:prstGeom>
          <a:noFill/>
          <a:ln w="762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1D60ED6-7302-492E-A5A2-DFE60902DA0B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239000" cy="838200"/>
          </a:xfrm>
        </p:spPr>
        <p:txBody>
          <a:bodyPr/>
          <a:lstStyle/>
          <a:p>
            <a:r>
              <a:rPr lang="en-US" dirty="0"/>
              <a:t>Part 2 of the Algorithm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067800" cy="4800600"/>
          </a:xfrm>
        </p:spPr>
        <p:txBody>
          <a:bodyPr/>
          <a:lstStyle/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	</a:t>
            </a:r>
            <a:r>
              <a:rPr lang="en-US" sz="2400" u="sng" dirty="0" smtClean="0"/>
              <a:t>All Keys(R,F)</a:t>
            </a:r>
            <a:endParaRPr lang="en-US" sz="2400" dirty="0"/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	Input</a:t>
            </a:r>
            <a:r>
              <a:rPr lang="en-US" sz="2400" dirty="0"/>
              <a:t>: Schema R and FDs F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	Output</a:t>
            </a:r>
            <a:r>
              <a:rPr lang="en-US" sz="2400" dirty="0"/>
              <a:t>: All keys of R with respect to F</a:t>
            </a:r>
            <a:endParaRPr lang="he-IL" sz="2400" dirty="0"/>
          </a:p>
          <a:p>
            <a:pPr>
              <a:lnSpc>
                <a:spcPct val="110000"/>
              </a:lnSpc>
            </a:pPr>
            <a:endParaRPr lang="en-US" sz="2400" i="1" dirty="0" smtClean="0"/>
          </a:p>
          <a:p>
            <a:pPr>
              <a:lnSpc>
                <a:spcPct val="110000"/>
              </a:lnSpc>
            </a:pPr>
            <a:r>
              <a:rPr lang="en-US" sz="2400" i="1" dirty="0" smtClean="0"/>
              <a:t>Keys</a:t>
            </a:r>
            <a:r>
              <a:rPr lang="en-US" sz="2400" dirty="0"/>
              <a:t>:= {</a:t>
            </a:r>
            <a:r>
              <a:rPr lang="en-US" sz="2400" dirty="0" err="1" smtClean="0"/>
              <a:t>RemoveRedundant</a:t>
            </a:r>
            <a:r>
              <a:rPr lang="en-US" sz="2400" dirty="0" smtClean="0"/>
              <a:t>(R,F)}</a:t>
            </a:r>
            <a:endParaRPr lang="en-US" sz="2400" dirty="0"/>
          </a:p>
          <a:p>
            <a:pPr>
              <a:lnSpc>
                <a:spcPct val="110000"/>
              </a:lnSpc>
            </a:pPr>
            <a:r>
              <a:rPr lang="he-IL" sz="2400" baseline="30000" dirty="0"/>
              <a:t> </a:t>
            </a:r>
            <a:r>
              <a:rPr lang="en-US" sz="2400" dirty="0" err="1"/>
              <a:t>Foreach</a:t>
            </a:r>
            <a:r>
              <a:rPr lang="en-US" sz="2400" dirty="0"/>
              <a:t> </a:t>
            </a:r>
            <a:r>
              <a:rPr lang="en-US" sz="2400" dirty="0" smtClean="0"/>
              <a:t>K</a:t>
            </a:r>
            <a:r>
              <a:rPr lang="en-US" sz="2400" dirty="0" smtClean="0">
                <a:latin typeface="cmsy10" pitchFamily="34" charset="0"/>
                <a:sym typeface="Symbol"/>
              </a:rPr>
              <a:t> </a:t>
            </a:r>
            <a:r>
              <a:rPr lang="en-US" sz="2400" i="1" dirty="0" smtClean="0"/>
              <a:t> </a:t>
            </a:r>
            <a:r>
              <a:rPr lang="en-US" sz="2400" i="1" dirty="0"/>
              <a:t>Keys </a:t>
            </a:r>
            <a:r>
              <a:rPr lang="en-US" sz="2400" dirty="0"/>
              <a:t>do</a:t>
            </a:r>
          </a:p>
          <a:p>
            <a:pPr lvl="1">
              <a:lnSpc>
                <a:spcPct val="110000"/>
              </a:lnSpc>
            </a:pPr>
            <a:r>
              <a:rPr lang="en-US" sz="2400" dirty="0" err="1"/>
              <a:t>Foreach</a:t>
            </a:r>
            <a:r>
              <a:rPr lang="en-US" sz="2400" dirty="0"/>
              <a:t> X</a:t>
            </a:r>
            <a:r>
              <a:rPr lang="en-US" sz="2400" dirty="0">
                <a:sym typeface="Wingdings" pitchFamily="2" charset="2"/>
              </a:rPr>
              <a:t>A </a:t>
            </a:r>
            <a:r>
              <a:rPr lang="en-US" sz="2400" dirty="0" smtClean="0">
                <a:latin typeface="cmsy10" pitchFamily="34" charset="0"/>
                <a:sym typeface="Symbol"/>
              </a:rPr>
              <a:t>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F </a:t>
            </a:r>
            <a:r>
              <a:rPr lang="en-US" sz="2400" dirty="0" smtClean="0">
                <a:sym typeface="Wingdings" pitchFamily="2" charset="2"/>
              </a:rPr>
              <a:t>for which A </a:t>
            </a:r>
            <a:r>
              <a:rPr lang="en-US" sz="2400" dirty="0" smtClean="0">
                <a:latin typeface="cmsy10" pitchFamily="34" charset="0"/>
                <a:sym typeface="Symbol"/>
              </a:rPr>
              <a:t>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/>
              <a:t>K </a:t>
            </a:r>
            <a:r>
              <a:rPr lang="en-US" sz="2400" dirty="0" smtClean="0">
                <a:sym typeface="Wingdings" pitchFamily="2" charset="2"/>
              </a:rPr>
              <a:t>do</a:t>
            </a:r>
            <a:endParaRPr lang="en-US" sz="2400" dirty="0">
              <a:sym typeface="Wingdings" pitchFamily="2" charset="2"/>
            </a:endParaRPr>
          </a:p>
          <a:p>
            <a:pPr lvl="2">
              <a:lnSpc>
                <a:spcPct val="110000"/>
              </a:lnSpc>
            </a:pPr>
            <a:r>
              <a:rPr lang="en-US" dirty="0"/>
              <a:t>S:=K-{A</a:t>
            </a:r>
            <a:r>
              <a:rPr lang="en-US" dirty="0" smtClean="0"/>
              <a:t>} </a:t>
            </a:r>
            <a:r>
              <a:rPr lang="en-US" dirty="0" smtClean="0">
                <a:latin typeface="cmsy10" pitchFamily="34" charset="0"/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/>
              <a:t>X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If S does not contain any J </a:t>
            </a:r>
            <a:r>
              <a:rPr lang="en-US" dirty="0" smtClean="0">
                <a:latin typeface="cmsy10" pitchFamily="34" charset="0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/>
              <a:t>Keys</a:t>
            </a:r>
            <a:r>
              <a:rPr lang="en-US" dirty="0"/>
              <a:t> </a:t>
            </a:r>
            <a:r>
              <a:rPr lang="en-US" dirty="0" smtClean="0"/>
              <a:t>then</a:t>
            </a:r>
            <a:endParaRPr lang="en-US" dirty="0"/>
          </a:p>
          <a:p>
            <a:pPr lvl="3">
              <a:lnSpc>
                <a:spcPct val="110000"/>
              </a:lnSpc>
            </a:pPr>
            <a:r>
              <a:rPr lang="en-US" sz="2400" dirty="0" smtClean="0"/>
              <a:t>S’ := </a:t>
            </a:r>
            <a:r>
              <a:rPr lang="en-US" sz="2400" dirty="0" err="1" smtClean="0"/>
              <a:t>RemoveRedundant</a:t>
            </a:r>
            <a:r>
              <a:rPr lang="en-US" sz="2400" dirty="0" smtClean="0"/>
              <a:t>(S,F)</a:t>
            </a:r>
          </a:p>
          <a:p>
            <a:pPr lvl="3">
              <a:lnSpc>
                <a:spcPct val="110000"/>
              </a:lnSpc>
            </a:pPr>
            <a:r>
              <a:rPr lang="en-US" sz="2400" dirty="0" smtClean="0"/>
              <a:t>Add S’ to Keys</a:t>
            </a: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Return</a:t>
            </a:r>
            <a:r>
              <a:rPr lang="en-US" sz="2400" i="1" dirty="0"/>
              <a:t> Keys</a:t>
            </a:r>
          </a:p>
        </p:txBody>
      </p: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457200" y="762000"/>
            <a:ext cx="7970837" cy="1493838"/>
          </a:xfrm>
          <a:prstGeom prst="rect">
            <a:avLst/>
          </a:prstGeom>
          <a:noFill/>
          <a:ln w="762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>
              <a:solidFill>
                <a:srgbClr val="3399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D129DDC-79C9-468E-AFA9-CE5A41449366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= </a:t>
            </a:r>
            <a:r>
              <a:rPr lang="en-US" dirty="0" smtClean="0"/>
              <a:t>ABCD</a:t>
            </a:r>
            <a:endParaRPr lang="en-US" dirty="0"/>
          </a:p>
          <a:p>
            <a:r>
              <a:rPr lang="en-US" dirty="0"/>
              <a:t>F = </a:t>
            </a:r>
            <a:r>
              <a:rPr lang="en-US" dirty="0" smtClean="0"/>
              <a:t>{</a:t>
            </a:r>
            <a:r>
              <a:rPr lang="en-US" dirty="0" smtClean="0"/>
              <a:t>AB</a:t>
            </a:r>
            <a:r>
              <a:rPr lang="en-US" dirty="0" smtClean="0">
                <a:latin typeface="cmsy10" pitchFamily="34" charset="0"/>
                <a:sym typeface="Symbol"/>
              </a:rPr>
              <a:t></a:t>
            </a:r>
            <a:r>
              <a:rPr lang="en-US" dirty="0" smtClean="0"/>
              <a:t> C, C</a:t>
            </a:r>
            <a:r>
              <a:rPr lang="en-US" dirty="0" smtClean="0">
                <a:latin typeface="cmsy10" pitchFamily="34" charset="0"/>
                <a:sym typeface="Symbol"/>
              </a:rPr>
              <a:t> </a:t>
            </a:r>
            <a:r>
              <a:rPr lang="en-US" dirty="0" smtClean="0">
                <a:latin typeface="cmsy10" pitchFamily="34" charset="0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DA, BD</a:t>
            </a:r>
            <a:r>
              <a:rPr lang="en-US" dirty="0" smtClean="0">
                <a:latin typeface="cmsy10" pitchFamily="34" charset="0"/>
                <a:sym typeface="Symbol"/>
              </a:rPr>
              <a:t> </a:t>
            </a:r>
            <a:r>
              <a:rPr lang="en-US" dirty="0" smtClean="0">
                <a:latin typeface="cmsy10" pitchFamily="34" charset="0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C, AD</a:t>
            </a:r>
            <a:r>
              <a:rPr lang="en-US" dirty="0" smtClean="0">
                <a:latin typeface="cmsy10" pitchFamily="34" charset="0"/>
                <a:sym typeface="Symbol"/>
              </a:rPr>
              <a:t> </a:t>
            </a:r>
            <a:r>
              <a:rPr lang="en-US" dirty="0" smtClean="0">
                <a:latin typeface="cmsy10" pitchFamily="34" charset="0"/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B</a:t>
            </a:r>
            <a:r>
              <a:rPr lang="en-US" dirty="0" smtClean="0">
                <a:sym typeface="Wingdings" pitchFamily="2" charset="2"/>
              </a:rPr>
              <a:t>}</a:t>
            </a:r>
            <a:endParaRPr lang="en-US" dirty="0">
              <a:sym typeface="Wingdings" pitchFamily="2" charset="2"/>
            </a:endParaRPr>
          </a:p>
          <a:p>
            <a:r>
              <a:rPr lang="en-US" dirty="0"/>
              <a:t>Find all the keys of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239000" cy="838200"/>
          </a:xfrm>
        </p:spPr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800600"/>
          </a:xfrm>
        </p:spPr>
        <p:txBody>
          <a:bodyPr/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Claim:</a:t>
            </a:r>
            <a:r>
              <a:rPr lang="en-US" sz="2800" dirty="0" smtClean="0"/>
              <a:t> Every K added to Keys is a key of R</a:t>
            </a:r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Proof:</a:t>
            </a:r>
            <a:r>
              <a:rPr lang="en-US" sz="2800" dirty="0" smtClean="0"/>
              <a:t> By induction. Let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be the </a:t>
            </a:r>
            <a:r>
              <a:rPr lang="en-US" sz="2800" dirty="0" err="1" smtClean="0"/>
              <a:t>i-th</a:t>
            </a:r>
            <a:r>
              <a:rPr lang="en-US" sz="2800" dirty="0" smtClean="0"/>
              <a:t> key added to Keys</a:t>
            </a:r>
          </a:p>
          <a:p>
            <a:pPr lvl="1"/>
            <a:r>
              <a:rPr lang="en-US" sz="2400" dirty="0" smtClean="0"/>
              <a:t>Base Case: </a:t>
            </a:r>
            <a:r>
              <a:rPr lang="en-US" sz="2400" dirty="0" err="1" smtClean="0"/>
              <a:t>i</a:t>
            </a:r>
            <a:r>
              <a:rPr lang="en-US" sz="2400" dirty="0" smtClean="0"/>
              <a:t>=1. Then, 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is obviously a key by the definition of remove redundant.</a:t>
            </a:r>
          </a:p>
          <a:p>
            <a:pPr lvl="1"/>
            <a:r>
              <a:rPr lang="en-US" sz="2400" dirty="0" smtClean="0"/>
              <a:t>Induction Step: Assume for j&lt;</a:t>
            </a:r>
            <a:r>
              <a:rPr lang="en-US" sz="2400" dirty="0" err="1" smtClean="0"/>
              <a:t>i</a:t>
            </a:r>
            <a:r>
              <a:rPr lang="en-US" sz="2400" dirty="0" smtClean="0"/>
              <a:t>. Let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for some j&lt;</a:t>
            </a:r>
            <a:r>
              <a:rPr lang="en-US" sz="2400" dirty="0" err="1" smtClean="0"/>
              <a:t>i</a:t>
            </a:r>
            <a:r>
              <a:rPr lang="en-US" sz="2400" dirty="0" smtClean="0"/>
              <a:t> and X</a:t>
            </a:r>
            <a:r>
              <a:rPr lang="en-US" sz="2400" dirty="0" smtClean="0">
                <a:sym typeface="Wingdings" pitchFamily="2" charset="2"/>
              </a:rPr>
              <a:t> A </a:t>
            </a:r>
            <a:r>
              <a:rPr lang="en-US" sz="2400" dirty="0" smtClean="0">
                <a:latin typeface="cmsy10" pitchFamily="34" charset="0"/>
                <a:sym typeface="Symbol"/>
              </a:rPr>
              <a:t></a:t>
            </a:r>
            <a:r>
              <a:rPr lang="en-US" sz="2400" dirty="0" smtClean="0">
                <a:sym typeface="Wingdings" pitchFamily="2" charset="2"/>
              </a:rPr>
              <a:t> F</a:t>
            </a:r>
            <a:r>
              <a:rPr lang="en-US" sz="2400" dirty="0" smtClean="0"/>
              <a:t> be such that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returned from </a:t>
            </a:r>
            <a:r>
              <a:rPr lang="en-US" sz="2400" dirty="0" err="1" smtClean="0"/>
              <a:t>RemoveRedundant</a:t>
            </a:r>
            <a:r>
              <a:rPr lang="en-US" sz="2400" dirty="0" smtClean="0"/>
              <a:t>(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-A</a:t>
            </a:r>
            <a:r>
              <a:rPr lang="en-US" sz="2400" dirty="0" smtClean="0">
                <a:latin typeface="cmsy10" pitchFamily="34" charset="0"/>
                <a:sym typeface="Symbol"/>
              </a:rPr>
              <a:t> </a:t>
            </a:r>
            <a:r>
              <a:rPr lang="en-US" sz="2400" dirty="0" smtClean="0"/>
              <a:t> X,F). By the induction hypothesis,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is a key. It immediately follows that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-A</a:t>
            </a:r>
            <a:r>
              <a:rPr lang="en-US" sz="2400" dirty="0" smtClean="0">
                <a:latin typeface="cmsy10" pitchFamily="34" charset="0"/>
                <a:sym typeface="Symbol"/>
              </a:rPr>
              <a:t> </a:t>
            </a:r>
            <a:r>
              <a:rPr lang="en-US" sz="2400" dirty="0" smtClean="0"/>
              <a:t> X is a </a:t>
            </a:r>
            <a:r>
              <a:rPr lang="en-US" sz="2400" dirty="0" err="1" smtClean="0"/>
              <a:t>superkey</a:t>
            </a:r>
            <a:r>
              <a:rPr lang="en-US" sz="2400" dirty="0" smtClean="0"/>
              <a:t>, and </a:t>
            </a:r>
            <a:r>
              <a:rPr lang="en-US" sz="2400" dirty="0" err="1" smtClean="0"/>
              <a:t>RemoveRedundant</a:t>
            </a:r>
            <a:r>
              <a:rPr lang="en-US" sz="2400" dirty="0" smtClean="0"/>
              <a:t>(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-A</a:t>
            </a:r>
            <a:r>
              <a:rPr lang="en-US" sz="2400" dirty="0" smtClean="0">
                <a:latin typeface="cmsy10" pitchFamily="34" charset="0"/>
                <a:sym typeface="Symbol"/>
              </a:rPr>
              <a:t> </a:t>
            </a:r>
            <a:r>
              <a:rPr lang="en-US" sz="2400" dirty="0" smtClean="0"/>
              <a:t> X,F) is a key.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9FBF07-95F2-432E-9A19-50CFD02755E1}" type="slidenum">
              <a:rPr lang="en-US" sz="1400" kern="120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239000" cy="838200"/>
          </a:xfrm>
        </p:spPr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4800600"/>
          </a:xfrm>
        </p:spPr>
        <p:txBody>
          <a:bodyPr/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Claim:</a:t>
            </a:r>
            <a:r>
              <a:rPr lang="en-US" sz="2800" dirty="0" smtClean="0"/>
              <a:t> Every key K is eventually added to Keys</a:t>
            </a:r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Proof: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/>
              <a:t>First</a:t>
            </a:r>
            <a:r>
              <a:rPr lang="en-US" sz="2400" dirty="0" smtClean="0"/>
              <a:t>, observe that at least one key will be added to Keys. </a:t>
            </a:r>
          </a:p>
          <a:p>
            <a:pPr lvl="1"/>
            <a:r>
              <a:rPr lang="en-US" sz="2400" dirty="0" smtClean="0"/>
              <a:t>Now, suppose that there is some key K’ that is not in Keys. </a:t>
            </a:r>
          </a:p>
          <a:p>
            <a:pPr lvl="1"/>
            <a:r>
              <a:rPr lang="en-US" sz="2400" dirty="0" smtClean="0"/>
              <a:t>We will show that the algorithm will find some additional key to add to Keys. </a:t>
            </a:r>
          </a:p>
          <a:p>
            <a:pPr lvl="1"/>
            <a:r>
              <a:rPr lang="en-US" sz="2400" dirty="0" smtClean="0"/>
              <a:t>Let K’’ be a maximal subset of R containing K’, but not containing any key in Keys. </a:t>
            </a:r>
          </a:p>
          <a:p>
            <a:pPr lvl="1"/>
            <a:r>
              <a:rPr lang="en-US" sz="2400" dirty="0" smtClean="0"/>
              <a:t>Since K’’ does not contain any key in Keys and Keys is not empty, there is some attribute in R that is not in K’’.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9FBF07-95F2-432E-9A19-50CFD02755E1}" type="slidenum">
              <a:rPr lang="en-US" sz="1400" kern="120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239000" cy="838200"/>
          </a:xfrm>
        </p:spPr>
        <p:txBody>
          <a:bodyPr/>
          <a:lstStyle/>
          <a:p>
            <a:r>
              <a:rPr lang="en-US" dirty="0" smtClean="0"/>
              <a:t>Correctness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800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 smtClean="0"/>
              <a:t>Since K’’+ contains all attributes, there must be some functional dependency X</a:t>
            </a:r>
            <a:r>
              <a:rPr lang="en-US" sz="2400" dirty="0" smtClean="0">
                <a:sym typeface="Symbol"/>
              </a:rPr>
              <a:t>A such that XK’’, but AK’’.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ym typeface="Symbol"/>
              </a:rPr>
              <a:t>By the choice of K’’, we have that K’’A contains some key K in Keys.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ym typeface="Symbol"/>
              </a:rPr>
              <a:t>During its iteration over K and XA, the set K-AX will be computed.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ym typeface="Symbol"/>
              </a:rPr>
              <a:t>Note that X K’’ and K-A K’’, and therefore K-AX  K’’.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ym typeface="Symbol"/>
              </a:rPr>
              <a:t>Since K’’ does not contain any key in Keys, K-AX also does not and a new key will be generated by the algorithm.</a:t>
            </a:r>
            <a:endParaRPr lang="en-US" sz="2400" dirty="0" smtClean="0"/>
          </a:p>
          <a:p>
            <a:pPr>
              <a:spcBef>
                <a:spcPts val="600"/>
              </a:spcBef>
            </a:pPr>
            <a:endParaRPr lang="en-US" sz="2400" dirty="0" smtClean="0"/>
          </a:p>
          <a:p>
            <a:pPr lvl="1">
              <a:spcBef>
                <a:spcPts val="600"/>
              </a:spcBef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9FBF07-95F2-432E-9A19-50CFD02755E1}" type="slidenum">
              <a:rPr lang="en-US" sz="1400" kern="120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in </a:t>
            </a:r>
            <a:r>
              <a:rPr lang="en-US" dirty="0" smtClean="0">
                <a:solidFill>
                  <a:srgbClr val="FF0000"/>
                </a:solidFill>
              </a:rPr>
              <a:t>polynomial time in the size of the input and output</a:t>
            </a:r>
            <a:r>
              <a:rPr lang="en-US" dirty="0" smtClean="0"/>
              <a:t>, i.e., in the size of </a:t>
            </a:r>
            <a:r>
              <a:rPr lang="en-US" dirty="0" err="1" smtClean="0"/>
              <a:t>R,F,Keys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each K in Keys and each FD in F we:</a:t>
            </a:r>
          </a:p>
          <a:p>
            <a:pPr lvl="1"/>
            <a:r>
              <a:rPr lang="en-US" dirty="0" smtClean="0"/>
              <a:t>iterate over Keys (to check containment)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RemoveRedundant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49FBF07-95F2-432E-9A19-50CFD02755E1}" type="slidenum">
              <a:rPr lang="en-US" sz="1400" kern="120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1">
  <a:themeElements>
    <a:clrScheme name="">
      <a:dk1>
        <a:srgbClr val="000000"/>
      </a:dk1>
      <a:lt1>
        <a:srgbClr val="FFFFFF"/>
      </a:lt1>
      <a:dk2>
        <a:srgbClr val="E84A09"/>
      </a:dk2>
      <a:lt2>
        <a:srgbClr val="727377"/>
      </a:lt2>
      <a:accent1>
        <a:srgbClr val="00378A"/>
      </a:accent1>
      <a:accent2>
        <a:srgbClr val="EC9D00"/>
      </a:accent2>
      <a:accent3>
        <a:srgbClr val="FFFFFF"/>
      </a:accent3>
      <a:accent4>
        <a:srgbClr val="000000"/>
      </a:accent4>
      <a:accent5>
        <a:srgbClr val="AAAEC4"/>
      </a:accent5>
      <a:accent6>
        <a:srgbClr val="D68E00"/>
      </a:accent6>
      <a:hlink>
        <a:srgbClr val="690057"/>
      </a:hlink>
      <a:folHlink>
        <a:srgbClr val="006147"/>
      </a:folHlink>
    </a:clrScheme>
    <a:fontScheme name="LECT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FF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1" i="0" u="none" strike="noStrike" cap="none" normalizeH="0" baseline="0" smtClean="0">
            <a:ln>
              <a:noFill/>
            </a:ln>
            <a:solidFill>
              <a:srgbClr val="3399FF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FF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1" i="0" u="none" strike="noStrike" cap="none" normalizeH="0" baseline="0" smtClean="0">
            <a:ln>
              <a:noFill/>
            </a:ln>
            <a:solidFill>
              <a:srgbClr val="3399FF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LEC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7101</TotalTime>
  <Words>437</Words>
  <Application>Microsoft Office PowerPoint</Application>
  <PresentationFormat>On-screen Show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LECT1</vt:lpstr>
      <vt:lpstr>Finding All Keys</vt:lpstr>
      <vt:lpstr>Part 1 of the Algorithm</vt:lpstr>
      <vt:lpstr>Part 2 of the Algorithm</vt:lpstr>
      <vt:lpstr>Example</vt:lpstr>
      <vt:lpstr>Correctness</vt:lpstr>
      <vt:lpstr>Correctness</vt:lpstr>
      <vt:lpstr>Correctness (cont)</vt:lpstr>
      <vt:lpstr>Runtime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All Keys</dc:title>
  <dc:creator>Sara Cohen</dc:creator>
  <cp:lastModifiedBy>Sara Cohen</cp:lastModifiedBy>
  <cp:revision>23</cp:revision>
  <dcterms:created xsi:type="dcterms:W3CDTF">2009-12-07T07:50:00Z</dcterms:created>
  <dcterms:modified xsi:type="dcterms:W3CDTF">2010-11-29T08:05:18Z</dcterms:modified>
</cp:coreProperties>
</file>