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36" r:id="rId1"/>
  </p:sldMasterIdLst>
  <p:notesMasterIdLst>
    <p:notesMasterId r:id="rId56"/>
  </p:notesMasterIdLst>
  <p:sldIdLst>
    <p:sldId id="256" r:id="rId2"/>
    <p:sldId id="257" r:id="rId3"/>
    <p:sldId id="291" r:id="rId4"/>
    <p:sldId id="258" r:id="rId5"/>
    <p:sldId id="259" r:id="rId6"/>
    <p:sldId id="300" r:id="rId7"/>
    <p:sldId id="301" r:id="rId8"/>
    <p:sldId id="260" r:id="rId9"/>
    <p:sldId id="263" r:id="rId10"/>
    <p:sldId id="264" r:id="rId11"/>
    <p:sldId id="265" r:id="rId12"/>
    <p:sldId id="308" r:id="rId13"/>
    <p:sldId id="298" r:id="rId14"/>
    <p:sldId id="290" r:id="rId15"/>
    <p:sldId id="310" r:id="rId16"/>
    <p:sldId id="309" r:id="rId17"/>
    <p:sldId id="302" r:id="rId18"/>
    <p:sldId id="303" r:id="rId19"/>
    <p:sldId id="304" r:id="rId20"/>
    <p:sldId id="267" r:id="rId21"/>
    <p:sldId id="311" r:id="rId22"/>
    <p:sldId id="268" r:id="rId23"/>
    <p:sldId id="269" r:id="rId24"/>
    <p:sldId id="270" r:id="rId25"/>
    <p:sldId id="292" r:id="rId26"/>
    <p:sldId id="271" r:id="rId27"/>
    <p:sldId id="314" r:id="rId28"/>
    <p:sldId id="272" r:id="rId29"/>
    <p:sldId id="273" r:id="rId30"/>
    <p:sldId id="275" r:id="rId31"/>
    <p:sldId id="316" r:id="rId32"/>
    <p:sldId id="274" r:id="rId33"/>
    <p:sldId id="299" r:id="rId34"/>
    <p:sldId id="276" r:id="rId35"/>
    <p:sldId id="277" r:id="rId36"/>
    <p:sldId id="315" r:id="rId37"/>
    <p:sldId id="278" r:id="rId38"/>
    <p:sldId id="279" r:id="rId39"/>
    <p:sldId id="280" r:id="rId40"/>
    <p:sldId id="293" r:id="rId41"/>
    <p:sldId id="282" r:id="rId42"/>
    <p:sldId id="283" r:id="rId43"/>
    <p:sldId id="306" r:id="rId44"/>
    <p:sldId id="307" r:id="rId45"/>
    <p:sldId id="287" r:id="rId46"/>
    <p:sldId id="294" r:id="rId47"/>
    <p:sldId id="284" r:id="rId48"/>
    <p:sldId id="285" r:id="rId49"/>
    <p:sldId id="286" r:id="rId50"/>
    <p:sldId id="295" r:id="rId51"/>
    <p:sldId id="312" r:id="rId52"/>
    <p:sldId id="318" r:id="rId53"/>
    <p:sldId id="319" r:id="rId54"/>
    <p:sldId id="317" r:id="rId5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6" autoAdjust="0"/>
    <p:restoredTop sz="93011" autoAdjust="0"/>
  </p:normalViewPr>
  <p:slideViewPr>
    <p:cSldViewPr>
      <p:cViewPr>
        <p:scale>
          <a:sx n="75" d="100"/>
          <a:sy n="75" d="100"/>
        </p:scale>
        <p:origin x="-12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1912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F211C42-E848-4ACB-B357-B6EB6C791100}" type="datetimeFigureOut">
              <a:rPr lang="he-IL" smtClean="0"/>
              <a:pPr/>
              <a:t>י"ב/כסלו/תשע"ו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02ED21-82AC-4E91-8E09-6B27AA0C6B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5018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2ED21-82AC-4E91-8E09-6B27AA0C6BDC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 a value, search where it belongs and write it in the correct place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2ED21-82AC-4E91-8E09-6B27AA0C6BDC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why not group the jobs to one big job and have it split</a:t>
            </a:r>
            <a:r>
              <a:rPr lang="en-US" baseline="0" dirty="0" smtClean="0"/>
              <a:t> to number of tasks?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2ED21-82AC-4E91-8E09-6B27AA0C6BDC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20329E-4F2F-47E4-85E4-8B3F4F9C93C1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B6FF-CA8C-4117-A738-7A038B727A4A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94-A205-488F-818C-2F2DDA67BD84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26B7646-F2FA-48F0-8A49-B07364049799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98B11F-6390-498D-851E-8EBAEA8DD25F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1C1268-860D-44F5-B4F6-917AA9E005E9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DD3962-AE01-480A-A4AC-0BC8036CE72B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1A7F-6CE9-4FAD-AFE6-8B90DE843131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501CD3-8E2C-4F6D-9C82-BECC70AE3F9A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E203E2-CA52-450A-9E25-BF2C034D390E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5D30C1-19CE-406C-B56E-C27E5E489B8D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99E90E7-234E-4C48-A16B-BEDADDD4FCDA}" type="datetime8">
              <a:rPr lang="he-IL" smtClean="0"/>
              <a:pPr/>
              <a:t>24 נובמבר 15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83063-CEAC-4FBB-B26F-39DF3EE4F18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MRShare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Sharing Across Multiple Queries in </a:t>
            </a:r>
            <a:r>
              <a:rPr lang="en-US" dirty="0" err="1" smtClean="0"/>
              <a:t>MapReduce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276872"/>
            <a:ext cx="8244408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/>
              <a:t>Tomasz </a:t>
            </a:r>
            <a:r>
              <a:rPr lang="en-US" sz="2800" dirty="0" err="1" smtClean="0"/>
              <a:t>Nykiel</a:t>
            </a:r>
            <a:r>
              <a:rPr lang="en-US" sz="2800" dirty="0" smtClean="0"/>
              <a:t>– University of Toronto</a:t>
            </a:r>
          </a:p>
          <a:p>
            <a:pPr algn="ctr" rtl="0"/>
            <a:r>
              <a:rPr lang="en-US" sz="2800" dirty="0" err="1" smtClean="0"/>
              <a:t>Michalis</a:t>
            </a:r>
            <a:r>
              <a:rPr lang="en-US" sz="2800" dirty="0" smtClean="0"/>
              <a:t> </a:t>
            </a:r>
            <a:r>
              <a:rPr lang="en-US" sz="2800" dirty="0" err="1" smtClean="0"/>
              <a:t>Potamias</a:t>
            </a:r>
            <a:r>
              <a:rPr lang="en-US" sz="2800" dirty="0" smtClean="0"/>
              <a:t>– Boston University </a:t>
            </a:r>
          </a:p>
          <a:p>
            <a:pPr algn="ctr" rtl="0"/>
            <a:r>
              <a:rPr lang="en-US" sz="2800" dirty="0" err="1" smtClean="0"/>
              <a:t>Chaitanya</a:t>
            </a:r>
            <a:r>
              <a:rPr lang="en-US" sz="2800" dirty="0" smtClean="0"/>
              <a:t> </a:t>
            </a:r>
            <a:r>
              <a:rPr lang="en-US" sz="2800" dirty="0" err="1" smtClean="0"/>
              <a:t>Mishra</a:t>
            </a:r>
            <a:r>
              <a:rPr lang="en-US" sz="2800" dirty="0" smtClean="0"/>
              <a:t> - </a:t>
            </a:r>
            <a:r>
              <a:rPr lang="en-US" sz="2800" dirty="0" err="1" smtClean="0"/>
              <a:t>Facebook</a:t>
            </a:r>
            <a:endParaRPr lang="en-US" sz="2800" dirty="0" smtClean="0"/>
          </a:p>
          <a:p>
            <a:pPr algn="ctr" rtl="0"/>
            <a:r>
              <a:rPr lang="en-US" sz="2800" dirty="0" smtClean="0"/>
              <a:t>George </a:t>
            </a:r>
            <a:r>
              <a:rPr lang="en-US" sz="2800" dirty="0" err="1" smtClean="0"/>
              <a:t>Kollios</a:t>
            </a:r>
            <a:r>
              <a:rPr lang="en-US" sz="2800" dirty="0" smtClean="0"/>
              <a:t> - Boston University </a:t>
            </a:r>
          </a:p>
          <a:p>
            <a:pPr algn="ctr" rtl="0"/>
            <a:r>
              <a:rPr lang="en-US" sz="2800" dirty="0" smtClean="0"/>
              <a:t>Nick </a:t>
            </a:r>
            <a:r>
              <a:rPr lang="en-US" sz="2800" dirty="0" err="1" smtClean="0"/>
              <a:t>Koudas</a:t>
            </a:r>
            <a:r>
              <a:rPr lang="en-US" sz="2800" dirty="0" smtClean="0"/>
              <a:t> - University of Toronto</a:t>
            </a:r>
            <a:endParaRPr lang="he-IL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4941168"/>
            <a:ext cx="568863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Article from VLDB, </a:t>
            </a:r>
            <a:r>
              <a:rPr lang="en-US" sz="2400" dirty="0" err="1" smtClean="0"/>
              <a:t>september</a:t>
            </a:r>
            <a:r>
              <a:rPr lang="en-US" sz="2400" dirty="0" smtClean="0"/>
              <a:t> 2010</a:t>
            </a:r>
          </a:p>
          <a:p>
            <a:pPr algn="l" rtl="0"/>
            <a:r>
              <a:rPr lang="en-US" sz="2400" dirty="0" smtClean="0"/>
              <a:t>Lecture by </a:t>
            </a:r>
            <a:r>
              <a:rPr lang="en-US" sz="2400" dirty="0" err="1" smtClean="0"/>
              <a:t>Itay</a:t>
            </a:r>
            <a:r>
              <a:rPr lang="en-US" sz="2400" dirty="0" smtClean="0"/>
              <a:t> </a:t>
            </a:r>
            <a:r>
              <a:rPr lang="en-US" sz="2400" dirty="0" err="1" smtClean="0"/>
              <a:t>Abulafia</a:t>
            </a:r>
            <a:endParaRPr lang="en-US" sz="2400" dirty="0" smtClean="0"/>
          </a:p>
          <a:p>
            <a:pPr algn="l" rtl="0"/>
            <a:r>
              <a:rPr lang="en-US" sz="2400" dirty="0" smtClean="0"/>
              <a:t>Hebrew university</a:t>
            </a:r>
            <a:endParaRPr lang="he-IL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551731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-Mathematics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sz="2800" dirty="0" smtClean="0"/>
              <a:t>T(J) = T</a:t>
            </a:r>
            <a:r>
              <a:rPr lang="en-US" sz="2800" baseline="-25000" dirty="0" smtClean="0"/>
              <a:t>read</a:t>
            </a:r>
            <a:r>
              <a:rPr lang="en-US" sz="2800" dirty="0" smtClean="0"/>
              <a:t>(J) +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sort</a:t>
            </a:r>
            <a:r>
              <a:rPr lang="en-US" sz="2800" dirty="0" smtClean="0"/>
              <a:t>(J) +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tr</a:t>
            </a:r>
            <a:r>
              <a:rPr lang="en-US" sz="2800" dirty="0" smtClean="0"/>
              <a:t>(J)</a:t>
            </a:r>
          </a:p>
          <a:p>
            <a:pPr algn="l" rtl="0"/>
            <a:r>
              <a:rPr lang="en-US" sz="2000" dirty="0" smtClean="0"/>
              <a:t>C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- cost of reading/writing remotely</a:t>
            </a:r>
          </a:p>
          <a:p>
            <a:pPr algn="l" rtl="0"/>
            <a:r>
              <a:rPr lang="en-US" sz="2000" dirty="0" smtClean="0"/>
              <a:t>C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- cost of </a:t>
            </a:r>
            <a:r>
              <a:rPr lang="en-US" sz="2000" dirty="0" err="1" smtClean="0"/>
              <a:t>tranfering</a:t>
            </a:r>
            <a:r>
              <a:rPr lang="en-US" sz="2000" dirty="0" smtClean="0"/>
              <a:t> data from one node to another</a:t>
            </a:r>
          </a:p>
          <a:p>
            <a:pPr algn="l" rtl="0"/>
            <a:r>
              <a:rPr lang="en-US" sz="2000" dirty="0" err="1" smtClean="0"/>
              <a:t>C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- cost of reading/writing </a:t>
            </a:r>
            <a:r>
              <a:rPr lang="en-US" sz="2000" dirty="0" err="1" smtClean="0"/>
              <a:t>localy</a:t>
            </a:r>
            <a:endParaRPr lang="en-US" sz="2000" dirty="0" smtClean="0"/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read</a:t>
            </a:r>
            <a:r>
              <a:rPr lang="en-US" sz="2800" dirty="0" smtClean="0"/>
              <a:t>(J) = C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 ∙ n ∙|F|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tr</a:t>
            </a:r>
            <a:r>
              <a:rPr lang="en-US" sz="2800" dirty="0" smtClean="0"/>
              <a:t>(J) =    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tr</a:t>
            </a:r>
            <a:r>
              <a:rPr lang="en-US" sz="2800" dirty="0" smtClean="0"/>
              <a:t> ∙ |D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|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sort</a:t>
            </a:r>
            <a:r>
              <a:rPr lang="en-US" sz="2800" dirty="0" smtClean="0"/>
              <a:t> (J) = </a:t>
            </a:r>
            <a:endParaRPr lang="he-IL" sz="2800" dirty="0" smtClean="0"/>
          </a:p>
          <a:p>
            <a:pPr algn="l" rtl="0">
              <a:buNone/>
            </a:pPr>
            <a:endParaRPr lang="he-IL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3688" y="4581128"/>
          <a:ext cx="504056" cy="936104"/>
        </p:xfrm>
        <a:graphic>
          <a:graphicData uri="http://schemas.openxmlformats.org/presentationml/2006/ole">
            <p:oleObj spid="_x0000_s2050" name="Equation" r:id="rId3" imgW="291960" imgH="43164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130425" y="5373216"/>
          <a:ext cx="7043738" cy="1111250"/>
        </p:xfrm>
        <a:graphic>
          <a:graphicData uri="http://schemas.openxmlformats.org/presentationml/2006/ole">
            <p:oleObj spid="_x0000_s2052" name="Equation" r:id="rId4" imgW="2997000" imgH="431640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4355976" y="3861048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Rectangle 23"/>
          <p:cNvSpPr/>
          <p:nvPr/>
        </p:nvSpPr>
        <p:spPr>
          <a:xfrm>
            <a:off x="5061542" y="3861048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24"/>
          <p:cNvSpPr/>
          <p:nvPr/>
        </p:nvSpPr>
        <p:spPr>
          <a:xfrm>
            <a:off x="4701502" y="3861048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3981422" y="3861048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Rectangle 35"/>
          <p:cNvSpPr/>
          <p:nvPr/>
        </p:nvSpPr>
        <p:spPr>
          <a:xfrm>
            <a:off x="6588224" y="6237312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Rectangle 36"/>
          <p:cNvSpPr/>
          <p:nvPr/>
        </p:nvSpPr>
        <p:spPr>
          <a:xfrm>
            <a:off x="7308304" y="6237312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/>
          <p:cNvSpPr/>
          <p:nvPr/>
        </p:nvSpPr>
        <p:spPr>
          <a:xfrm>
            <a:off x="7092280" y="6237312"/>
            <a:ext cx="216024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Rectangle 38"/>
          <p:cNvSpPr/>
          <p:nvPr/>
        </p:nvSpPr>
        <p:spPr>
          <a:xfrm>
            <a:off x="8100392" y="6237312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Rectangle 39"/>
          <p:cNvSpPr/>
          <p:nvPr/>
        </p:nvSpPr>
        <p:spPr>
          <a:xfrm>
            <a:off x="4139952" y="4797152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Rectangle 40"/>
          <p:cNvSpPr/>
          <p:nvPr/>
        </p:nvSpPr>
        <p:spPr>
          <a:xfrm>
            <a:off x="5292080" y="4797152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/>
          <p:cNvSpPr/>
          <p:nvPr/>
        </p:nvSpPr>
        <p:spPr>
          <a:xfrm>
            <a:off x="4499992" y="4797152"/>
            <a:ext cx="21602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Rectangle 42"/>
          <p:cNvSpPr/>
          <p:nvPr/>
        </p:nvSpPr>
        <p:spPr>
          <a:xfrm>
            <a:off x="4716016" y="4797152"/>
            <a:ext cx="57606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19" name="Right Brace 18"/>
          <p:cNvSpPr/>
          <p:nvPr/>
        </p:nvSpPr>
        <p:spPr>
          <a:xfrm rot="16200000">
            <a:off x="6246186" y="3338990"/>
            <a:ext cx="972108" cy="4032448"/>
          </a:xfrm>
          <a:prstGeom prst="rightBrace">
            <a:avLst>
              <a:gd name="adj1" fmla="val 8333"/>
              <a:gd name="adj2" fmla="val 642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Callout 19"/>
          <p:cNvSpPr/>
          <p:nvPr/>
        </p:nvSpPr>
        <p:spPr>
          <a:xfrm>
            <a:off x="6228184" y="3501008"/>
            <a:ext cx="2232248" cy="1224136"/>
          </a:xfrm>
          <a:prstGeom prst="wedgeEllipseCallout">
            <a:avLst>
              <a:gd name="adj1" fmla="val 624"/>
              <a:gd name="adj2" fmla="val 64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will be called p</a:t>
            </a:r>
            <a:r>
              <a:rPr lang="en-US" baseline="-25000" dirty="0" smtClean="0"/>
              <a:t>i</a:t>
            </a:r>
            <a:r>
              <a:rPr lang="en-US" dirty="0" smtClean="0"/>
              <a:t> later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-Mathematics</a:t>
            </a:r>
            <a:br>
              <a:rPr lang="en-US" dirty="0" smtClean="0"/>
            </a:br>
            <a:r>
              <a:rPr lang="en-US" dirty="0" smtClean="0"/>
              <a:t>Sorting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map phase</a:t>
            </a:r>
          </a:p>
          <a:p>
            <a:pPr algn="l" rtl="0">
              <a:buNone/>
            </a:pPr>
            <a:r>
              <a:rPr lang="en-US" sz="2000" dirty="0" err="1" smtClean="0"/>
              <a:t>T</a:t>
            </a:r>
            <a:r>
              <a:rPr lang="en-US" sz="2000" baseline="-25000" dirty="0" err="1" smtClean="0"/>
              <a:t>map</a:t>
            </a:r>
            <a:r>
              <a:rPr lang="en-US" sz="2000" dirty="0" smtClean="0"/>
              <a:t>(J)=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dirty="0" smtClean="0">
                <a:solidFill>
                  <a:srgbClr val="92D050"/>
                </a:solidFill>
              </a:rPr>
              <a:t>reduce phase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dirty="0" err="1" smtClean="0"/>
              <a:t>T</a:t>
            </a:r>
            <a:r>
              <a:rPr lang="en-US" sz="2000" baseline="-25000" dirty="0" err="1" smtClean="0"/>
              <a:t>red</a:t>
            </a:r>
            <a:r>
              <a:rPr lang="en-US" sz="2000" dirty="0" smtClean="0"/>
              <a:t> (J) =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dirty="0" smtClean="0">
                <a:solidFill>
                  <a:srgbClr val="92D050"/>
                </a:solidFill>
              </a:rPr>
              <a:t>Sum</a:t>
            </a:r>
          </a:p>
          <a:p>
            <a:pPr algn="l" rtl="0">
              <a:buNone/>
            </a:pPr>
            <a:r>
              <a:rPr lang="en-US" sz="2000" dirty="0" err="1" smtClean="0"/>
              <a:t>T</a:t>
            </a:r>
            <a:r>
              <a:rPr lang="en-US" sz="2000" baseline="-25000" dirty="0" err="1" smtClean="0"/>
              <a:t>sort</a:t>
            </a:r>
            <a:r>
              <a:rPr lang="en-US" sz="2000" dirty="0" smtClean="0"/>
              <a:t> (J) = </a:t>
            </a:r>
            <a:endParaRPr lang="he-IL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07704" y="1628800"/>
          <a:ext cx="4011613" cy="720725"/>
        </p:xfrm>
        <a:graphic>
          <a:graphicData uri="http://schemas.openxmlformats.org/presentationml/2006/ole">
            <p:oleObj spid="_x0000_s3077" name="Equation" r:id="rId4" imgW="2070000" imgH="43164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691680" y="2348880"/>
          <a:ext cx="4452938" cy="763587"/>
        </p:xfrm>
        <a:graphic>
          <a:graphicData uri="http://schemas.openxmlformats.org/presentationml/2006/ole">
            <p:oleObj spid="_x0000_s3078" name="Equation" r:id="rId5" imgW="2298600" imgH="457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89113" y="3141663"/>
          <a:ext cx="4414837" cy="792162"/>
        </p:xfrm>
        <a:graphic>
          <a:graphicData uri="http://schemas.openxmlformats.org/presentationml/2006/ole">
            <p:oleObj spid="_x0000_s3079" name="Equation" r:id="rId6" imgW="2387520" imgH="431640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005013" y="4149725"/>
          <a:ext cx="2982912" cy="792163"/>
        </p:xfrm>
        <a:graphic>
          <a:graphicData uri="http://schemas.openxmlformats.org/presentationml/2006/ole">
            <p:oleObj spid="_x0000_s3081" name="Equation" r:id="rId7" imgW="1612800" imgH="431640" progId="Equation.DSMT4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2089150" y="4941888"/>
          <a:ext cx="2960688" cy="792162"/>
        </p:xfrm>
        <a:graphic>
          <a:graphicData uri="http://schemas.openxmlformats.org/presentationml/2006/ole">
            <p:oleObj spid="_x0000_s3082" name="Equation" r:id="rId8" imgW="1600200" imgH="43164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1619672" y="5733256"/>
            <a:ext cx="7524328" cy="112474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619672" y="5661248"/>
          <a:ext cx="7524328" cy="1196752"/>
        </p:xfrm>
        <a:graphic>
          <a:graphicData uri="http://schemas.openxmlformats.org/presentationml/2006/ole">
            <p:oleObj spid="_x0000_s3084" name="Equation" r:id="rId9" imgW="2971800" imgH="431640" progId="Equation.DSMT4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the cost model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Dataset of 10GB</a:t>
            </a:r>
          </a:p>
          <a:p>
            <a:pPr algn="l" rtl="0"/>
            <a:r>
              <a:rPr lang="en-US" dirty="0" smtClean="0"/>
              <a:t>random </a:t>
            </a:r>
            <a:r>
              <a:rPr lang="en-US" dirty="0" err="1" smtClean="0"/>
              <a:t>grep-wordcount</a:t>
            </a:r>
            <a:r>
              <a:rPr lang="en-US" dirty="0" smtClean="0"/>
              <a:t> queries with output ratio 0.35</a:t>
            </a:r>
          </a:p>
          <a:p>
            <a:pPr algn="l" rtl="0"/>
            <a:r>
              <a:rPr lang="en-US" dirty="0" smtClean="0"/>
              <a:t>Using </a:t>
            </a:r>
            <a:r>
              <a:rPr lang="en-US" dirty="0" err="1" smtClean="0"/>
              <a:t>Hadoop</a:t>
            </a:r>
            <a:r>
              <a:rPr lang="en-US" dirty="0" smtClean="0"/>
              <a:t> over a cluster of 10 machines </a:t>
            </a:r>
          </a:p>
          <a:p>
            <a:pPr algn="l" rtl="0"/>
            <a:r>
              <a:rPr lang="en-US" dirty="0" smtClean="0"/>
              <a:t>Measured run time (in seconds) and derived values for system </a:t>
            </a:r>
            <a:r>
              <a:rPr lang="en-US" dirty="0" err="1" smtClean="0"/>
              <a:t>params</a:t>
            </a:r>
            <a:endParaRPr lang="en-US" dirty="0" smtClean="0"/>
          </a:p>
          <a:p>
            <a:pPr algn="l" rt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he-IL" dirty="0"/>
          </a:p>
        </p:txBody>
      </p:sp>
      <p:pic>
        <p:nvPicPr>
          <p:cNvPr id="4" name="Content Placeholder 3" descr="MapRedu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68412"/>
            <a:ext cx="7416824" cy="4912915"/>
          </a:xfrm>
        </p:spPr>
      </p:pic>
      <p:sp>
        <p:nvSpPr>
          <p:cNvPr id="5" name="Oval Callout 4"/>
          <p:cNvSpPr/>
          <p:nvPr/>
        </p:nvSpPr>
        <p:spPr>
          <a:xfrm>
            <a:off x="3419872" y="2132856"/>
            <a:ext cx="5724128" cy="432048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4139952" y="2924944"/>
            <a:ext cx="4752528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New datasets of various sizes between 10 and 50 GB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New sets of queries with output ratio of 0.7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Run on a cluster of 10 machines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Measured run time (in seconds)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Used the cost model we just saw –</a:t>
            </a:r>
          </a:p>
          <a:p>
            <a:pPr algn="l" rtl="0"/>
            <a:r>
              <a:rPr lang="en-US" sz="2000" dirty="0" smtClean="0"/>
              <a:t>T(J) = T</a:t>
            </a:r>
            <a:r>
              <a:rPr lang="en-US" sz="2000" baseline="-25000" dirty="0" smtClean="0"/>
              <a:t>read</a:t>
            </a:r>
            <a:r>
              <a:rPr lang="en-US" sz="2000" dirty="0" smtClean="0"/>
              <a:t>(J) +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sort</a:t>
            </a:r>
            <a:r>
              <a:rPr lang="en-US" sz="2000" dirty="0" smtClean="0"/>
              <a:t>(J) +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tr</a:t>
            </a:r>
            <a:r>
              <a:rPr lang="en-US" sz="2000" dirty="0" smtClean="0"/>
              <a:t>(J)</a:t>
            </a:r>
          </a:p>
          <a:p>
            <a:pPr algn="l" rtl="0"/>
            <a:r>
              <a:rPr lang="en-US" sz="2000" dirty="0" smtClean="0">
                <a:solidFill>
                  <a:schemeClr val="bg1"/>
                </a:solidFill>
              </a:rPr>
              <a:t>to estimate run time predictions</a:t>
            </a:r>
          </a:p>
          <a:p>
            <a:pPr algn="l" rtl="0">
              <a:buFont typeface="Arial" pitchFamily="34" charset="0"/>
              <a:buChar char="•"/>
            </a:pP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trike="sngStrike" dirty="0" err="1" smtClean="0"/>
              <a:t>MapReduce</a:t>
            </a:r>
            <a:endParaRPr lang="en-US" strike="sngStrike" dirty="0" smtClean="0"/>
          </a:p>
          <a:p>
            <a:pPr algn="l" rtl="0"/>
            <a:r>
              <a:rPr lang="en-US" dirty="0" err="1" smtClean="0"/>
              <a:t>GreedySharing</a:t>
            </a:r>
            <a:endParaRPr lang="en-US" dirty="0" smtClean="0"/>
          </a:p>
          <a:p>
            <a:pPr algn="l" rtl="0"/>
            <a:r>
              <a:rPr lang="en-US" dirty="0" smtClean="0"/>
              <a:t>Scan sharing</a:t>
            </a:r>
          </a:p>
          <a:p>
            <a:pPr algn="l" rtl="0"/>
            <a:r>
              <a:rPr lang="en-US" dirty="0" smtClean="0"/>
              <a:t>Sharing  map output</a:t>
            </a:r>
          </a:p>
          <a:p>
            <a:pPr algn="l" rtl="0"/>
            <a:r>
              <a:rPr lang="el-GR" dirty="0" smtClean="0"/>
              <a:t>ϒ</a:t>
            </a:r>
            <a:r>
              <a:rPr lang="en-US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jobs, From the input “view”</a:t>
            </a: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76872"/>
          <a:ext cx="9144000" cy="36576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1700808"/>
            <a:ext cx="683071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job 1: reading input, asking: male or female?</a:t>
            </a:r>
            <a:endParaRPr lang="he-IL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3429000"/>
          <a:ext cx="9144000" cy="36576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3528" y="2924944"/>
            <a:ext cx="804579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job 2: reading input, asking: is course in Mt. Scopus?</a:t>
            </a:r>
            <a:endParaRPr lang="he-IL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4581128"/>
          <a:ext cx="9144000" cy="36576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4005064"/>
            <a:ext cx="676659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job 1: reading input, asking: grades over 88?</a:t>
            </a:r>
            <a:endParaRPr lang="he-IL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5877272"/>
          <a:ext cx="9144000" cy="36576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7544" y="5229200"/>
            <a:ext cx="798007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job 1: reading input, asking: does name start with D?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jobs (the greedy share)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why not merge all jobs to one big meta job and have all the map functions share the input?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834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Grades</a:t>
                      </a:r>
                      <a:r>
                        <a:rPr lang="en-US" baseline="0" dirty="0" smtClean="0"/>
                        <a:t> AVG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Major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Age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Gender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93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Literature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Brown</a:t>
                      </a:r>
                      <a:r>
                        <a:rPr lang="en-US" baseline="0" dirty="0" smtClean="0"/>
                        <a:t> Bob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76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Cohen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Carl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3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Business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Doe Dee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4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Ezra </a:t>
                      </a:r>
                      <a:r>
                        <a:rPr lang="en-US" dirty="0" err="1" smtClean="0"/>
                        <a:t>Erez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5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Law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Flitch </a:t>
                      </a:r>
                      <a:r>
                        <a:rPr lang="en-US" dirty="0" err="1" smtClean="0"/>
                        <a:t>Fania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6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98" y="2852936"/>
            <a:ext cx="5819222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Job 1: Students count by gender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Job 2: Count students in Mt. Scopus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Job 3: Count students with grade &gt; 88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rgbClr val="FF0000"/>
                </a:solidFill>
              </a:rPr>
              <a:t>Job 4: Students names start with D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Grades</a:t>
                      </a:r>
                      <a:r>
                        <a:rPr lang="en-US" sz="1400" baseline="0" dirty="0" smtClean="0"/>
                        <a:t> AVG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Major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Age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Gender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Name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Math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Abu</a:t>
                      </a:r>
                      <a:r>
                        <a:rPr lang="en-US" sz="1400" baseline="0" dirty="0" smtClean="0"/>
                        <a:t> Alice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1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93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Literature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Brown</a:t>
                      </a:r>
                      <a:r>
                        <a:rPr lang="en-US" sz="1400" baseline="0" dirty="0" smtClean="0"/>
                        <a:t> Bob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76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24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Cohen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Carl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3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Business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Doe Dee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4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Ezra </a:t>
                      </a:r>
                      <a:r>
                        <a:rPr lang="en-US" sz="1400" dirty="0" err="1" smtClean="0"/>
                        <a:t>Erez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5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89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Law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28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Flitch </a:t>
                      </a:r>
                      <a:r>
                        <a:rPr lang="en-US" sz="1400" dirty="0" err="1" smtClean="0"/>
                        <a:t>Fania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6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1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61967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2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203848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4788024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4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7956376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6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630019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5</a:t>
            </a:r>
            <a:endParaRPr lang="he-IL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23528" y="3717032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20272" y="3501008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932040" y="4005064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444208" y="3933056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563888" y="4365104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627784" y="378904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755576" y="4293096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740352" y="4221088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6012160" y="450912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>
          <a:xfrm>
            <a:off x="395536" y="3284984"/>
            <a:ext cx="360040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195736" y="3212976"/>
            <a:ext cx="72008" cy="144016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851920" y="3284984"/>
            <a:ext cx="288032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004048" y="3284984"/>
            <a:ext cx="72008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516216" y="3356992"/>
            <a:ext cx="360040" cy="57606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740352" y="3284984"/>
            <a:ext cx="576064" cy="1440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691680" y="3284984"/>
            <a:ext cx="0" cy="9361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652120" y="3284984"/>
            <a:ext cx="936104" cy="122413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388424" y="3284984"/>
            <a:ext cx="288032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691680" y="4797152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7968208" y="486916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3995936" y="486916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</a:t>
                      </a:r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>
            <a:off x="4788024" y="3284984"/>
            <a:ext cx="72008" cy="151216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964488" y="3356992"/>
            <a:ext cx="0" cy="151216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699792" y="3356992"/>
            <a:ext cx="360040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11560" y="476672"/>
            <a:ext cx="1944216" cy="19442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2123728" y="764704"/>
            <a:ext cx="936104" cy="165618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563888" y="1052736"/>
            <a:ext cx="216024" cy="13681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644008" y="1412776"/>
            <a:ext cx="504056" cy="108012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228184" y="1628800"/>
            <a:ext cx="576064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7092280" y="1988840"/>
            <a:ext cx="1080120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Grades</a:t>
                      </a:r>
                      <a:r>
                        <a:rPr lang="en-US" sz="1400" baseline="0" dirty="0" smtClean="0"/>
                        <a:t> AVG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Major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Age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Gender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Name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Math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Abu</a:t>
                      </a:r>
                      <a:r>
                        <a:rPr lang="en-US" sz="1400" baseline="0" dirty="0" smtClean="0"/>
                        <a:t> Alice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1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93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Literature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Brown</a:t>
                      </a:r>
                      <a:r>
                        <a:rPr lang="en-US" sz="1400" baseline="0" dirty="0" smtClean="0"/>
                        <a:t> Bob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76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24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Cohen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Carl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3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Business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Doe Dee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4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Ezra </a:t>
                      </a:r>
                      <a:r>
                        <a:rPr lang="en-US" sz="1400" dirty="0" err="1" smtClean="0"/>
                        <a:t>Erez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5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89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Law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28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Flitch </a:t>
                      </a:r>
                      <a:r>
                        <a:rPr lang="en-US" sz="1400" dirty="0" err="1" smtClean="0"/>
                        <a:t>Fania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6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1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61967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2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203848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4788024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4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7956376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6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630019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5</a:t>
            </a:r>
            <a:endParaRPr lang="he-IL" dirty="0"/>
          </a:p>
        </p:txBody>
      </p:sp>
      <p:sp>
        <p:nvSpPr>
          <p:cNvPr id="18" name="Rectangle 17"/>
          <p:cNvSpPr/>
          <p:nvPr/>
        </p:nvSpPr>
        <p:spPr>
          <a:xfrm>
            <a:off x="179512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j1,1</a:t>
            </a:r>
            <a:endParaRPr lang="he-IL" dirty="0"/>
          </a:p>
        </p:txBody>
      </p:sp>
      <p:sp>
        <p:nvSpPr>
          <p:cNvPr id="21" name="Rectangle 20"/>
          <p:cNvSpPr/>
          <p:nvPr/>
        </p:nvSpPr>
        <p:spPr>
          <a:xfrm>
            <a:off x="2123728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j1,2</a:t>
            </a:r>
            <a:endParaRPr lang="he-IL" dirty="0"/>
          </a:p>
        </p:txBody>
      </p:sp>
      <p:sp>
        <p:nvSpPr>
          <p:cNvPr id="22" name="Rectangle 21"/>
          <p:cNvSpPr/>
          <p:nvPr/>
        </p:nvSpPr>
        <p:spPr>
          <a:xfrm>
            <a:off x="3851920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j2</a:t>
            </a:r>
            <a:endParaRPr lang="he-IL" dirty="0"/>
          </a:p>
        </p:txBody>
      </p:sp>
      <p:sp>
        <p:nvSpPr>
          <p:cNvPr id="24" name="Rectangle 23"/>
          <p:cNvSpPr/>
          <p:nvPr/>
        </p:nvSpPr>
        <p:spPr>
          <a:xfrm>
            <a:off x="7596336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j4</a:t>
            </a:r>
            <a:endParaRPr lang="he-IL" dirty="0"/>
          </a:p>
        </p:txBody>
      </p:sp>
      <p:sp>
        <p:nvSpPr>
          <p:cNvPr id="25" name="Rectangle 24"/>
          <p:cNvSpPr/>
          <p:nvPr/>
        </p:nvSpPr>
        <p:spPr>
          <a:xfrm>
            <a:off x="5796136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j3</a:t>
            </a:r>
            <a:endParaRPr lang="he-IL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23528" y="3717032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20272" y="3501008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932040" y="4005064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444208" y="3933056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563888" y="4365104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627784" y="378904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755576" y="4293096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740352" y="4221088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6012160" y="450912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ms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>
          <a:xfrm>
            <a:off x="395536" y="3284984"/>
            <a:ext cx="360040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195736" y="3212976"/>
            <a:ext cx="72008" cy="144016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851920" y="3284984"/>
            <a:ext cx="288032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004048" y="3284984"/>
            <a:ext cx="72008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516216" y="3356992"/>
            <a:ext cx="360040" cy="57606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740352" y="3284984"/>
            <a:ext cx="576064" cy="1440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691680" y="3284984"/>
            <a:ext cx="0" cy="9361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652120" y="3284984"/>
            <a:ext cx="936104" cy="122413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388424" y="3284984"/>
            <a:ext cx="288032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691680" y="4797152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7968208" y="486916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3995936" y="4869160"/>
          <a:ext cx="1175792" cy="370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87896"/>
                <a:gridCol w="5878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</a:t>
                      </a:r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>
            <a:off x="4788024" y="3284984"/>
            <a:ext cx="72008" cy="151216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964488" y="3356992"/>
            <a:ext cx="0" cy="151216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699792" y="3356992"/>
            <a:ext cx="360040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19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31214E-6 C -0.00069 0.09757 -0.00312 0.19607 -0.00312 0.29387 " pathEditMode="relative" rAng="0" ptsTypes="f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4647 L -0.03264 0.3193 " pathEditMode="relative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43 0.04647 L -0.13507 0.23537 " pathEditMode="relative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59 0.04648 L -0.50521 0.27723 " pathEditMode="relative" ptsTypes="AA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43 0.03607 L -0.45 0.28763 " pathEditMode="relative" ptsTypes="AA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0.00439 L -0.72569 0.3294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" y="16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0.04648 L 0.32171 0.23515 " pathEditMode="relative" ptsTypes="AA">
                                      <p:cBhvr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0.03607 L -0.25312 0.21433 " pathEditMode="relative" ptsTypes="AA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81 0.03584 L -0.42656 0.24555 " pathEditMode="relative" ptsTypes="AA">
                                      <p:cBhvr>
                                        <p:cTn id="2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26 0.04648 L -0.24653 0.15122 " pathEditMode="relative" ptsTypes="AA">
                                      <p:cBhvr>
                                        <p:cTn id="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2 0.03607 L 0.43975 0.16185 " pathEditMode="relative" ptsTypes="AA">
                                      <p:cBhvr>
                                        <p:cTn id="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19 0.04648 L 0.39253 0.15122 " pathEditMode="relative" ptsTypes="AA">
                                      <p:cBhvr>
                                        <p:cTn id="2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Big data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Analytical, long processed queries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Word count, relations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Cloud computing</a:t>
            </a:r>
          </a:p>
          <a:p>
            <a:pPr algn="l" rtl="0">
              <a:buNone/>
            </a:pPr>
            <a:r>
              <a:rPr lang="en-US" dirty="0" smtClean="0"/>
              <a:t> 			</a:t>
            </a:r>
            <a:r>
              <a:rPr lang="en-US" dirty="0" smtClean="0">
                <a:solidFill>
                  <a:srgbClr val="FF0000"/>
                </a:solidFill>
              </a:rPr>
              <a:t>Amazon EC2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	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			Computation = Money!!</a:t>
            </a:r>
          </a:p>
          <a:p>
            <a:pPr algn="l" rt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jobs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let G be one job containing all n jobs</a:t>
            </a:r>
          </a:p>
          <a:p>
            <a:pPr algn="l" rtl="0"/>
            <a:r>
              <a:rPr lang="en-US" dirty="0" smtClean="0"/>
              <a:t>|X</a:t>
            </a:r>
            <a:r>
              <a:rPr lang="en-US" baseline="-25000" dirty="0" smtClean="0"/>
              <a:t>G</a:t>
            </a:r>
            <a:r>
              <a:rPr lang="en-US" dirty="0" smtClean="0"/>
              <a:t>|=|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|∙ m = |</a:t>
            </a:r>
            <a:r>
              <a:rPr lang="en-US" dirty="0" err="1" smtClean="0"/>
              <a:t>X</a:t>
            </a:r>
            <a:r>
              <a:rPr lang="en-US" baseline="-25000" dirty="0" err="1" smtClean="0"/>
              <a:t>r</a:t>
            </a:r>
            <a:r>
              <a:rPr lang="en-US" dirty="0" smtClean="0"/>
              <a:t>|· r</a:t>
            </a:r>
          </a:p>
          <a:p>
            <a:pPr algn="l" rtl="0"/>
            <a:r>
              <a:rPr lang="en-US" dirty="0" smtClean="0"/>
              <a:t>T(J</a:t>
            </a:r>
            <a:r>
              <a:rPr lang="en-US" baseline="-25000" dirty="0" smtClean="0"/>
              <a:t>G</a:t>
            </a:r>
            <a:r>
              <a:rPr lang="en-US" dirty="0" smtClean="0"/>
              <a:t>)= T</a:t>
            </a:r>
            <a:r>
              <a:rPr lang="en-US" baseline="-25000" dirty="0" smtClean="0"/>
              <a:t>read</a:t>
            </a:r>
            <a:r>
              <a:rPr lang="en-US" dirty="0" smtClean="0"/>
              <a:t>(J</a:t>
            </a:r>
            <a:r>
              <a:rPr lang="en-US" baseline="-25000" dirty="0" smtClean="0"/>
              <a:t>G</a:t>
            </a:r>
            <a:r>
              <a:rPr lang="en-US" dirty="0" smtClean="0"/>
              <a:t>)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sort</a:t>
            </a:r>
            <a:r>
              <a:rPr lang="en-US" dirty="0" smtClean="0"/>
              <a:t> (J</a:t>
            </a:r>
            <a:r>
              <a:rPr lang="en-US" baseline="-25000" dirty="0" smtClean="0"/>
              <a:t>G</a:t>
            </a:r>
            <a:r>
              <a:rPr lang="en-US" dirty="0" smtClean="0"/>
              <a:t>)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tr</a:t>
            </a:r>
            <a:r>
              <a:rPr lang="en-US" dirty="0" smtClean="0"/>
              <a:t> (J</a:t>
            </a:r>
            <a:r>
              <a:rPr lang="en-US" baseline="-25000" dirty="0" smtClean="0"/>
              <a:t>G</a:t>
            </a:r>
            <a:r>
              <a:rPr lang="en-US" dirty="0" smtClean="0"/>
              <a:t>)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</a:t>
            </a:r>
            <a:r>
              <a:rPr lang="en-US" baseline="-25000" dirty="0" smtClean="0"/>
              <a:t>read</a:t>
            </a:r>
            <a:r>
              <a:rPr lang="en-US" dirty="0" smtClean="0"/>
              <a:t> (J</a:t>
            </a:r>
            <a:r>
              <a:rPr lang="en-US" baseline="-25000" dirty="0" smtClean="0"/>
              <a:t>G</a:t>
            </a:r>
            <a:r>
              <a:rPr lang="en-US" dirty="0" smtClean="0"/>
              <a:t>) = C</a:t>
            </a:r>
            <a:r>
              <a:rPr lang="en-US" baseline="-25000" dirty="0" smtClean="0"/>
              <a:t>r</a:t>
            </a:r>
            <a:r>
              <a:rPr lang="en-US" dirty="0" smtClean="0"/>
              <a:t> · |F|</a:t>
            </a:r>
          </a:p>
          <a:p>
            <a:pPr algn="l" rtl="0"/>
            <a:r>
              <a:rPr lang="en-US" dirty="0" err="1" smtClean="0"/>
              <a:t>T</a:t>
            </a:r>
            <a:r>
              <a:rPr lang="en-US" baseline="-25000" dirty="0" err="1" smtClean="0"/>
              <a:t>tr</a:t>
            </a:r>
            <a:r>
              <a:rPr lang="en-US" dirty="0" smtClean="0"/>
              <a:t> (J</a:t>
            </a:r>
            <a:r>
              <a:rPr lang="en-US" baseline="-25000" dirty="0" smtClean="0"/>
              <a:t>G</a:t>
            </a:r>
            <a:r>
              <a:rPr lang="en-US" dirty="0" smtClean="0"/>
              <a:t>) = C</a:t>
            </a:r>
            <a:r>
              <a:rPr lang="en-US" baseline="-25000" dirty="0" smtClean="0"/>
              <a:t>t</a:t>
            </a:r>
            <a:r>
              <a:rPr lang="en-US" dirty="0" smtClean="0"/>
              <a:t> · |X</a:t>
            </a:r>
            <a:r>
              <a:rPr lang="en-US" baseline="-25000" dirty="0" smtClean="0"/>
              <a:t>G</a:t>
            </a:r>
            <a:r>
              <a:rPr lang="en-US" dirty="0" smtClean="0"/>
              <a:t>|</a:t>
            </a:r>
          </a:p>
          <a:p>
            <a:pPr algn="l" rtl="0"/>
            <a:r>
              <a:rPr lang="en-US" dirty="0" err="1" smtClean="0"/>
              <a:t>T</a:t>
            </a:r>
            <a:r>
              <a:rPr lang="en-US" baseline="-25000" dirty="0" err="1" smtClean="0"/>
              <a:t>sort</a:t>
            </a:r>
            <a:r>
              <a:rPr lang="en-US" dirty="0" smtClean="0"/>
              <a:t>(J</a:t>
            </a:r>
            <a:r>
              <a:rPr lang="en-US" baseline="-25000" dirty="0" smtClean="0"/>
              <a:t>G</a:t>
            </a:r>
            <a:r>
              <a:rPr lang="en-US" dirty="0" smtClean="0"/>
              <a:t>) =</a:t>
            </a:r>
          </a:p>
          <a:p>
            <a:pPr algn="l" rtl="0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35263" y="5229225"/>
          <a:ext cx="5616575" cy="647700"/>
        </p:xfrm>
        <a:graphic>
          <a:graphicData uri="http://schemas.openxmlformats.org/presentationml/2006/ole">
            <p:oleObj spid="_x0000_s4098" name="Equation" r:id="rId4" imgW="2946240" imgH="27936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5940152" y="5949280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4427984" y="4725144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4499992" y="4149080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6660232" y="594928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6444208" y="5949280"/>
            <a:ext cx="216024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/>
        </p:nvSpPr>
        <p:spPr>
          <a:xfrm>
            <a:off x="7452320" y="5949280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/>
        </p:nvSpPr>
        <p:spPr>
          <a:xfrm>
            <a:off x="5580112" y="4725144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4788024" y="4725144"/>
            <a:ext cx="21602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/>
          <p:cNvSpPr/>
          <p:nvPr/>
        </p:nvSpPr>
        <p:spPr>
          <a:xfrm>
            <a:off x="5004048" y="4725144"/>
            <a:ext cx="57606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148064" y="6093296"/>
            <a:ext cx="72008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907704" y="594928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3491880" y="594928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/>
          <p:cNvSpPr/>
          <p:nvPr/>
        </p:nvSpPr>
        <p:spPr>
          <a:xfrm>
            <a:off x="2699792" y="594928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/>
          <p:cNvSpPr/>
          <p:nvPr/>
        </p:nvSpPr>
        <p:spPr>
          <a:xfrm>
            <a:off x="4283968" y="594928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Action Button: Help 28">
            <a:hlinkClick r:id="" action="ppaction://noaction" highlightClick="1"/>
          </p:cNvPr>
          <p:cNvSpPr/>
          <p:nvPr/>
        </p:nvSpPr>
        <p:spPr>
          <a:xfrm>
            <a:off x="1115616" y="5877272"/>
            <a:ext cx="648072" cy="57606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Callout 12"/>
          <p:cNvSpPr/>
          <p:nvPr/>
        </p:nvSpPr>
        <p:spPr>
          <a:xfrm>
            <a:off x="4139952" y="4725144"/>
            <a:ext cx="4032448" cy="1296144"/>
          </a:xfrm>
          <a:prstGeom prst="wedgeEllipseCallout">
            <a:avLst>
              <a:gd name="adj1" fmla="val -38056"/>
              <a:gd name="adj2" fmla="val -9203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Callout 11"/>
          <p:cNvSpPr/>
          <p:nvPr/>
        </p:nvSpPr>
        <p:spPr>
          <a:xfrm>
            <a:off x="827584" y="4581128"/>
            <a:ext cx="2713902" cy="1296144"/>
          </a:xfrm>
          <a:prstGeom prst="wedgeEllipseCallout">
            <a:avLst>
              <a:gd name="adj1" fmla="val 61215"/>
              <a:gd name="adj2" fmla="val -88673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Callout 10"/>
          <p:cNvSpPr/>
          <p:nvPr/>
        </p:nvSpPr>
        <p:spPr>
          <a:xfrm>
            <a:off x="4283968" y="1628800"/>
            <a:ext cx="4032448" cy="1296144"/>
          </a:xfrm>
          <a:prstGeom prst="wedgeEllipseCallout">
            <a:avLst>
              <a:gd name="adj1" fmla="val 51208"/>
              <a:gd name="adj2" fmla="val 10729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Callout 8"/>
          <p:cNvSpPr/>
          <p:nvPr/>
        </p:nvSpPr>
        <p:spPr>
          <a:xfrm>
            <a:off x="827584" y="1700808"/>
            <a:ext cx="2713902" cy="1296144"/>
          </a:xfrm>
          <a:prstGeom prst="wedgeEllipseCallout">
            <a:avLst>
              <a:gd name="adj1" fmla="val -59653"/>
              <a:gd name="adj2" fmla="val 10505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input view</a:t>
            </a: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717032"/>
          <a:ext cx="9144000" cy="36576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2204864"/>
            <a:ext cx="264046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Male or female?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2204864"/>
            <a:ext cx="368081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Is course in Mt. Scopus?</a:t>
            </a:r>
            <a:endParaRPr lang="he-I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941168"/>
            <a:ext cx="264367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Grades over 88?</a:t>
            </a:r>
            <a:endParaRPr lang="he-I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24727" y="5229200"/>
            <a:ext cx="381386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Does name start with D?</a:t>
            </a:r>
            <a:endParaRPr lang="he-IL" sz="24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843808" y="5733256"/>
            <a:ext cx="34563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greedy-grouping better?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161820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define 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=</a:t>
            </a:r>
          </a:p>
          <a:p>
            <a:pPr algn="l" rtl="0"/>
            <a:r>
              <a:rPr lang="en-US" sz="2800" dirty="0" smtClean="0"/>
              <a:t>define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G</a:t>
            </a:r>
            <a:r>
              <a:rPr lang="en-US" sz="2800" dirty="0" smtClean="0"/>
              <a:t> =</a:t>
            </a:r>
          </a:p>
          <a:p>
            <a:pPr algn="l" rtl="0"/>
            <a:r>
              <a:rPr lang="en-US" sz="2800" dirty="0" smtClean="0"/>
              <a:t>let </a:t>
            </a:r>
            <a:r>
              <a:rPr lang="en-US" sz="2800" dirty="0" err="1" smtClean="0"/>
              <a:t>J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 = </a:t>
            </a:r>
            <a:r>
              <a:rPr lang="en-US" sz="2800" dirty="0" err="1" smtClean="0"/>
              <a:t>j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: max {|D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|}</a:t>
            </a:r>
          </a:p>
          <a:p>
            <a:pPr algn="l" rtl="0">
              <a:buNone/>
            </a:pPr>
            <a:endParaRPr lang="en-US" sz="2800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179763" y="2349252"/>
          <a:ext cx="4213225" cy="647700"/>
        </p:xfrm>
        <a:graphic>
          <a:graphicData uri="http://schemas.openxmlformats.org/presentationml/2006/ole">
            <p:oleObj spid="_x0000_s5122" name="Equation" r:id="rId3" imgW="2209680" imgH="27936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251200" y="1773238"/>
          <a:ext cx="4116388" cy="647700"/>
        </p:xfrm>
        <a:graphic>
          <a:graphicData uri="http://schemas.openxmlformats.org/presentationml/2006/ole">
            <p:oleObj spid="_x0000_s5124" name="Equation" r:id="rId4" imgW="2158920" imgH="2793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04913" y="3500438"/>
          <a:ext cx="5310187" cy="498475"/>
        </p:xfrm>
        <a:graphic>
          <a:graphicData uri="http://schemas.openxmlformats.org/presentationml/2006/ole">
            <p:oleObj spid="_x0000_s5125" name="Equation" r:id="rId5" imgW="2705040" imgH="279360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115616" y="4005064"/>
          <a:ext cx="6030913" cy="1536700"/>
        </p:xfrm>
        <a:graphic>
          <a:graphicData uri="http://schemas.openxmlformats.org/presentationml/2006/ole">
            <p:oleObj spid="_x0000_s5126" name="Equation" r:id="rId6" imgW="3073320" imgH="8632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62322" y="4149080"/>
            <a:ext cx="7681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(n&lt;B)</a:t>
            </a:r>
            <a:endParaRPr lang="he-IL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508104" y="2924944"/>
          <a:ext cx="936104" cy="682576"/>
        </p:xfrm>
        <a:graphic>
          <a:graphicData uri="http://schemas.openxmlformats.org/presentationml/2006/ole">
            <p:oleObj spid="_x0000_s5127" name="Equation" r:id="rId7" imgW="609480" imgH="4442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87824" y="5733256"/>
          <a:ext cx="3177570" cy="745356"/>
        </p:xfrm>
        <a:graphic>
          <a:graphicData uri="http://schemas.openxmlformats.org/presentationml/2006/ole">
            <p:oleObj spid="_x0000_s5128" name="Equation" r:id="rId8" imgW="1028520" imgH="241200" progId="Equation.DSMT4">
              <p:embed/>
            </p:oleObj>
          </a:graphicData>
        </a:graphic>
      </p:graphicFrame>
      <p:sp>
        <p:nvSpPr>
          <p:cNvPr id="11" name="Oval Callout 10"/>
          <p:cNvSpPr/>
          <p:nvPr/>
        </p:nvSpPr>
        <p:spPr>
          <a:xfrm>
            <a:off x="7343800" y="1628800"/>
            <a:ext cx="1800200" cy="1656184"/>
          </a:xfrm>
          <a:prstGeom prst="wedgeEllipseCallout">
            <a:avLst>
              <a:gd name="adj1" fmla="val -103072"/>
              <a:gd name="adj2" fmla="val 66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Lower bound</a:t>
            </a:r>
            <a:endParaRPr lang="he-IL" dirty="0"/>
          </a:p>
        </p:txBody>
      </p:sp>
      <p:sp>
        <p:nvSpPr>
          <p:cNvPr id="12" name="Oval Callout 11"/>
          <p:cNvSpPr/>
          <p:nvPr/>
        </p:nvSpPr>
        <p:spPr>
          <a:xfrm>
            <a:off x="7343800" y="4653136"/>
            <a:ext cx="1800200" cy="1656184"/>
          </a:xfrm>
          <a:prstGeom prst="wedgeEllipseCallout">
            <a:avLst>
              <a:gd name="adj1" fmla="val -63565"/>
              <a:gd name="adj2" fmla="val -53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Upper bound</a:t>
            </a:r>
            <a:endParaRPr lang="he-IL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greedy-grouping better?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after grouping all n jobs, the number of sorting passes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G</a:t>
            </a:r>
            <a:r>
              <a:rPr lang="en-US" dirty="0" smtClean="0"/>
              <a:t> is either equal to </a:t>
            </a:r>
            <a:r>
              <a:rPr lang="en-US" dirty="0" err="1" smtClean="0"/>
              <a:t>Pj</a:t>
            </a:r>
            <a:r>
              <a:rPr lang="en-US" dirty="0" smtClean="0"/>
              <a:t> or increased by 1.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we say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G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 +</a:t>
            </a:r>
            <a:r>
              <a:rPr lang="el-GR" dirty="0" smtClean="0"/>
              <a:t>δ</a:t>
            </a:r>
            <a:r>
              <a:rPr lang="en-US" baseline="-25000" dirty="0" smtClean="0"/>
              <a:t>G</a:t>
            </a:r>
            <a:r>
              <a:rPr lang="en-US" dirty="0" smtClean="0"/>
              <a:t> 	(</a:t>
            </a:r>
            <a:r>
              <a:rPr lang="el-GR" dirty="0" smtClean="0"/>
              <a:t>δ</a:t>
            </a:r>
            <a:r>
              <a:rPr lang="en-US" baseline="-25000" dirty="0" smtClean="0"/>
              <a:t>G</a:t>
            </a:r>
            <a:r>
              <a:rPr lang="en-US" dirty="0" smtClean="0"/>
              <a:t> = {0,1})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 some cases, where P</a:t>
            </a:r>
            <a:r>
              <a:rPr lang="en-US" baseline="-25000" dirty="0" smtClean="0"/>
              <a:t>i</a:t>
            </a:r>
            <a:r>
              <a:rPr lang="en-US" dirty="0" smtClean="0"/>
              <a:t>&lt; P</a:t>
            </a:r>
            <a:r>
              <a:rPr lang="en-US" baseline="-25000" dirty="0" smtClean="0"/>
              <a:t>G</a:t>
            </a:r>
            <a:r>
              <a:rPr lang="en-US" dirty="0" smtClean="0"/>
              <a:t>, the benefits of saving scans may be cancelled by the added costs during sorting</a:t>
            </a:r>
          </a:p>
          <a:p>
            <a:pPr algn="l" rtl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Greedy grouping graphs</a:t>
            </a:r>
            <a:endParaRPr lang="he-IL" dirty="0"/>
          </a:p>
        </p:txBody>
      </p:sp>
      <p:pic>
        <p:nvPicPr>
          <p:cNvPr id="11" name="Content Placeholder 10" descr="GreedyGra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3345"/>
            <a:ext cx="8352927" cy="4969991"/>
          </a:xfrm>
        </p:spPr>
      </p:pic>
      <p:sp>
        <p:nvSpPr>
          <p:cNvPr id="12" name="Rectangle 11"/>
          <p:cNvSpPr/>
          <p:nvPr/>
        </p:nvSpPr>
        <p:spPr>
          <a:xfrm>
            <a:off x="467544" y="1484784"/>
            <a:ext cx="424847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39552" y="1556792"/>
            <a:ext cx="4248472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3 random series 16 </a:t>
            </a:r>
            <a:r>
              <a:rPr lang="en-US" dirty="0" err="1" smtClean="0">
                <a:solidFill>
                  <a:schemeClr val="bg1"/>
                </a:solidFill>
              </a:rPr>
              <a:t>grep-wordcount</a:t>
            </a:r>
            <a:r>
              <a:rPr lang="en-US" dirty="0" smtClean="0">
                <a:solidFill>
                  <a:schemeClr val="bg1"/>
                </a:solidFill>
              </a:rPr>
              <a:t> jobs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Constraint on the average output ratio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Maximum output ratio is 1.35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Time (no grouping) normalized to 1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trike="sngStrike" dirty="0" err="1" smtClean="0"/>
              <a:t>MapReduce</a:t>
            </a:r>
            <a:endParaRPr lang="en-US" strike="sngStrike" dirty="0" smtClean="0"/>
          </a:p>
          <a:p>
            <a:pPr algn="l" rtl="0"/>
            <a:r>
              <a:rPr lang="en-US" strike="sngStrike" dirty="0" err="1" smtClean="0"/>
              <a:t>GreedySharing</a:t>
            </a:r>
            <a:endParaRPr lang="en-US" strike="sngStrike" dirty="0" smtClean="0"/>
          </a:p>
          <a:p>
            <a:pPr algn="l" rtl="0"/>
            <a:r>
              <a:rPr lang="en-US" dirty="0" smtClean="0"/>
              <a:t>Scan sharing</a:t>
            </a:r>
          </a:p>
          <a:p>
            <a:pPr algn="l" rtl="0"/>
            <a:r>
              <a:rPr lang="en-US" dirty="0" smtClean="0"/>
              <a:t>Sharing  map output</a:t>
            </a:r>
          </a:p>
          <a:p>
            <a:pPr algn="l" rtl="0"/>
            <a:r>
              <a:rPr lang="el-GR" dirty="0" smtClean="0"/>
              <a:t>ϒ</a:t>
            </a:r>
            <a:r>
              <a:rPr lang="en-US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MRShare</a:t>
            </a:r>
            <a:r>
              <a:rPr lang="en-US" dirty="0" smtClean="0"/>
              <a:t>- Smart grouping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given n jobs on the same file, we want to group jobs in such way that the execution time is minimal.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3923928" y="5733256"/>
            <a:ext cx="38164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</a:t>
            </a:r>
            <a:r>
              <a:rPr lang="en-US" dirty="0" err="1" smtClean="0"/>
              <a:t>defenitions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686800" cy="208823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400" dirty="0" smtClean="0"/>
              <a:t>Let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be the output ratio of job </a:t>
            </a:r>
            <a:r>
              <a:rPr lang="en-US" sz="2400" dirty="0" err="1" smtClean="0"/>
              <a:t>i</a:t>
            </a:r>
            <a:r>
              <a:rPr lang="en-US" sz="2400" dirty="0" smtClean="0"/>
              <a:t>: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Let f be the savings of sharing the input:</a:t>
            </a:r>
          </a:p>
          <a:p>
            <a:pPr algn="l" rtl="0">
              <a:buNone/>
            </a:pPr>
            <a:endParaRPr lang="en-US" sz="2400" dirty="0" smtClean="0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5652120" y="1772816"/>
          <a:ext cx="1665138" cy="799654"/>
        </p:xfrm>
        <a:graphic>
          <a:graphicData uri="http://schemas.openxmlformats.org/presentationml/2006/ole">
            <p:oleObj spid="_x0000_s63491" name="Equation" r:id="rId3" imgW="507960" imgH="393480" progId="Equation.DSMT4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6660232" y="2708920"/>
          <a:ext cx="1295400" cy="719137"/>
        </p:xfrm>
        <a:graphic>
          <a:graphicData uri="http://schemas.openxmlformats.org/presentationml/2006/ole">
            <p:oleObj spid="_x0000_s63492" name="Equation" r:id="rId4" imgW="482400" imgH="431640" progId="Equation.DSMT4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960813" y="5661596"/>
          <a:ext cx="3597275" cy="752475"/>
        </p:xfrm>
        <a:graphic>
          <a:graphicData uri="http://schemas.openxmlformats.org/presentationml/2006/ole">
            <p:oleObj spid="_x0000_s63493" name="Equation" r:id="rId5" imgW="1257120" imgH="241200" progId="Equation.DSMT4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4139952" y="5229200"/>
            <a:ext cx="0" cy="57606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71800" y="4862328"/>
            <a:ext cx="21884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saves on readings</a:t>
            </a:r>
            <a:endParaRPr lang="he-IL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5652120" y="3933056"/>
            <a:ext cx="1008112" cy="2592288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5148064" y="4365104"/>
            <a:ext cx="20040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waste on sorting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3789040"/>
            <a:ext cx="3244413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buNone/>
            </a:pPr>
            <a:r>
              <a:rPr lang="en-US" sz="2400" dirty="0" smtClean="0"/>
              <a:t>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sorting passes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algn="l" rtl="0">
              <a:buNone/>
            </a:pPr>
            <a:r>
              <a:rPr lang="en-US" sz="2400" dirty="0" err="1" smtClean="0"/>
              <a:t>p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sorting passes j</a:t>
            </a:r>
          </a:p>
          <a:p>
            <a:endParaRPr lang="he-IL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491880" y="3789040"/>
          <a:ext cx="4159712" cy="470024"/>
        </p:xfrm>
        <a:graphic>
          <a:graphicData uri="http://schemas.openxmlformats.org/presentationml/2006/ole">
            <p:oleObj spid="_x0000_s63496" name="Equation" r:id="rId6" imgW="2247840" imgH="253800" progId="Equation.DSMT4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95536" y="5733256"/>
            <a:ext cx="3426002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Define </a:t>
            </a:r>
            <a:r>
              <a:rPr lang="en-US" sz="2800" b="1" u="sng" dirty="0" smtClean="0"/>
              <a:t>gain</a:t>
            </a:r>
            <a:r>
              <a:rPr lang="en-US" sz="2800" dirty="0" smtClean="0"/>
              <a:t> (</a:t>
            </a:r>
            <a:r>
              <a:rPr lang="en-US" sz="2800" dirty="0" err="1" smtClean="0"/>
              <a:t>i,j</a:t>
            </a:r>
            <a:r>
              <a:rPr lang="en-US" sz="2800" dirty="0" smtClean="0"/>
              <a:t>) =   </a:t>
            </a:r>
            <a:endParaRPr lang="he-IL" sz="2800" dirty="0" smtClean="0"/>
          </a:p>
          <a:p>
            <a:endParaRPr lang="he-IL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8" grpId="0"/>
      <p:bldP spid="19" grpId="0" animBg="1"/>
      <p:bldP spid="20" grpId="0"/>
      <p:bldP spid="27" grpId="0"/>
      <p:bldP spid="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Scan Shared Optimal Grouping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Given a set of jobs J = {j</a:t>
            </a:r>
            <a:r>
              <a:rPr lang="en-US" baseline="-25000" dirty="0" smtClean="0"/>
              <a:t>1</a:t>
            </a:r>
            <a:r>
              <a:rPr lang="en-US" dirty="0" smtClean="0"/>
              <a:t>…</a:t>
            </a:r>
            <a:r>
              <a:rPr lang="en-US" dirty="0" err="1" smtClean="0"/>
              <a:t>j</a:t>
            </a:r>
            <a:r>
              <a:rPr lang="en-US" baseline="-25000" dirty="0" err="1" smtClean="0"/>
              <a:t>n</a:t>
            </a:r>
            <a:r>
              <a:rPr lang="en-US" dirty="0" smtClean="0"/>
              <a:t>}, group the jobs into S non-overlapping groups G</a:t>
            </a:r>
            <a:r>
              <a:rPr lang="en-US" baseline="-25000" dirty="0" smtClean="0"/>
              <a:t>1</a:t>
            </a:r>
            <a:r>
              <a:rPr lang="en-US" dirty="0" smtClean="0"/>
              <a:t>…G</a:t>
            </a:r>
            <a:r>
              <a:rPr lang="en-US" baseline="-25000" dirty="0" smtClean="0"/>
              <a:t>s</a:t>
            </a:r>
            <a:r>
              <a:rPr lang="en-US" dirty="0" smtClean="0"/>
              <a:t> such that the overall sum of     </a:t>
            </a:r>
            <a:r>
              <a:rPr lang="en-US" dirty="0" err="1" smtClean="0"/>
              <a:t>ScanShared</a:t>
            </a:r>
            <a:r>
              <a:rPr lang="en-US" dirty="0" smtClean="0"/>
              <a:t>(</a:t>
            </a:r>
            <a:r>
              <a:rPr lang="en-US" dirty="0" err="1" smtClean="0"/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), is maximized.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This problem is NP-Hard problem (can be reduced from Set-Partition)</a:t>
            </a:r>
          </a:p>
          <a:p>
            <a:pPr algn="l" rtl="0">
              <a:buNone/>
            </a:pP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7544" y="4077072"/>
          <a:ext cx="720080" cy="1080120"/>
        </p:xfrm>
        <a:graphic>
          <a:graphicData uri="http://schemas.openxmlformats.org/presentationml/2006/ole">
            <p:oleObj spid="_x0000_s43009" name="Equation" r:id="rId3" imgW="291960" imgH="431640" progId="Equation.DSMT4">
              <p:embed/>
            </p:oleObj>
          </a:graphicData>
        </a:graphic>
      </p:graphicFrame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171575" y="1844675"/>
          <a:ext cx="5954713" cy="1162050"/>
        </p:xfrm>
        <a:graphic>
          <a:graphicData uri="http://schemas.openxmlformats.org/presentationml/2006/ole">
            <p:oleObj spid="_x0000_s43010" name="Equation" r:id="rId4" imgW="2082600" imgH="44424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Relaxation of the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We approximate the sorting cost of each job, and sort the jobs by their sorting size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Now our problem is searching the optimal split of a sorted list into groups using our cost model</a:t>
            </a:r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he-IL" dirty="0"/>
          </a:p>
        </p:txBody>
      </p:sp>
      <p:sp>
        <p:nvSpPr>
          <p:cNvPr id="21" name="Oval 20"/>
          <p:cNvSpPr/>
          <p:nvPr/>
        </p:nvSpPr>
        <p:spPr>
          <a:xfrm>
            <a:off x="0" y="3615930"/>
            <a:ext cx="611560" cy="50006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J1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68" y="3545632"/>
            <a:ext cx="714380" cy="5715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J2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75656" y="3473624"/>
            <a:ext cx="785818" cy="6429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J3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411760" y="3401616"/>
            <a:ext cx="1000132" cy="7143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J4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91880" y="3329608"/>
            <a:ext cx="1071570" cy="7858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J5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644008" y="3212976"/>
            <a:ext cx="1285884" cy="9018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J6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6012160" y="3068960"/>
            <a:ext cx="1440160" cy="10458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J7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487816" y="2924944"/>
            <a:ext cx="1656184" cy="11899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J8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MapReduce</a:t>
            </a:r>
            <a:endParaRPr lang="en-US" dirty="0" smtClean="0"/>
          </a:p>
          <a:p>
            <a:pPr algn="l" rtl="0"/>
            <a:r>
              <a:rPr lang="en-US" dirty="0" err="1" smtClean="0"/>
              <a:t>GreedySharing</a:t>
            </a:r>
            <a:endParaRPr lang="en-US" dirty="0" smtClean="0"/>
          </a:p>
          <a:p>
            <a:pPr algn="l" rtl="0"/>
            <a:r>
              <a:rPr lang="en-US" dirty="0" smtClean="0"/>
              <a:t>Scan sharing</a:t>
            </a:r>
          </a:p>
          <a:p>
            <a:pPr algn="l" rtl="0"/>
            <a:r>
              <a:rPr lang="en-US" dirty="0" smtClean="0"/>
              <a:t>Sharing  map output</a:t>
            </a:r>
          </a:p>
          <a:p>
            <a:pPr algn="l" rtl="0"/>
            <a:r>
              <a:rPr lang="el-GR" dirty="0" smtClean="0"/>
              <a:t>ϒ</a:t>
            </a:r>
            <a:r>
              <a:rPr lang="en-US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SplitJobs</a:t>
            </a:r>
            <a:r>
              <a:rPr lang="en-US" dirty="0" smtClean="0"/>
              <a:t> – Dynamic Program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Assume we have n jobs sorted by d</a:t>
            </a:r>
            <a:r>
              <a:rPr lang="en-US" baseline="-25000" dirty="0" smtClean="0"/>
              <a:t>1 </a:t>
            </a:r>
            <a:r>
              <a:rPr lang="en-US" dirty="0" smtClean="0"/>
              <a:t>≤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(they are also sorted by p</a:t>
            </a:r>
            <a:r>
              <a:rPr lang="en-US" baseline="-25000" dirty="0" smtClean="0"/>
              <a:t>i)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GroupSavings</a:t>
            </a:r>
            <a:r>
              <a:rPr lang="en-US" dirty="0" smtClean="0"/>
              <a:t>(</a:t>
            </a:r>
            <a:r>
              <a:rPr lang="en-US" dirty="0" err="1" smtClean="0"/>
              <a:t>t,u</a:t>
            </a:r>
            <a:r>
              <a:rPr lang="en-US" dirty="0" smtClean="0"/>
              <a:t>)=                       GS(</a:t>
            </a:r>
            <a:r>
              <a:rPr lang="en-US" dirty="0" err="1" smtClean="0"/>
              <a:t>t,t</a:t>
            </a:r>
            <a:r>
              <a:rPr lang="en-US" dirty="0" smtClean="0"/>
              <a:t>)=0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We look for max GS() on our set of jobs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67944" y="3284984"/>
          <a:ext cx="2220912" cy="865187"/>
        </p:xfrm>
        <a:graphic>
          <a:graphicData uri="http://schemas.openxmlformats.org/presentationml/2006/ole">
            <p:oleObj spid="_x0000_s9218" name="Equation" r:id="rId3" imgW="1028520" imgH="4316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0" y="3831954"/>
            <a:ext cx="611560" cy="50006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J1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683568" y="3761656"/>
            <a:ext cx="714380" cy="5715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J2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475656" y="3689648"/>
            <a:ext cx="785818" cy="6429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J3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411760" y="3617640"/>
            <a:ext cx="1000132" cy="7143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J4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491880" y="3545632"/>
            <a:ext cx="1071570" cy="7858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J5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644008" y="3429000"/>
            <a:ext cx="1285884" cy="9018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J6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12160" y="3284984"/>
            <a:ext cx="1440160" cy="10458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J7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487816" y="3140968"/>
            <a:ext cx="1656184" cy="11899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J8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pic>
        <p:nvPicPr>
          <p:cNvPr id="10" name="Picture 9" descr="Theory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064896" cy="181000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1453" y="2348880"/>
            <a:ext cx="9145453" cy="31700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0" dirty="0" smtClean="0">
                <a:solidFill>
                  <a:srgbClr val="FF0000"/>
                </a:solidFill>
              </a:rPr>
              <a:t>Wrong!</a:t>
            </a:r>
            <a:endParaRPr lang="he-IL" sz="200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5723E-6 L -0.81893 0.364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" y="1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8.67052E-7 L 0.20486 0.364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18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2948E-6 L 0.27622 -0.233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1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1.84971E-6 L -0.11805 0.1993 " pathEditMode="relative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62428E-6 L -0.03906 -0.226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1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17919E-6 L 0.68507 0.13641 " pathEditMode="relative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rgbClr val="92D050"/>
                </a:solidFill>
              </a:rPr>
              <a:t>proof:</a:t>
            </a:r>
          </a:p>
          <a:p>
            <a:pPr algn="l" rtl="0">
              <a:buNone/>
            </a:pPr>
            <a:r>
              <a:rPr lang="en-US" dirty="0" smtClean="0"/>
              <a:t>Assume the optimal solution contain the group G</a:t>
            </a:r>
            <a:r>
              <a:rPr lang="en-US" baseline="-25000" dirty="0" smtClean="0"/>
              <a:t>s</a:t>
            </a:r>
            <a:r>
              <a:rPr lang="en-US" dirty="0" smtClean="0"/>
              <a:t> ={t…u-1,u+1..v}.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92D050"/>
                </a:solidFill>
              </a:rPr>
              <a:t>if {u} is a singleton group:</a:t>
            </a:r>
          </a:p>
          <a:p>
            <a:pPr algn="l" rtl="0"/>
            <a:r>
              <a:rPr lang="en-US" dirty="0" smtClean="0"/>
              <a:t>If gain (</a:t>
            </a:r>
            <a:r>
              <a:rPr lang="en-US" dirty="0" err="1" smtClean="0"/>
              <a:t>u,v</a:t>
            </a:r>
            <a:r>
              <a:rPr lang="en-US" dirty="0" smtClean="0"/>
              <a:t>) ≥ 0, then gain ({G</a:t>
            </a:r>
            <a:r>
              <a:rPr lang="en-US" baseline="-25000" dirty="0" smtClean="0"/>
              <a:t>s</a:t>
            </a:r>
            <a:r>
              <a:rPr lang="en-US" dirty="0" smtClean="0"/>
              <a:t>}U{u}) is better than gain ({G</a:t>
            </a:r>
            <a:r>
              <a:rPr lang="en-US" baseline="-25000" dirty="0" smtClean="0"/>
              <a:t>s</a:t>
            </a:r>
            <a:r>
              <a:rPr lang="en-US" dirty="0" smtClean="0"/>
              <a:t>}) + gain ({u})</a:t>
            </a:r>
          </a:p>
          <a:p>
            <a:pPr algn="l" rtl="0"/>
            <a:r>
              <a:rPr lang="en-US" dirty="0" smtClean="0"/>
              <a:t>if gain (</a:t>
            </a:r>
            <a:r>
              <a:rPr lang="en-US" dirty="0" err="1" smtClean="0"/>
              <a:t>u,v</a:t>
            </a:r>
            <a:r>
              <a:rPr lang="en-US" dirty="0" smtClean="0"/>
              <a:t>) &lt; 0 then gain (u-1,v) &lt; 0 and it would be optimal to have u-1 as a singleton as well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9" name="Picture 8" descr="Theory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064896" cy="18100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rgbClr val="92D050"/>
                </a:solidFill>
              </a:rPr>
              <a:t>if {u} is not a singleton group:</a:t>
            </a:r>
          </a:p>
          <a:p>
            <a:pPr algn="l" rtl="0"/>
            <a:r>
              <a:rPr lang="en-US" dirty="0" smtClean="0"/>
              <a:t>{u} in G</a:t>
            </a:r>
            <a:r>
              <a:rPr lang="en-US" baseline="-25000" dirty="0" smtClean="0"/>
              <a:t>s+1</a:t>
            </a:r>
            <a:r>
              <a:rPr lang="en-US" dirty="0" smtClean="0"/>
              <a:t> = {</a:t>
            </a:r>
            <a:r>
              <a:rPr lang="en-US" dirty="0" err="1" smtClean="0"/>
              <a:t>u,w</a:t>
            </a:r>
            <a:r>
              <a:rPr lang="en-US" dirty="0" smtClean="0"/>
              <a:t>…z} where z&gt;v:</a:t>
            </a:r>
          </a:p>
          <a:p>
            <a:pPr lvl="1" algn="l" rtl="0"/>
            <a:r>
              <a:rPr lang="en-US" dirty="0" smtClean="0"/>
              <a:t>if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</a:t>
            </a:r>
            <a:r>
              <a:rPr lang="en-US" dirty="0" smtClean="0"/>
              <a:t> +</a:t>
            </a:r>
            <a:r>
              <a:rPr lang="el-GR" dirty="0" smtClean="0"/>
              <a:t>δ</a:t>
            </a:r>
            <a:r>
              <a:rPr lang="en-US" baseline="-25000" dirty="0" smtClean="0"/>
              <a:t>v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z</a:t>
            </a:r>
            <a:r>
              <a:rPr lang="en-US" dirty="0" smtClean="0"/>
              <a:t> +</a:t>
            </a:r>
            <a:r>
              <a:rPr lang="el-GR" dirty="0" smtClean="0"/>
              <a:t>δ</a:t>
            </a:r>
            <a:r>
              <a:rPr lang="en-US" baseline="-25000" dirty="0" smtClean="0"/>
              <a:t>z</a:t>
            </a:r>
            <a:r>
              <a:rPr lang="en-US" dirty="0" smtClean="0"/>
              <a:t> then G</a:t>
            </a:r>
            <a:r>
              <a:rPr lang="en-US" baseline="-25000" dirty="0" smtClean="0"/>
              <a:t>s</a:t>
            </a:r>
            <a:r>
              <a:rPr lang="en-US" dirty="0" smtClean="0"/>
              <a:t> and G</a:t>
            </a:r>
            <a:r>
              <a:rPr lang="en-US" baseline="-25000" dirty="0" smtClean="0"/>
              <a:t>s+1</a:t>
            </a:r>
            <a:r>
              <a:rPr lang="en-US" dirty="0" smtClean="0"/>
              <a:t> can be merged with no cost, and we save a scan.</a:t>
            </a:r>
          </a:p>
          <a:p>
            <a:pPr lvl="1" algn="l" rtl="0"/>
            <a:r>
              <a:rPr lang="en-US" dirty="0" smtClean="0"/>
              <a:t>if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</a:t>
            </a:r>
            <a:r>
              <a:rPr lang="en-US" dirty="0" smtClean="0"/>
              <a:t> + </a:t>
            </a:r>
            <a:r>
              <a:rPr lang="el-GR" dirty="0" smtClean="0"/>
              <a:t>δ</a:t>
            </a:r>
            <a:r>
              <a:rPr lang="en-US" baseline="-25000" dirty="0" smtClean="0"/>
              <a:t>v</a:t>
            </a:r>
            <a:r>
              <a:rPr lang="en-US" dirty="0" smtClean="0"/>
              <a:t> &lt;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z</a:t>
            </a:r>
            <a:r>
              <a:rPr lang="en-US" dirty="0" smtClean="0"/>
              <a:t> + </a:t>
            </a:r>
            <a:r>
              <a:rPr lang="el-GR" dirty="0" smtClean="0"/>
              <a:t>δ</a:t>
            </a:r>
            <a:r>
              <a:rPr lang="en-US" baseline="-25000" dirty="0" smtClean="0"/>
              <a:t>z</a:t>
            </a:r>
            <a:r>
              <a:rPr lang="en-US" dirty="0" smtClean="0"/>
              <a:t> then gain(</a:t>
            </a:r>
            <a:r>
              <a:rPr lang="en-US" dirty="0" err="1" smtClean="0"/>
              <a:t>u,v</a:t>
            </a:r>
            <a:r>
              <a:rPr lang="en-US" dirty="0" smtClean="0"/>
              <a:t>) &gt; </a:t>
            </a:r>
            <a:r>
              <a:rPr lang="en-US" dirty="0" err="1" smtClean="0"/>
              <a:t>gaing</a:t>
            </a:r>
            <a:r>
              <a:rPr lang="en-US" dirty="0" smtClean="0"/>
              <a:t> (</a:t>
            </a:r>
            <a:r>
              <a:rPr lang="en-US" dirty="0" err="1" smtClean="0"/>
              <a:t>u,z</a:t>
            </a:r>
            <a:r>
              <a:rPr lang="en-US" dirty="0" smtClean="0"/>
              <a:t>), putting {u} in G</a:t>
            </a:r>
            <a:r>
              <a:rPr lang="en-US" baseline="-25000" dirty="0" smtClean="0"/>
              <a:t>s</a:t>
            </a:r>
            <a:r>
              <a:rPr lang="en-US" dirty="0" smtClean="0"/>
              <a:t> will have higher savings.</a:t>
            </a:r>
          </a:p>
          <a:p>
            <a:pPr algn="l" rtl="0"/>
            <a:r>
              <a:rPr lang="en-US" dirty="0" smtClean="0"/>
              <a:t>{u} in G</a:t>
            </a:r>
            <a:r>
              <a:rPr lang="en-US" baseline="-25000" dirty="0" smtClean="0"/>
              <a:t>s-1</a:t>
            </a:r>
            <a:r>
              <a:rPr lang="en-US" dirty="0" smtClean="0"/>
              <a:t> = {w…</a:t>
            </a:r>
            <a:r>
              <a:rPr lang="en-US" dirty="0" err="1" smtClean="0"/>
              <a:t>x,u,z</a:t>
            </a:r>
            <a:r>
              <a:rPr lang="en-US" dirty="0" smtClean="0"/>
              <a:t>} where z&lt;v: </a:t>
            </a:r>
          </a:p>
          <a:p>
            <a:pPr algn="l" rtl="0">
              <a:buNone/>
            </a:pPr>
            <a:r>
              <a:rPr lang="en-US" dirty="0" smtClean="0"/>
              <a:t>	gain (</a:t>
            </a:r>
            <a:r>
              <a:rPr lang="en-US" dirty="0" err="1" smtClean="0"/>
              <a:t>u,z</a:t>
            </a:r>
            <a:r>
              <a:rPr lang="en-US" dirty="0" smtClean="0"/>
              <a:t>) &gt; gain (</a:t>
            </a:r>
            <a:r>
              <a:rPr lang="en-US" dirty="0" err="1" smtClean="0"/>
              <a:t>u,v</a:t>
            </a:r>
            <a:r>
              <a:rPr lang="en-US" dirty="0" smtClean="0"/>
              <a:t>), therefore</a:t>
            </a:r>
          </a:p>
          <a:p>
            <a:pPr algn="l" rtl="0">
              <a:buNone/>
            </a:pPr>
            <a:r>
              <a:rPr lang="en-US" dirty="0" smtClean="0"/>
              <a:t>	gain (u-1,z) &gt; gain (u-1,v)</a:t>
            </a: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9" name="Picture 8" descr="Theory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064896" cy="18100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SplitJobs</a:t>
            </a:r>
            <a:r>
              <a:rPr lang="en-US" dirty="0" smtClean="0"/>
              <a:t> - DP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Consider the optimal arrangement j</a:t>
            </a:r>
            <a:r>
              <a:rPr lang="en-US" baseline="-25000" dirty="0" smtClean="0"/>
              <a:t>1</a:t>
            </a:r>
            <a:r>
              <a:rPr lang="en-US" dirty="0" smtClean="0"/>
              <a:t>…</a:t>
            </a: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, in this arrangement the last group that ends with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 start with some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i</a:t>
            </a:r>
            <a:r>
              <a:rPr lang="en-US" dirty="0" smtClean="0"/>
              <a:t>, the preceding groups contain j</a:t>
            </a:r>
            <a:r>
              <a:rPr lang="en-US" baseline="-25000" dirty="0" smtClean="0"/>
              <a:t>1</a:t>
            </a:r>
            <a:r>
              <a:rPr lang="en-US" dirty="0" smtClean="0"/>
              <a:t>…j</a:t>
            </a:r>
            <a:r>
              <a:rPr lang="en-US" baseline="-25000" dirty="0" smtClean="0"/>
              <a:t>i-1</a:t>
            </a:r>
            <a:r>
              <a:rPr lang="en-US" dirty="0" smtClean="0"/>
              <a:t> in the optimal arrangement.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c(l)=max{c(i-1)+GS(</a:t>
            </a:r>
            <a:r>
              <a:rPr lang="en-US" dirty="0" err="1" smtClean="0"/>
              <a:t>i,l</a:t>
            </a:r>
            <a:r>
              <a:rPr lang="en-US" dirty="0" smtClean="0"/>
              <a:t>)}</a:t>
            </a:r>
          </a:p>
          <a:p>
            <a:pPr algn="l" rtl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SplitJobs</a:t>
            </a:r>
            <a:r>
              <a:rPr lang="en-US" dirty="0" smtClean="0"/>
              <a:t>- DP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we build a “source” table, on each cell we want to:</a:t>
            </a:r>
          </a:p>
          <a:p>
            <a:pPr algn="l" rtl="0">
              <a:buNone/>
            </a:pPr>
            <a:r>
              <a:rPr lang="en-US" dirty="0" smtClean="0"/>
              <a:t>1)compute GS(</a:t>
            </a:r>
            <a:r>
              <a:rPr lang="en-US" dirty="0" err="1" smtClean="0"/>
              <a:t>i,l</a:t>
            </a:r>
            <a:r>
              <a:rPr lang="en-US" dirty="0" smtClean="0"/>
              <a:t>) for 1 ≤  </a:t>
            </a:r>
            <a:r>
              <a:rPr lang="en-US" dirty="0" err="1" smtClean="0"/>
              <a:t>i</a:t>
            </a:r>
            <a:r>
              <a:rPr lang="en-US" dirty="0" smtClean="0"/>
              <a:t> ≤ l</a:t>
            </a:r>
          </a:p>
          <a:p>
            <a:pPr algn="l" rtl="0">
              <a:buNone/>
            </a:pPr>
            <a:r>
              <a:rPr lang="en-US" dirty="0" smtClean="0"/>
              <a:t>2)compute best split(l) for 1 ≤ </a:t>
            </a:r>
            <a:r>
              <a:rPr lang="en-US" dirty="0" err="1" smtClean="0"/>
              <a:t>i</a:t>
            </a:r>
            <a:r>
              <a:rPr lang="en-US" dirty="0" smtClean="0"/>
              <a:t> ≤ l</a:t>
            </a:r>
          </a:p>
          <a:p>
            <a:pPr algn="l" rtl="0">
              <a:buNone/>
            </a:pPr>
            <a:r>
              <a:rPr lang="en-US" dirty="0" smtClean="0"/>
              <a:t>3) return c(l) and source</a:t>
            </a:r>
          </a:p>
          <a:p>
            <a:pPr algn="l" rtl="0">
              <a:buNone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0" y="690986"/>
            <a:ext cx="611560" cy="50006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J1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568" y="620688"/>
            <a:ext cx="714380" cy="5715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J2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475656" y="548680"/>
            <a:ext cx="785818" cy="6429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J3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411760" y="476672"/>
            <a:ext cx="1000132" cy="7143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J4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491880" y="404664"/>
            <a:ext cx="1071570" cy="7858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J5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644008" y="288032"/>
            <a:ext cx="1285884" cy="9018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J6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012160" y="144016"/>
            <a:ext cx="1440160" cy="10458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J7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487816" y="0"/>
            <a:ext cx="1656184" cy="11899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J8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0800000">
            <a:off x="179512" y="1340768"/>
            <a:ext cx="360040" cy="50405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Down Arrow 21"/>
          <p:cNvSpPr/>
          <p:nvPr/>
        </p:nvSpPr>
        <p:spPr>
          <a:xfrm rot="10800000">
            <a:off x="5868144" y="3789040"/>
            <a:ext cx="360040" cy="50405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ight Brace 22"/>
          <p:cNvSpPr/>
          <p:nvPr/>
        </p:nvSpPr>
        <p:spPr>
          <a:xfrm rot="5400000">
            <a:off x="935596" y="3392996"/>
            <a:ext cx="432048" cy="1656184"/>
          </a:xfrm>
          <a:prstGeom prst="rightBrace">
            <a:avLst>
              <a:gd name="adj1" fmla="val 958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Right Brace 23"/>
          <p:cNvSpPr/>
          <p:nvPr/>
        </p:nvSpPr>
        <p:spPr>
          <a:xfrm rot="5400000">
            <a:off x="3743908" y="3392996"/>
            <a:ext cx="432048" cy="1656184"/>
          </a:xfrm>
          <a:prstGeom prst="rightBrace">
            <a:avLst>
              <a:gd name="adj1" fmla="val 958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TextBox 24"/>
          <p:cNvSpPr txBox="1"/>
          <p:nvPr/>
        </p:nvSpPr>
        <p:spPr>
          <a:xfrm>
            <a:off x="899592" y="4653136"/>
            <a:ext cx="5148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G1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3707904" y="4581128"/>
            <a:ext cx="5148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G2</a:t>
            </a:r>
            <a:endParaRPr lang="he-IL" dirty="0"/>
          </a:p>
        </p:txBody>
      </p:sp>
      <p:sp>
        <p:nvSpPr>
          <p:cNvPr id="27" name="Right Brace 26"/>
          <p:cNvSpPr/>
          <p:nvPr/>
        </p:nvSpPr>
        <p:spPr>
          <a:xfrm rot="5400000">
            <a:off x="7776356" y="5228528"/>
            <a:ext cx="432048" cy="1656184"/>
          </a:xfrm>
          <a:prstGeom prst="rightBrace">
            <a:avLst>
              <a:gd name="adj1" fmla="val 958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7740352" y="6416660"/>
            <a:ext cx="5148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G4</a:t>
            </a:r>
            <a:endParaRPr lang="he-IL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228184" y="562457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40152" y="6488668"/>
            <a:ext cx="5148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G3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1331640" y="1772816"/>
            <a:ext cx="59779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why not run the algorithm again?</a:t>
            </a:r>
            <a:endParaRPr lang="he-IL" sz="2800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56647E-6 L 0.90555 -0.021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38728E-6 L 0.00209 0.3100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5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12139E-6 L 0.00017 0.314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79769E-6 L 0.00434 0.32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6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7341E-7 L -0.40156 0.3498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17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79769E-6 L -0.39358 0.3708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185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5087E-6 L 0.35504 0.3394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17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35838E-7 L 0.35087 0.3308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16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71676E-6 L 0.34844 0.327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6.93642E-7 L 0.31129 -0.0050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44 0.32786 L 0.34844 0.6608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087 0.33087 L 0.35087 0.6638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3 0.33943 L 0.35503 0.6723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20" grpId="0" animBg="1"/>
      <p:bldP spid="20" grpId="1" animBg="1"/>
      <p:bldP spid="20" grpId="2" animBg="1"/>
      <p:bldP spid="22" grpId="2" animBg="1"/>
      <p:bldP spid="22" grpId="3" animBg="1"/>
      <p:bldP spid="22" grpId="4" animBg="1"/>
      <p:bldP spid="23" grpId="0" animBg="1"/>
      <p:bldP spid="24" grpId="0" animBg="1"/>
      <p:bldP spid="25" grpId="0"/>
      <p:bldP spid="26" grpId="0"/>
      <p:bldP spid="27" grpId="0" animBg="1"/>
      <p:bldP spid="28" grpId="0"/>
      <p:bldP spid="31" grpId="1"/>
      <p:bldP spid="35" grpId="0"/>
      <p:bldP spid="35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MultySplitJobs</a:t>
            </a:r>
            <a:endParaRPr lang="he-IL" dirty="0"/>
          </a:p>
        </p:txBody>
      </p:sp>
      <p:pic>
        <p:nvPicPr>
          <p:cNvPr id="5" name="Content Placeholder 4" descr="MultySplitJob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40160"/>
            <a:ext cx="5580112" cy="54452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MultySplitJobs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dirty="0" smtClean="0"/>
              <a:t>In each iteration we have two cases:</a:t>
            </a:r>
          </a:p>
          <a:p>
            <a:pPr algn="l" rtl="0"/>
            <a:r>
              <a:rPr lang="en-US" dirty="0" smtClean="0"/>
              <a:t>The iteration return some new groups, so we remove them and run the </a:t>
            </a:r>
            <a:r>
              <a:rPr lang="en-US" dirty="0" err="1" smtClean="0"/>
              <a:t>SplitJob</a:t>
            </a:r>
            <a:r>
              <a:rPr lang="en-US" dirty="0" smtClean="0"/>
              <a:t> again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iteration return only singletons, so we can remove the smallest job since it doesn’t give any savings when merged to other jobs.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MultySplitJobsGra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60845"/>
            <a:ext cx="9144000" cy="57775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4572000" y="1052736"/>
            <a:ext cx="4572000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052736"/>
            <a:ext cx="457200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We only save scanning time</a:t>
            </a:r>
          </a:p>
          <a:p>
            <a:pPr algn="l" rtl="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Savings are strongly depend on       intermediate data</a:t>
            </a:r>
          </a:p>
          <a:p>
            <a:pPr algn="l" rtl="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The more intermediate data, more and smaller groups</a:t>
            </a:r>
            <a:endParaRPr lang="he-IL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39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prevalent computational paradigm in the cloud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Very useful for large-scale data processing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                       - open source, large community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High level abstraction languages are rising</a:t>
            </a:r>
          </a:p>
          <a:p>
            <a:pPr algn="l" rtl="0"/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l" rtl="0"/>
            <a:endParaRPr lang="en-US" dirty="0" smtClean="0"/>
          </a:p>
        </p:txBody>
      </p:sp>
      <p:pic>
        <p:nvPicPr>
          <p:cNvPr id="4" name="Picture 3" descr="hadoop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7" y="4077072"/>
            <a:ext cx="2131437" cy="504440"/>
          </a:xfrm>
          <a:prstGeom prst="rect">
            <a:avLst/>
          </a:prstGeom>
        </p:spPr>
      </p:pic>
      <p:pic>
        <p:nvPicPr>
          <p:cNvPr id="5" name="Picture 4" descr="hive_logo_medi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5301208"/>
            <a:ext cx="1085850" cy="1000125"/>
          </a:xfrm>
          <a:prstGeom prst="rect">
            <a:avLst/>
          </a:prstGeom>
        </p:spPr>
      </p:pic>
      <p:pic>
        <p:nvPicPr>
          <p:cNvPr id="6" name="Picture 5" descr="pig-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5373216"/>
            <a:ext cx="714375" cy="100965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trike="sngStrike" dirty="0" err="1" smtClean="0"/>
              <a:t>MapReduce</a:t>
            </a:r>
            <a:endParaRPr lang="en-US" strike="sngStrike" dirty="0" smtClean="0"/>
          </a:p>
          <a:p>
            <a:pPr algn="l" rtl="0"/>
            <a:r>
              <a:rPr lang="en-US" strike="sngStrike" dirty="0" err="1" smtClean="0"/>
              <a:t>GreedySharing</a:t>
            </a:r>
            <a:endParaRPr lang="en-US" strike="sngStrike" dirty="0" smtClean="0"/>
          </a:p>
          <a:p>
            <a:pPr algn="l" rtl="0"/>
            <a:r>
              <a:rPr lang="en-US" strike="sngStrike" dirty="0" smtClean="0"/>
              <a:t>sharing scans</a:t>
            </a:r>
          </a:p>
          <a:p>
            <a:pPr algn="l" rtl="0"/>
            <a:r>
              <a:rPr lang="en-US" dirty="0" smtClean="0"/>
              <a:t>Sharing  map output</a:t>
            </a:r>
          </a:p>
          <a:p>
            <a:pPr algn="l" rtl="0"/>
            <a:r>
              <a:rPr lang="el-GR" dirty="0" smtClean="0"/>
              <a:t>ϒ</a:t>
            </a:r>
            <a:r>
              <a:rPr lang="en-US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Map Output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err="1" smtClean="0"/>
              <a:t>Theorm</a:t>
            </a:r>
            <a:r>
              <a:rPr lang="en-US" dirty="0" smtClean="0"/>
              <a:t> 2: </a:t>
            </a:r>
          </a:p>
          <a:p>
            <a:pPr algn="l" rtl="0">
              <a:buNone/>
            </a:pPr>
            <a:r>
              <a:rPr lang="en-US" dirty="0" smtClean="0"/>
              <a:t>Given a set of jobs J ={j</a:t>
            </a:r>
            <a:r>
              <a:rPr lang="en-US" baseline="-25000" dirty="0" smtClean="0"/>
              <a:t>1</a:t>
            </a:r>
            <a:r>
              <a:rPr lang="en-US" dirty="0" smtClean="0"/>
              <a:t> …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n</a:t>
            </a:r>
            <a:r>
              <a:rPr lang="en-US" dirty="0" smtClean="0"/>
              <a:t> } for any two jobs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 if the map output of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dirty="0" smtClean="0"/>
              <a:t> is entirely contained in the map output  of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, then there is some optimal groping that contains a group with both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dirty="0" smtClean="0"/>
              <a:t> and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Map Output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example:</a:t>
            </a:r>
          </a:p>
          <a:p>
            <a:pPr algn="l" rtl="0">
              <a:buNone/>
            </a:pPr>
            <a:r>
              <a:rPr lang="en-US" dirty="0" smtClean="0"/>
              <a:t>Give input of T(</a:t>
            </a:r>
            <a:r>
              <a:rPr lang="en-US" dirty="0" err="1" smtClean="0"/>
              <a:t>a,b,c</a:t>
            </a:r>
            <a:r>
              <a:rPr lang="en-US" dirty="0" smtClean="0"/>
              <a:t>), we have two jobs:</a:t>
            </a:r>
          </a:p>
          <a:p>
            <a:pPr algn="l" rtl="0">
              <a:buNone/>
            </a:pPr>
            <a:r>
              <a:rPr lang="en-US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dirty="0" smtClean="0"/>
              <a:t> filter </a:t>
            </a:r>
            <a:r>
              <a:rPr lang="en-US" dirty="0" err="1" smtClean="0"/>
              <a:t>T.a</a:t>
            </a:r>
            <a:r>
              <a:rPr lang="en-US" dirty="0" smtClean="0"/>
              <a:t> &gt; 3</a:t>
            </a:r>
          </a:p>
          <a:p>
            <a:pPr algn="l" rtl="0">
              <a:buNone/>
            </a:pPr>
            <a:r>
              <a:rPr lang="en-US" dirty="0" err="1" smtClean="0"/>
              <a:t>J</a:t>
            </a:r>
            <a:r>
              <a:rPr lang="en-US" baseline="-25000" dirty="0" err="1" smtClean="0"/>
              <a:t>l</a:t>
            </a:r>
            <a:r>
              <a:rPr lang="en-US" dirty="0" smtClean="0"/>
              <a:t> filter </a:t>
            </a:r>
            <a:r>
              <a:rPr lang="en-US" dirty="0" err="1" smtClean="0"/>
              <a:t>T,a</a:t>
            </a:r>
            <a:r>
              <a:rPr lang="en-US" dirty="0" smtClean="0"/>
              <a:t> &gt; 2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we assume that such constraints have been identified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Grades</a:t>
                      </a:r>
                      <a:r>
                        <a:rPr lang="en-US" sz="1400" baseline="0" dirty="0" smtClean="0"/>
                        <a:t> AVG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Major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Age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Gender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Name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Math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Abu</a:t>
                      </a:r>
                      <a:r>
                        <a:rPr lang="en-US" sz="1400" baseline="0" dirty="0" smtClean="0"/>
                        <a:t> Alice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1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93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Literature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Brown</a:t>
                      </a:r>
                      <a:r>
                        <a:rPr lang="en-US" sz="1400" baseline="0" dirty="0" smtClean="0"/>
                        <a:t> Bob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76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24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Cohen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Carl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3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Business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Doe Dee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4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Ezra </a:t>
                      </a:r>
                      <a:r>
                        <a:rPr lang="en-US" sz="1400" dirty="0" err="1" smtClean="0"/>
                        <a:t>Erez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5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89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Law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28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Flitch </a:t>
                      </a:r>
                      <a:r>
                        <a:rPr lang="en-US" sz="1400" dirty="0" err="1" smtClean="0"/>
                        <a:t>Fania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6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1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61967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2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203848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4788024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4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7956376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6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630019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5</a:t>
            </a:r>
            <a:endParaRPr lang="he-IL" dirty="0"/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611560" y="476672"/>
            <a:ext cx="1944216" cy="19442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2123728" y="764704"/>
            <a:ext cx="936104" cy="165618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563888" y="1052736"/>
            <a:ext cx="216024" cy="13681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644008" y="1412776"/>
            <a:ext cx="504056" cy="108012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228184" y="1628800"/>
            <a:ext cx="576064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7092280" y="1988840"/>
            <a:ext cx="1080120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3429000"/>
            <a:ext cx="5819222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Job 1: Students count by gender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Job 2: Count students in Mt. Scopus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Job 3: Count students with grade &gt; 88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rgbClr val="FF0000"/>
                </a:solidFill>
              </a:rPr>
              <a:t>Job 4: Students names start with D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Grades</a:t>
                      </a:r>
                      <a:r>
                        <a:rPr lang="en-US" sz="1400" baseline="0" dirty="0" smtClean="0"/>
                        <a:t> AVG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Major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Age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Gender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Name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Math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Abu</a:t>
                      </a:r>
                      <a:r>
                        <a:rPr lang="en-US" sz="1400" baseline="0" dirty="0" smtClean="0"/>
                        <a:t> Alice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1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93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Literature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Brown</a:t>
                      </a:r>
                      <a:r>
                        <a:rPr lang="en-US" sz="1400" baseline="0" dirty="0" smtClean="0"/>
                        <a:t> Bob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76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24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Cohen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Carl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3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Business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Doe Dee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4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85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CS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Ezra </a:t>
                      </a:r>
                      <a:r>
                        <a:rPr lang="en-US" sz="1400" dirty="0" err="1" smtClean="0"/>
                        <a:t>Erez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5</a:t>
                      </a:r>
                      <a:endParaRPr lang="he-IL" sz="1400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89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Law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28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Flitch </a:t>
                      </a:r>
                      <a:r>
                        <a:rPr lang="en-US" sz="1400" dirty="0" err="1" smtClean="0"/>
                        <a:t>Fania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 smtClean="0"/>
                        <a:t>6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1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61967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2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203848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4788024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4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7956376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6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6300192" y="2564904"/>
            <a:ext cx="1187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Map 5</a:t>
            </a:r>
            <a:endParaRPr lang="he-IL" dirty="0"/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611560" y="476672"/>
            <a:ext cx="1944216" cy="19442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2123728" y="764704"/>
            <a:ext cx="936104" cy="165618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563888" y="1052736"/>
            <a:ext cx="216024" cy="13681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644008" y="1412776"/>
            <a:ext cx="504056" cy="108012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228184" y="1628800"/>
            <a:ext cx="576064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7092280" y="1988840"/>
            <a:ext cx="1080120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" y="4005064"/>
          <a:ext cx="1115616" cy="3708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371872"/>
                <a:gridCol w="371872"/>
                <a:gridCol w="371872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403648" y="4005064"/>
          <a:ext cx="1368150" cy="91440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56050"/>
                <a:gridCol w="456050"/>
                <a:gridCol w="45605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j1,j2,j3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059835" y="4077072"/>
          <a:ext cx="1152126" cy="3708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384042"/>
                <a:gridCol w="384042"/>
                <a:gridCol w="384042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644007" y="4005064"/>
          <a:ext cx="1584177" cy="10109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528059"/>
                <a:gridCol w="528059"/>
                <a:gridCol w="528059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j1, j2,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D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j4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372200" y="4005064"/>
          <a:ext cx="1152126" cy="3708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384042"/>
                <a:gridCol w="384042"/>
                <a:gridCol w="384042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775850" y="3933056"/>
          <a:ext cx="1368150" cy="64008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56050"/>
                <a:gridCol w="456050"/>
                <a:gridCol w="45605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j1,j2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179512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j1,1</a:t>
            </a:r>
            <a:endParaRPr lang="he-IL" dirty="0"/>
          </a:p>
        </p:txBody>
      </p:sp>
      <p:sp>
        <p:nvSpPr>
          <p:cNvPr id="24" name="Rectangle 23"/>
          <p:cNvSpPr/>
          <p:nvPr/>
        </p:nvSpPr>
        <p:spPr>
          <a:xfrm>
            <a:off x="2123728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j1,2</a:t>
            </a:r>
            <a:endParaRPr lang="he-IL" dirty="0"/>
          </a:p>
        </p:txBody>
      </p:sp>
      <p:sp>
        <p:nvSpPr>
          <p:cNvPr id="25" name="Rectangle 24"/>
          <p:cNvSpPr/>
          <p:nvPr/>
        </p:nvSpPr>
        <p:spPr>
          <a:xfrm>
            <a:off x="3851920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j2</a:t>
            </a:r>
            <a:endParaRPr lang="he-IL" dirty="0"/>
          </a:p>
        </p:txBody>
      </p:sp>
      <p:sp>
        <p:nvSpPr>
          <p:cNvPr id="26" name="Rectangle 25"/>
          <p:cNvSpPr/>
          <p:nvPr/>
        </p:nvSpPr>
        <p:spPr>
          <a:xfrm>
            <a:off x="7596336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j4</a:t>
            </a:r>
            <a:endParaRPr lang="he-IL" dirty="0"/>
          </a:p>
        </p:txBody>
      </p:sp>
      <p:sp>
        <p:nvSpPr>
          <p:cNvPr id="27" name="Rectangle 26"/>
          <p:cNvSpPr/>
          <p:nvPr/>
        </p:nvSpPr>
        <p:spPr>
          <a:xfrm>
            <a:off x="5796136" y="6137920"/>
            <a:ext cx="1259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Reduce j3</a:t>
            </a:r>
            <a:endParaRPr lang="he-IL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67544" y="3284984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123728" y="3356992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707904" y="3356992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292080" y="3284984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876256" y="3356992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604448" y="3284984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23528" y="4437112"/>
            <a:ext cx="288032" cy="165618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915816" y="4509120"/>
            <a:ext cx="720080" cy="165618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79712" y="4941168"/>
            <a:ext cx="504056" cy="108012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043608" y="4913784"/>
            <a:ext cx="4032448" cy="110750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275856" y="4437112"/>
            <a:ext cx="4176464" cy="165618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1259632" y="4581128"/>
            <a:ext cx="6984776" cy="151216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195736" y="4941168"/>
            <a:ext cx="2376264" cy="115212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860032" y="4941168"/>
            <a:ext cx="648072" cy="122413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771800" y="4869160"/>
            <a:ext cx="3312368" cy="122413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660232" y="4581128"/>
            <a:ext cx="1656184" cy="151216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868144" y="4941168"/>
            <a:ext cx="2376264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en-US" dirty="0" smtClean="0"/>
              <a:t>Sharing Map Output - results</a:t>
            </a:r>
            <a:endParaRPr lang="he-IL" dirty="0"/>
          </a:p>
        </p:txBody>
      </p:sp>
      <p:pic>
        <p:nvPicPr>
          <p:cNvPr id="4" name="Content Placeholder 3" descr="MultySplitJobsGra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196752"/>
            <a:ext cx="9144000" cy="5661247"/>
          </a:xfrm>
        </p:spPr>
      </p:pic>
      <p:sp>
        <p:nvSpPr>
          <p:cNvPr id="6" name="Rectangle 5"/>
          <p:cNvSpPr/>
          <p:nvPr/>
        </p:nvSpPr>
        <p:spPr>
          <a:xfrm>
            <a:off x="0" y="1196752"/>
            <a:ext cx="4716016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0" y="1196752"/>
            <a:ext cx="471601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Same series of jobs, same groupings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Save time of copy and transfer data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Greater redundancy – more savings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This is NOT the optimal grouping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trike="sngStrike" dirty="0" err="1" smtClean="0"/>
              <a:t>MapReduce</a:t>
            </a:r>
            <a:endParaRPr lang="en-US" strike="sngStrike" dirty="0" smtClean="0"/>
          </a:p>
          <a:p>
            <a:pPr algn="l" rtl="0"/>
            <a:r>
              <a:rPr lang="en-US" strike="sngStrike" dirty="0" err="1" smtClean="0"/>
              <a:t>GreedySharing</a:t>
            </a:r>
            <a:endParaRPr lang="en-US" strike="sngStrike" dirty="0" smtClean="0"/>
          </a:p>
          <a:p>
            <a:pPr algn="l" rtl="0"/>
            <a:r>
              <a:rPr lang="en-US" strike="sngStrike" dirty="0" smtClean="0"/>
              <a:t>sharing scans</a:t>
            </a:r>
          </a:p>
          <a:p>
            <a:pPr algn="l" rtl="0"/>
            <a:r>
              <a:rPr lang="en-US" strike="sngStrike" dirty="0" smtClean="0"/>
              <a:t>Sharing  map output</a:t>
            </a:r>
          </a:p>
          <a:p>
            <a:pPr algn="l" rtl="0"/>
            <a:r>
              <a:rPr lang="el-GR" dirty="0" smtClean="0"/>
              <a:t>ϒ</a:t>
            </a:r>
            <a:r>
              <a:rPr lang="en-US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Map Output - </a:t>
            </a:r>
            <a:r>
              <a:rPr lang="el-GR" dirty="0" smtClean="0"/>
              <a:t>ϒ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let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 (0</a:t>
            </a:r>
            <a:r>
              <a:rPr lang="en-US" dirty="0" smtClean="0"/>
              <a:t>  ≤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 </a:t>
            </a:r>
            <a:r>
              <a:rPr lang="en-US" dirty="0" smtClean="0"/>
              <a:t>≤</a:t>
            </a:r>
            <a:r>
              <a:rPr lang="en-US" dirty="0" smtClean="0">
                <a:latin typeface="Calibri"/>
              </a:rPr>
              <a:t> 1) be a global parameter, which quantifies the amount of sharing among all jobs.</a:t>
            </a:r>
          </a:p>
          <a:p>
            <a:pPr algn="l" rtl="0">
              <a:buNone/>
            </a:pPr>
            <a:r>
              <a:rPr lang="en-US" dirty="0" smtClean="0">
                <a:latin typeface="Calibri"/>
              </a:rPr>
              <a:t>for a group G with n merged jobs, where </a:t>
            </a:r>
            <a:r>
              <a:rPr lang="en-US" dirty="0" err="1" smtClean="0">
                <a:latin typeface="Calibri"/>
              </a:rPr>
              <a:t>J</a:t>
            </a:r>
            <a:r>
              <a:rPr lang="en-US" baseline="-25000" dirty="0" err="1" smtClean="0">
                <a:latin typeface="Calibri"/>
              </a:rPr>
              <a:t>j</a:t>
            </a:r>
            <a:r>
              <a:rPr lang="en-US" dirty="0" smtClean="0">
                <a:latin typeface="Calibri"/>
              </a:rPr>
              <a:t> is the constituent job,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 satisfies:</a:t>
            </a:r>
          </a:p>
          <a:p>
            <a:pPr algn="l" rtl="0">
              <a:buNone/>
            </a:pP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G</a:t>
            </a:r>
            <a:r>
              <a:rPr lang="en-US" dirty="0" smtClean="0">
                <a:latin typeface="Calibri"/>
              </a:rPr>
              <a:t> =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j</a:t>
            </a:r>
            <a:r>
              <a:rPr lang="en-US" baseline="-25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+</a:t>
            </a:r>
            <a:r>
              <a:rPr lang="el-GR" dirty="0" smtClean="0">
                <a:latin typeface="Calibri"/>
              </a:rPr>
              <a:t> ϒ</a:t>
            </a:r>
            <a:r>
              <a:rPr lang="en-US" dirty="0" smtClean="0">
                <a:latin typeface="Calibri"/>
              </a:rPr>
              <a:t> </a:t>
            </a:r>
            <a:r>
              <a:rPr lang="en-US" baseline="-25000" dirty="0" smtClean="0">
                <a:latin typeface="Calibri"/>
              </a:rPr>
              <a:t> </a:t>
            </a:r>
            <a:endParaRPr lang="en-US" dirty="0" smtClean="0">
              <a:latin typeface="Calibri"/>
            </a:endParaRPr>
          </a:p>
          <a:p>
            <a:pPr algn="l" rtl="0">
              <a:buNone/>
            </a:pPr>
            <a:r>
              <a:rPr lang="en-US" dirty="0" smtClean="0">
                <a:latin typeface="Calibri"/>
              </a:rPr>
              <a:t>what happens when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 = 0? </a:t>
            </a:r>
          </a:p>
          <a:p>
            <a:pPr algn="l" rtl="0">
              <a:buNone/>
            </a:pPr>
            <a:r>
              <a:rPr lang="en-US" dirty="0" smtClean="0">
                <a:latin typeface="Calibri"/>
              </a:rPr>
              <a:t>what happens when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 = 1?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95736" y="3789040"/>
          <a:ext cx="864096" cy="720080"/>
        </p:xfrm>
        <a:graphic>
          <a:graphicData uri="http://schemas.openxmlformats.org/presentationml/2006/ole">
            <p:oleObj spid="_x0000_s10242" name="Equation" r:id="rId3" imgW="469800" imgH="4442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Sharing Map Output - </a:t>
            </a:r>
            <a:r>
              <a:rPr lang="el-GR" dirty="0" smtClean="0"/>
              <a:t>ϒ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recall gain (</a:t>
            </a:r>
            <a:r>
              <a:rPr lang="en-US" dirty="0" err="1" smtClean="0"/>
              <a:t>i,j</a:t>
            </a:r>
            <a:r>
              <a:rPr lang="en-US" dirty="0" smtClean="0"/>
              <a:t>) = f- 2di(</a:t>
            </a:r>
            <a:r>
              <a:rPr lang="en-US" dirty="0" err="1" smtClean="0"/>
              <a:t>Pj</a:t>
            </a:r>
            <a:r>
              <a:rPr lang="en-US" dirty="0" smtClean="0"/>
              <a:t> + </a:t>
            </a:r>
            <a:r>
              <a:rPr lang="el-GR" dirty="0" smtClean="0"/>
              <a:t>δ</a:t>
            </a:r>
            <a:r>
              <a:rPr lang="en-US" dirty="0" smtClean="0"/>
              <a:t>j – Pi),</a:t>
            </a:r>
          </a:p>
          <a:p>
            <a:pPr algn="l" rtl="0">
              <a:buNone/>
            </a:pPr>
            <a:r>
              <a:rPr lang="en-US" dirty="0" smtClean="0"/>
              <a:t>we now define gain (</a:t>
            </a:r>
            <a:r>
              <a:rPr lang="en-US" dirty="0" err="1" smtClean="0"/>
              <a:t>i,j</a:t>
            </a:r>
            <a:r>
              <a:rPr lang="en-US" dirty="0" smtClean="0"/>
              <a:t>) =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same problem with a different gain function.</a:t>
            </a:r>
          </a:p>
          <a:p>
            <a:pPr algn="l" rtl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99592" y="3140968"/>
          <a:ext cx="7128792" cy="792088"/>
        </p:xfrm>
        <a:graphic>
          <a:graphicData uri="http://schemas.openxmlformats.org/presentationml/2006/ole">
            <p:oleObj spid="_x0000_s11266" name="Equation" r:id="rId3" imgW="2400120" imgH="24120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en-US" dirty="0" err="1" smtClean="0"/>
              <a:t>SplitJobs</a:t>
            </a:r>
            <a:r>
              <a:rPr lang="el-GR" baseline="30000" dirty="0" smtClean="0"/>
              <a:t>ϒ</a:t>
            </a:r>
            <a:r>
              <a:rPr lang="en-US" dirty="0" smtClean="0"/>
              <a:t> results</a:t>
            </a:r>
            <a:endParaRPr lang="he-IL" dirty="0"/>
          </a:p>
        </p:txBody>
      </p:sp>
      <p:pic>
        <p:nvPicPr>
          <p:cNvPr id="10" name="Content Placeholder 9" descr="GammaSplitGra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4860032" cy="3744416"/>
          </a:xfrm>
        </p:spPr>
      </p:pic>
      <p:sp>
        <p:nvSpPr>
          <p:cNvPr id="13" name="Rectangle 12"/>
          <p:cNvSpPr/>
          <p:nvPr/>
        </p:nvSpPr>
        <p:spPr>
          <a:xfrm>
            <a:off x="4860032" y="1484784"/>
            <a:ext cx="4283968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4860032" y="1556792"/>
            <a:ext cx="4283968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same groups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when </a:t>
            </a:r>
            <a:r>
              <a:rPr lang="el-GR" dirty="0" smtClean="0">
                <a:solidFill>
                  <a:schemeClr val="bg1"/>
                </a:solidFill>
              </a:rPr>
              <a:t>ϒ</a:t>
            </a:r>
            <a:r>
              <a:rPr lang="en-US" dirty="0" smtClean="0">
                <a:solidFill>
                  <a:schemeClr val="bg1"/>
                </a:solidFill>
              </a:rPr>
              <a:t> is 1, the results are at least as good as </a:t>
            </a:r>
            <a:r>
              <a:rPr lang="en-US" dirty="0" err="1" smtClean="0">
                <a:solidFill>
                  <a:schemeClr val="bg1"/>
                </a:solidFill>
              </a:rPr>
              <a:t>MultySplitJobs</a:t>
            </a: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l-GR" dirty="0" smtClean="0">
                <a:solidFill>
                  <a:schemeClr val="bg1"/>
                </a:solidFill>
              </a:rPr>
              <a:t>ϒ</a:t>
            </a:r>
            <a:r>
              <a:rPr lang="en-US" dirty="0" smtClean="0">
                <a:solidFill>
                  <a:schemeClr val="bg1"/>
                </a:solidFill>
              </a:rPr>
              <a:t> is too optimistic, we enforce aggressive merging, degrading performance.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good </a:t>
            </a:r>
            <a:r>
              <a:rPr lang="el-GR" dirty="0" smtClean="0">
                <a:solidFill>
                  <a:schemeClr val="bg1"/>
                </a:solidFill>
              </a:rPr>
              <a:t>ϒ</a:t>
            </a:r>
            <a:r>
              <a:rPr lang="en-US" dirty="0" smtClean="0">
                <a:solidFill>
                  <a:schemeClr val="bg1"/>
                </a:solidFill>
              </a:rPr>
              <a:t> can be learned (previous runs, sampling)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49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rtl="0">
              <a:buNone/>
            </a:pPr>
            <a:r>
              <a:rPr lang="en-US" dirty="0" smtClean="0"/>
              <a:t>Built on two known functions:</a:t>
            </a:r>
          </a:p>
          <a:p>
            <a:pPr algn="l" rtl="0">
              <a:buNone/>
            </a:pPr>
            <a:r>
              <a:rPr lang="en-US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Map</a:t>
            </a:r>
          </a:p>
          <a:p>
            <a:pPr algn="l" rtl="0">
              <a:buNone/>
            </a:pPr>
            <a:r>
              <a:rPr lang="en-US" dirty="0" smtClean="0"/>
              <a:t>(K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1</a:t>
            </a:r>
            <a:r>
              <a:rPr lang="en-US" dirty="0" smtClean="0"/>
              <a:t>)-&gt;(K</a:t>
            </a:r>
            <a:r>
              <a:rPr lang="en-US" baseline="-25000" dirty="0" smtClean="0"/>
              <a:t>2</a:t>
            </a:r>
            <a:r>
              <a:rPr lang="en-US" dirty="0" smtClean="0"/>
              <a:t>,list (V</a:t>
            </a:r>
            <a:r>
              <a:rPr lang="en-US" baseline="-25000" dirty="0" smtClean="0"/>
              <a:t>2</a:t>
            </a:r>
            <a:r>
              <a:rPr lang="en-US" dirty="0" smtClean="0"/>
              <a:t>))</a:t>
            </a:r>
          </a:p>
          <a:p>
            <a:pPr algn="l" rtl="0">
              <a:buNone/>
            </a:pPr>
            <a:r>
              <a:rPr lang="en-US" dirty="0" smtClean="0"/>
              <a:t>works on m different mapping processors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Reduce</a:t>
            </a:r>
          </a:p>
          <a:p>
            <a:pPr algn="l" rtl="0">
              <a:buNone/>
            </a:pPr>
            <a:r>
              <a:rPr lang="en-US" dirty="0" smtClean="0"/>
              <a:t>(K</a:t>
            </a:r>
            <a:r>
              <a:rPr lang="en-US" baseline="-25000" dirty="0" smtClean="0"/>
              <a:t>2</a:t>
            </a:r>
            <a:r>
              <a:rPr lang="en-US" dirty="0" smtClean="0"/>
              <a:t>,list(V</a:t>
            </a:r>
            <a:r>
              <a:rPr lang="en-US" baseline="-25000" dirty="0" smtClean="0"/>
              <a:t>2</a:t>
            </a:r>
            <a:r>
              <a:rPr lang="en-US" dirty="0" smtClean="0"/>
              <a:t>)) -&gt; (K</a:t>
            </a:r>
            <a:r>
              <a:rPr lang="en-US" baseline="-25000" dirty="0" smtClean="0"/>
              <a:t>3</a:t>
            </a:r>
            <a:r>
              <a:rPr lang="en-US" dirty="0" smtClean="0"/>
              <a:t>,V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r>
              <a:rPr lang="en-US" dirty="0" smtClean="0"/>
              <a:t>works on r different reduce processors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	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trike="sngStrike" dirty="0" err="1" smtClean="0"/>
              <a:t>MapReduce</a:t>
            </a:r>
            <a:endParaRPr lang="en-US" strike="sngStrike" dirty="0" smtClean="0"/>
          </a:p>
          <a:p>
            <a:pPr algn="l" rtl="0"/>
            <a:r>
              <a:rPr lang="en-US" strike="sngStrike" dirty="0" err="1" smtClean="0"/>
              <a:t>GreedySharing</a:t>
            </a:r>
            <a:endParaRPr lang="en-US" strike="sngStrike" dirty="0" smtClean="0"/>
          </a:p>
          <a:p>
            <a:pPr algn="l" rtl="0"/>
            <a:r>
              <a:rPr lang="en-US" strike="sngStrike" dirty="0" smtClean="0"/>
              <a:t>sharing scans</a:t>
            </a:r>
          </a:p>
          <a:p>
            <a:pPr algn="l" rtl="0"/>
            <a:r>
              <a:rPr lang="en-US" strike="sngStrike" dirty="0" smtClean="0"/>
              <a:t>Sharing  map output</a:t>
            </a:r>
          </a:p>
          <a:p>
            <a:pPr algn="l" rtl="0"/>
            <a:r>
              <a:rPr lang="el-GR" strike="sngStrike" dirty="0" smtClean="0"/>
              <a:t>ϒ</a:t>
            </a:r>
            <a:r>
              <a:rPr lang="en-US" strike="sngStrike" dirty="0" smtClean="0"/>
              <a:t> sharing output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this paper described </a:t>
            </a:r>
            <a:r>
              <a:rPr lang="en-US" dirty="0" err="1" smtClean="0"/>
              <a:t>MRShare</a:t>
            </a:r>
            <a:r>
              <a:rPr lang="en-US" dirty="0" smtClean="0"/>
              <a:t> – automatic work sharing across multiple </a:t>
            </a:r>
            <a:r>
              <a:rPr lang="en-US" dirty="0" err="1" smtClean="0"/>
              <a:t>MapReduce</a:t>
            </a:r>
            <a:r>
              <a:rPr lang="en-US" dirty="0" smtClean="0"/>
              <a:t> jobs</a:t>
            </a:r>
          </a:p>
          <a:p>
            <a:pPr algn="l" rtl="0"/>
            <a:r>
              <a:rPr lang="en-US" dirty="0" smtClean="0"/>
              <a:t>With specific sharing opportunities we managed to save significant execution time from ~10% on sharing scans, up to 75% on sharing intermediate data on specific cases 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This work used 8000 machine hours on Amazon EC2, with a cost of 800$</a:t>
            </a:r>
          </a:p>
          <a:p>
            <a:pPr algn="l" rtl="0"/>
            <a:r>
              <a:rPr lang="en-US" dirty="0" smtClean="0"/>
              <a:t>Saving 20% in the execution time translate to 160$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How to define a good sharing opportunity? a good </a:t>
            </a:r>
            <a:r>
              <a:rPr lang="el-GR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?</a:t>
            </a:r>
            <a:endParaRPr lang="en-US" dirty="0" smtClean="0"/>
          </a:p>
          <a:p>
            <a:pPr algn="l" rtl="0"/>
            <a:r>
              <a:rPr lang="en-US" dirty="0" smtClean="0"/>
              <a:t>What happen when we share map functions between jobs</a:t>
            </a:r>
          </a:p>
          <a:p>
            <a:pPr algn="l" rtl="0"/>
            <a:r>
              <a:rPr lang="en-US" dirty="0" smtClean="0"/>
              <a:t>what happen when we operate on multiple inputs? (joins)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70" y="332656"/>
            <a:ext cx="7444666" cy="62478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0000" dirty="0" smtClean="0">
                <a:solidFill>
                  <a:srgbClr val="FF0000"/>
                </a:solidFill>
              </a:rPr>
              <a:t>Thank</a:t>
            </a:r>
          </a:p>
          <a:p>
            <a:pPr algn="l" rtl="0"/>
            <a:r>
              <a:rPr lang="en-US" sz="20000" dirty="0" smtClean="0">
                <a:solidFill>
                  <a:srgbClr val="FF0000"/>
                </a:solidFill>
              </a:rPr>
              <a:t> you!</a:t>
            </a:r>
            <a:endParaRPr lang="he-IL" sz="20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54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93096"/>
            <a:ext cx="622818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0" y="2924944"/>
            <a:ext cx="5076056" cy="5040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2834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2097246"/>
                <a:gridCol w="1301350"/>
                <a:gridCol w="1506804"/>
                <a:gridCol w="2048902"/>
                <a:gridCol w="665698"/>
              </a:tblGrid>
              <a:tr h="28412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Grades</a:t>
                      </a:r>
                      <a:r>
                        <a:rPr lang="en-US" baseline="0" dirty="0" smtClean="0"/>
                        <a:t> AVG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Major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Age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Gender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Math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Abu</a:t>
                      </a:r>
                      <a:r>
                        <a:rPr lang="en-US" baseline="0" dirty="0" smtClean="0"/>
                        <a:t> Alice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93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Literature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Brown</a:t>
                      </a:r>
                      <a:r>
                        <a:rPr lang="en-US" baseline="0" dirty="0" smtClean="0"/>
                        <a:t> Bob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76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Cohen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Carl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3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Business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Doe Dee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4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Ezra </a:t>
                      </a:r>
                      <a:r>
                        <a:rPr lang="en-US" dirty="0" err="1" smtClean="0"/>
                        <a:t>Erez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5</a:t>
                      </a:r>
                      <a:endParaRPr lang="he-IL" dirty="0"/>
                    </a:p>
                  </a:txBody>
                  <a:tcPr/>
                </a:tc>
              </a:tr>
              <a:tr h="28412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Law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Flitch </a:t>
                      </a:r>
                      <a:r>
                        <a:rPr lang="en-US" dirty="0" err="1" smtClean="0"/>
                        <a:t>Fania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6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98" y="2852936"/>
            <a:ext cx="5819221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Job 1: Students count by gender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Job 2: Count students in Mt. Scopus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Job 3: Count students with grade &gt; 88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rgbClr val="FF0000"/>
                </a:solidFill>
              </a:rPr>
              <a:t>Job 4: Students names start with D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27785" y="0"/>
          <a:ext cx="1045793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33084"/>
                <a:gridCol w="368896"/>
                <a:gridCol w="243813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81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93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2</a:t>
                      </a:r>
                      <a:endParaRPr lang="he-IL" sz="160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76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27784" y="1556792"/>
          <a:ext cx="1045793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62112"/>
                <a:gridCol w="339868"/>
                <a:gridCol w="243813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87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4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85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5</a:t>
                      </a:r>
                      <a:endParaRPr lang="he-IL" sz="160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89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6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" y="692696"/>
          <a:ext cx="1907703" cy="201168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635901"/>
                <a:gridCol w="635901"/>
                <a:gridCol w="635901"/>
              </a:tblGrid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b="0" smtClean="0"/>
                        <a:t>81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</a:tr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smtClean="0"/>
                        <a:t>93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2</a:t>
                      </a:r>
                      <a:endParaRPr lang="he-IL" sz="1600" dirty="0"/>
                    </a:p>
                  </a:txBody>
                  <a:tcPr/>
                </a:tc>
              </a:tr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smtClean="0"/>
                        <a:t>76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</a:tr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smtClean="0"/>
                        <a:t>87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4</a:t>
                      </a:r>
                      <a:endParaRPr lang="he-IL" sz="1600" dirty="0"/>
                    </a:p>
                  </a:txBody>
                  <a:tcPr/>
                </a:tc>
              </a:tr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smtClean="0"/>
                        <a:t>85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5</a:t>
                      </a:r>
                      <a:endParaRPr lang="he-IL" sz="1600" dirty="0"/>
                    </a:p>
                  </a:txBody>
                  <a:tcPr/>
                </a:tc>
              </a:tr>
              <a:tr h="228025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89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6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" y="3861048"/>
          <a:ext cx="1907703" cy="22250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635901"/>
                <a:gridCol w="635901"/>
                <a:gridCol w="635901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b="0" dirty="0" smtClean="0"/>
                        <a:t>81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93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2</a:t>
                      </a:r>
                      <a:endParaRPr lang="he-I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76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87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4</a:t>
                      </a:r>
                      <a:endParaRPr lang="he-I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85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5</a:t>
                      </a:r>
                      <a:endParaRPr lang="he-I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89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/>
                        <a:t>6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627784" y="3861048"/>
          <a:ext cx="1045793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33084"/>
                <a:gridCol w="368896"/>
                <a:gridCol w="243813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81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93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2</a:t>
                      </a:r>
                      <a:endParaRPr lang="he-IL" sz="160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76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627785" y="5395527"/>
          <a:ext cx="1045793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18006"/>
                <a:gridCol w="383974"/>
                <a:gridCol w="243813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87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…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4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85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5</a:t>
                      </a:r>
                      <a:endParaRPr lang="he-IL" sz="160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89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…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6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3284984"/>
            <a:ext cx="15476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Job 3:</a:t>
            </a:r>
            <a:endParaRPr lang="he-IL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907704" y="4221088"/>
            <a:ext cx="720080" cy="14401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35696" y="5661248"/>
            <a:ext cx="720080" cy="43204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07704" y="2204864"/>
            <a:ext cx="720080" cy="432048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907704" y="980728"/>
            <a:ext cx="648072" cy="36004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260648"/>
            <a:ext cx="108555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Job 1:</a:t>
            </a:r>
            <a:endParaRPr lang="he-IL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355976" y="4509120"/>
          <a:ext cx="1045794" cy="487491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g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283968" y="5733256"/>
          <a:ext cx="1045794" cy="487491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g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427984" y="188640"/>
          <a:ext cx="1045794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f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m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m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427984" y="1772816"/>
          <a:ext cx="1045794" cy="1462473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f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m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1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f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V="1">
            <a:off x="3779912" y="2564904"/>
            <a:ext cx="648072" cy="36004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707904" y="1844824"/>
            <a:ext cx="648072" cy="36004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707904" y="360040"/>
            <a:ext cx="648072" cy="692696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364088" y="4797152"/>
            <a:ext cx="504056" cy="50405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563888" y="6021288"/>
            <a:ext cx="648072" cy="50405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99792" y="3284984"/>
            <a:ext cx="100540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Map</a:t>
            </a:r>
            <a:endParaRPr lang="he-IL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3779912" y="3212976"/>
            <a:ext cx="2438488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Intermediate</a:t>
            </a:r>
          </a:p>
          <a:p>
            <a:pPr algn="ctr"/>
            <a:r>
              <a:rPr lang="en-US" sz="2800" dirty="0" smtClean="0"/>
              <a:t> data</a:t>
            </a:r>
            <a:endParaRPr lang="he-IL" sz="2800" dirty="0"/>
          </a:p>
        </p:txBody>
      </p:sp>
      <p:sp>
        <p:nvSpPr>
          <p:cNvPr id="43" name="Rectangle 42"/>
          <p:cNvSpPr/>
          <p:nvPr/>
        </p:nvSpPr>
        <p:spPr>
          <a:xfrm>
            <a:off x="6156176" y="620688"/>
            <a:ext cx="1152128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reduce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28184" y="2276872"/>
            <a:ext cx="1152128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reduce</a:t>
            </a:r>
            <a:endParaRPr lang="he-IL" dirty="0">
              <a:solidFill>
                <a:schemeClr val="bg1"/>
              </a:solidFill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7740352" y="980728"/>
          <a:ext cx="1045794" cy="974982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3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f</a:t>
                      </a:r>
                      <a:endParaRPr lang="he-IL" sz="1600" b="0" dirty="0"/>
                    </a:p>
                  </a:txBody>
                  <a:tcPr/>
                </a:tc>
              </a:tr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3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m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7" name="Straight Arrow Connector 46"/>
          <p:cNvCxnSpPr>
            <a:endCxn id="44" idx="1"/>
          </p:cNvCxnSpPr>
          <p:nvPr/>
        </p:nvCxnSpPr>
        <p:spPr>
          <a:xfrm>
            <a:off x="5508104" y="2492896"/>
            <a:ext cx="720080" cy="72008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508104" y="980728"/>
            <a:ext cx="648072" cy="144016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508104" y="1412776"/>
            <a:ext cx="648072" cy="108012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508104" y="980728"/>
            <a:ext cx="576064" cy="936104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5508104" y="1124744"/>
            <a:ext cx="576064" cy="1872208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3" idx="1"/>
          </p:cNvCxnSpPr>
          <p:nvPr/>
        </p:nvCxnSpPr>
        <p:spPr>
          <a:xfrm>
            <a:off x="5508104" y="360040"/>
            <a:ext cx="648072" cy="54868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380312" y="836712"/>
            <a:ext cx="288032" cy="288032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7452320" y="1700808"/>
            <a:ext cx="216024" cy="864096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5940152" y="5085184"/>
            <a:ext cx="1152128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reduce</a:t>
            </a:r>
            <a:endParaRPr lang="he-IL" dirty="0">
              <a:solidFill>
                <a:schemeClr val="bg1"/>
              </a:solidFill>
            </a:endParaRPr>
          </a:p>
        </p:txBody>
      </p: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7812360" y="4941168"/>
          <a:ext cx="1045794" cy="487491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727858"/>
                <a:gridCol w="317936"/>
              </a:tblGrid>
              <a:tr h="487491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2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0" dirty="0" smtClean="0"/>
                        <a:t>g</a:t>
                      </a:r>
                      <a:endParaRPr lang="he-IL" sz="16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>
          <a:xfrm flipV="1">
            <a:off x="5220072" y="5517232"/>
            <a:ext cx="648072" cy="50405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092280" y="5157192"/>
            <a:ext cx="648072" cy="28803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707904" y="4437112"/>
            <a:ext cx="648072" cy="28803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524328" y="3501008"/>
            <a:ext cx="134524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output</a:t>
            </a:r>
            <a:endParaRPr lang="he-IL" sz="2800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 animBg="1"/>
      <p:bldP spid="44" grpId="0" animBg="1"/>
      <p:bldP spid="63" grpId="0" animBg="1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- What is in there?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suppose we have input table T(</a:t>
            </a:r>
            <a:r>
              <a:rPr lang="en-US" dirty="0" err="1" smtClean="0"/>
              <a:t>a,b,c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T.a</a:t>
            </a:r>
            <a:r>
              <a:rPr lang="en-US" dirty="0" smtClean="0"/>
              <a:t>, sum (b)</a:t>
            </a:r>
          </a:p>
          <a:p>
            <a:pPr algn="l" rtl="0">
              <a:buNone/>
            </a:pPr>
            <a:r>
              <a:rPr lang="en-US" dirty="0" smtClean="0"/>
              <a:t>from T</a:t>
            </a:r>
          </a:p>
          <a:p>
            <a:pPr algn="l" rtl="0">
              <a:buNone/>
            </a:pPr>
            <a:r>
              <a:rPr lang="en-US" dirty="0" smtClean="0"/>
              <a:t>where {filters}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Map: (Ø,(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err="1" smtClean="0"/>
              <a:t>.a,T</a:t>
            </a:r>
            <a:r>
              <a:rPr lang="en-US" baseline="-25000" dirty="0" err="1" smtClean="0"/>
              <a:t>i</a:t>
            </a:r>
            <a:r>
              <a:rPr lang="en-US" dirty="0" err="1" smtClean="0"/>
              <a:t>.b,T</a:t>
            </a:r>
            <a:r>
              <a:rPr lang="en-US" baseline="-25000" dirty="0" err="1" smtClean="0"/>
              <a:t>i</a:t>
            </a:r>
            <a:r>
              <a:rPr lang="en-US" dirty="0" err="1" smtClean="0"/>
              <a:t>.c</a:t>
            </a:r>
            <a:r>
              <a:rPr lang="en-US" dirty="0" smtClean="0"/>
              <a:t>))-&gt;{filters}-&gt;(</a:t>
            </a:r>
            <a:r>
              <a:rPr lang="en-US" dirty="0" err="1" smtClean="0"/>
              <a:t>T.a,list</a:t>
            </a:r>
            <a:r>
              <a:rPr lang="en-US" dirty="0" smtClean="0"/>
              <a:t>(</a:t>
            </a:r>
            <a:r>
              <a:rPr lang="en-US" dirty="0" err="1" smtClean="0"/>
              <a:t>T.b</a:t>
            </a:r>
            <a:r>
              <a:rPr lang="en-US" dirty="0" smtClean="0"/>
              <a:t>))</a:t>
            </a:r>
          </a:p>
          <a:p>
            <a:pPr algn="l" rtl="0">
              <a:buNone/>
            </a:pPr>
            <a:r>
              <a:rPr lang="en-US" dirty="0" smtClean="0"/>
              <a:t>Reduce: (</a:t>
            </a:r>
            <a:r>
              <a:rPr lang="en-US" dirty="0" err="1" smtClean="0"/>
              <a:t>T.a</a:t>
            </a:r>
            <a:r>
              <a:rPr lang="en-US" dirty="0" smtClean="0"/>
              <a:t>, list(Tb))-&gt;sum(b) -&gt; (</a:t>
            </a:r>
            <a:r>
              <a:rPr lang="en-US" dirty="0" err="1" smtClean="0"/>
              <a:t>T.a</a:t>
            </a:r>
            <a:r>
              <a:rPr lang="en-US" dirty="0" smtClean="0"/>
              <a:t>, sum(b))</a:t>
            </a:r>
          </a:p>
          <a:p>
            <a:pPr algn="l" rtl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-Mathematics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 smtClean="0"/>
              <a:t>File F</a:t>
            </a:r>
          </a:p>
          <a:p>
            <a:pPr algn="l" rtl="0"/>
            <a:r>
              <a:rPr lang="en-US" sz="2000" dirty="0" smtClean="0"/>
              <a:t>n </a:t>
            </a:r>
            <a:r>
              <a:rPr lang="en-US" sz="2000" dirty="0" err="1" smtClean="0"/>
              <a:t>MapReduce</a:t>
            </a:r>
            <a:r>
              <a:rPr lang="en-US" sz="2000" dirty="0" smtClean="0"/>
              <a:t> jobs  J= {j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…</a:t>
            </a:r>
            <a:r>
              <a:rPr lang="en-US" sz="2000" dirty="0" err="1" smtClean="0"/>
              <a:t>j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algn="l" rtl="0"/>
            <a:r>
              <a:rPr lang="en-US" sz="2000" dirty="0" smtClean="0"/>
              <a:t>Every job j has m map tasks and r reduce tasks</a:t>
            </a:r>
          </a:p>
          <a:p>
            <a:pPr algn="l" rtl="0"/>
            <a:r>
              <a:rPr lang="en-US" sz="2000" dirty="0" smtClean="0"/>
              <a:t>|M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| average map task output, |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| average reduce input</a:t>
            </a:r>
          </a:p>
          <a:p>
            <a:pPr algn="l" rtl="0"/>
            <a:r>
              <a:rPr lang="en-US" sz="2000" dirty="0" smtClean="0"/>
              <a:t>|D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| average intermediate data, |D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|=|M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|∙m=|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|∙r</a:t>
            </a:r>
          </a:p>
          <a:p>
            <a:pPr algn="l" rtl="0"/>
            <a:r>
              <a:rPr lang="en-US" sz="2000" dirty="0" smtClean="0"/>
              <a:t>Buffer size is B+1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smtClean="0"/>
              <a:t>T(J)=T</a:t>
            </a:r>
            <a:r>
              <a:rPr lang="en-US" sz="2800" baseline="-25000" dirty="0" smtClean="0"/>
              <a:t>read</a:t>
            </a:r>
            <a:r>
              <a:rPr lang="en-US" sz="2800" dirty="0" smtClean="0"/>
              <a:t>(J)+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sort</a:t>
            </a:r>
            <a:r>
              <a:rPr lang="en-US" sz="2800" dirty="0" smtClean="0"/>
              <a:t>(J) +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tr</a:t>
            </a:r>
            <a:r>
              <a:rPr lang="en-US" sz="2800" dirty="0" smtClean="0"/>
              <a:t>(J)(+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wright</a:t>
            </a:r>
            <a:r>
              <a:rPr lang="en-US" sz="2800" dirty="0" smtClean="0"/>
              <a:t>)</a:t>
            </a:r>
          </a:p>
          <a:p>
            <a:pPr algn="l" rtl="0">
              <a:buNone/>
            </a:pPr>
            <a:endParaRPr lang="he-IL" sz="2800" dirty="0"/>
          </a:p>
        </p:txBody>
      </p:sp>
      <p:sp>
        <p:nvSpPr>
          <p:cNvPr id="4" name="Rectangle 3"/>
          <p:cNvSpPr/>
          <p:nvPr/>
        </p:nvSpPr>
        <p:spPr>
          <a:xfrm>
            <a:off x="1490170" y="5229200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2555776" y="5229200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2195736" y="5229200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1835696" y="5229200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1115616" y="5229200"/>
            <a:ext cx="34552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/>
        </p:nvSpPr>
        <p:spPr>
          <a:xfrm>
            <a:off x="3275856" y="5229200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/>
        </p:nvSpPr>
        <p:spPr>
          <a:xfrm>
            <a:off x="3059832" y="5229200"/>
            <a:ext cx="216024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4067944" y="5229200"/>
            <a:ext cx="504056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24"/>
          <p:cNvSpPr/>
          <p:nvPr/>
        </p:nvSpPr>
        <p:spPr>
          <a:xfrm>
            <a:off x="4572000" y="5229200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5724128" y="5229200"/>
            <a:ext cx="360040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/>
          <p:cNvSpPr/>
          <p:nvPr/>
        </p:nvSpPr>
        <p:spPr>
          <a:xfrm>
            <a:off x="4932040" y="5229200"/>
            <a:ext cx="21602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/>
          <p:cNvSpPr/>
          <p:nvPr/>
        </p:nvSpPr>
        <p:spPr>
          <a:xfrm>
            <a:off x="5148064" y="5229200"/>
            <a:ext cx="576064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3063-CEAC-4FBB-B26F-39DF3EE4F188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3">
      <a:dk1>
        <a:sysClr val="windowText" lastClr="000000"/>
      </a:dk1>
      <a:lt1>
        <a:sysClr val="window" lastClr="FFFFFF"/>
      </a:lt1>
      <a:dk2>
        <a:srgbClr val="47596C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15404</TotalTime>
  <Words>2430</Words>
  <Application>Microsoft Office PowerPoint</Application>
  <PresentationFormat>On-screen Show (4:3)</PresentationFormat>
  <Paragraphs>886</Paragraphs>
  <Slides>54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Verve</vt:lpstr>
      <vt:lpstr>Equation</vt:lpstr>
      <vt:lpstr>MRShare: Sharing Across Multiple Queries in MapReduce</vt:lpstr>
      <vt:lpstr>Background</vt:lpstr>
      <vt:lpstr>contents </vt:lpstr>
      <vt:lpstr>MapReduce </vt:lpstr>
      <vt:lpstr>MapReduce</vt:lpstr>
      <vt:lpstr>Slide 6</vt:lpstr>
      <vt:lpstr>Slide 7</vt:lpstr>
      <vt:lpstr>MapReduce- What is in there?</vt:lpstr>
      <vt:lpstr>MapReduce-Mathematics</vt:lpstr>
      <vt:lpstr>MapReduce-Mathematics</vt:lpstr>
      <vt:lpstr>MapReduce-Mathematics Sorting</vt:lpstr>
      <vt:lpstr>Validating the cost model</vt:lpstr>
      <vt:lpstr>experiment</vt:lpstr>
      <vt:lpstr>contents </vt:lpstr>
      <vt:lpstr>Same jobs, From the input “view”</vt:lpstr>
      <vt:lpstr>Grouping jobs (the greedy share)</vt:lpstr>
      <vt:lpstr>Slide 17</vt:lpstr>
      <vt:lpstr>Slide 18</vt:lpstr>
      <vt:lpstr>Slide 19</vt:lpstr>
      <vt:lpstr>Grouping jobs</vt:lpstr>
      <vt:lpstr>From input view</vt:lpstr>
      <vt:lpstr>Is greedy-grouping better?</vt:lpstr>
      <vt:lpstr>Is greedy-grouping better?</vt:lpstr>
      <vt:lpstr>Greedy grouping graphs</vt:lpstr>
      <vt:lpstr>contents </vt:lpstr>
      <vt:lpstr>MRShare- Smart grouping</vt:lpstr>
      <vt:lpstr>Some more defenitions</vt:lpstr>
      <vt:lpstr>Scan Shared Optimal Grouping</vt:lpstr>
      <vt:lpstr>Relaxation of the problem</vt:lpstr>
      <vt:lpstr>SplitJobs – Dynamic Program</vt:lpstr>
      <vt:lpstr>Slide 31</vt:lpstr>
      <vt:lpstr>Slide 32</vt:lpstr>
      <vt:lpstr>Slide 33</vt:lpstr>
      <vt:lpstr>SplitJobs - DP</vt:lpstr>
      <vt:lpstr>SplitJobs- DP</vt:lpstr>
      <vt:lpstr>Slide 36</vt:lpstr>
      <vt:lpstr>MultySplitJobs</vt:lpstr>
      <vt:lpstr>MultySplitJobs</vt:lpstr>
      <vt:lpstr>Results</vt:lpstr>
      <vt:lpstr>contents </vt:lpstr>
      <vt:lpstr>Sharing Map Output</vt:lpstr>
      <vt:lpstr>Sharing Map Output</vt:lpstr>
      <vt:lpstr>Slide 43</vt:lpstr>
      <vt:lpstr>Slide 44</vt:lpstr>
      <vt:lpstr>Sharing Map Output - results</vt:lpstr>
      <vt:lpstr>contents </vt:lpstr>
      <vt:lpstr>Sharing Map Output - ϒ</vt:lpstr>
      <vt:lpstr>Sharing Map Output - ϒ</vt:lpstr>
      <vt:lpstr>SplitJobsϒ results</vt:lpstr>
      <vt:lpstr>contents </vt:lpstr>
      <vt:lpstr>Conclusions</vt:lpstr>
      <vt:lpstr>Conclusions</vt:lpstr>
      <vt:lpstr>Future work</vt:lpstr>
      <vt:lpstr>Slide 54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MRShare: Sharing Across Multiple Queries in MapReduce</dc:title>
  <dc:creator>Itay</dc:creator>
  <cp:lastModifiedBy>Itay</cp:lastModifiedBy>
  <cp:revision>21</cp:revision>
  <dcterms:created xsi:type="dcterms:W3CDTF">2015-11-05T11:32:03Z</dcterms:created>
  <dcterms:modified xsi:type="dcterms:W3CDTF">2015-11-24T11:33:58Z</dcterms:modified>
</cp:coreProperties>
</file>