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85" r:id="rId2"/>
    <p:sldId id="533" r:id="rId3"/>
    <p:sldId id="534" r:id="rId4"/>
    <p:sldId id="545" r:id="rId5"/>
    <p:sldId id="518" r:id="rId6"/>
    <p:sldId id="520" r:id="rId7"/>
    <p:sldId id="522" r:id="rId8"/>
    <p:sldId id="544" r:id="rId9"/>
    <p:sldId id="521" r:id="rId10"/>
    <p:sldId id="536" r:id="rId11"/>
    <p:sldId id="523" r:id="rId12"/>
    <p:sldId id="546" r:id="rId13"/>
    <p:sldId id="525" r:id="rId14"/>
    <p:sldId id="524" r:id="rId15"/>
    <p:sldId id="543" r:id="rId16"/>
    <p:sldId id="542" r:id="rId17"/>
    <p:sldId id="529" r:id="rId18"/>
    <p:sldId id="550" r:id="rId19"/>
    <p:sldId id="547" r:id="rId20"/>
    <p:sldId id="538" r:id="rId21"/>
    <p:sldId id="549" r:id="rId22"/>
    <p:sldId id="548" r:id="rId23"/>
    <p:sldId id="530" r:id="rId24"/>
    <p:sldId id="539" r:id="rId25"/>
    <p:sldId id="531" r:id="rId26"/>
    <p:sldId id="535" r:id="rId27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24057"/>
    <a:srgbClr val="7030A0"/>
    <a:srgbClr val="0000FF"/>
    <a:srgbClr val="FF0000"/>
    <a:srgbClr val="1E39FF"/>
    <a:srgbClr val="5166FF"/>
    <a:srgbClr val="0D3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54748D-EAEB-44A5-AF11-CBE3B9ABC526}">
  <a:tblStyle styleId="{8654748D-EAEB-44A5-AF11-CBE3B9ABC52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3620" autoAdjust="0"/>
  </p:normalViewPr>
  <p:slideViewPr>
    <p:cSldViewPr>
      <p:cViewPr varScale="1">
        <p:scale>
          <a:sx n="98" d="100"/>
          <a:sy n="98" d="100"/>
        </p:scale>
        <p:origin x="37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540" y="84"/>
      </p:cViewPr>
      <p:guideLst>
        <p:guide orient="horz" pos="3025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Degree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#nodes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13</c:v>
                </c:pt>
                <c:pt idx="2">
                  <c:v>38</c:v>
                </c:pt>
                <c:pt idx="3">
                  <c:v>21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0-48AB-9BE8-8D6871D0E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6030928"/>
        <c:axId val="315671552"/>
      </c:barChart>
      <c:catAx>
        <c:axId val="386030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Degree (k)</a:t>
                </a:r>
                <a:r>
                  <a:rPr lang="en-US" sz="1000" b="0" i="0" u="none" strike="noStrike" baseline="0" dirty="0" smtClean="0">
                    <a:effectLst/>
                  </a:rPr>
                  <a:t> 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671552"/>
        <c:crosses val="autoZero"/>
        <c:auto val="1"/>
        <c:lblAlgn val="ctr"/>
        <c:lblOffset val="100"/>
        <c:noMultiLvlLbl val="0"/>
      </c:catAx>
      <c:valAx>
        <c:axId val="3156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Nodes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3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196" cy="481627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334" y="0"/>
            <a:ext cx="3169196" cy="481627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r">
              <a:defRPr sz="1300"/>
            </a:lvl1pPr>
          </a:lstStyle>
          <a:p>
            <a:fld id="{CC529508-1810-42C7-BB7B-08243A57AB88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573"/>
            <a:ext cx="3169196" cy="481627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334" y="9119573"/>
            <a:ext cx="3169196" cy="481627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r">
              <a:defRPr sz="1300"/>
            </a:lvl1pPr>
          </a:lstStyle>
          <a:p>
            <a:fld id="{96ED2923-29E6-489E-9A7F-09D66ED95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2189163" cy="123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457243" y="2136304"/>
            <a:ext cx="6368709" cy="6840760"/>
          </a:xfrm>
          <a:prstGeom prst="rect">
            <a:avLst/>
          </a:prstGeom>
          <a:noFill/>
          <a:ln>
            <a:noFill/>
          </a:ln>
        </p:spPr>
        <p:txBody>
          <a:bodyPr lIns="96427" tIns="96427" rIns="96427" bIns="96427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6219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3028950" cy="1703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8788" y="2712367"/>
            <a:ext cx="6727204" cy="6408712"/>
          </a:xfrm>
          <a:prstGeom prst="rect">
            <a:avLst/>
          </a:prstGeom>
        </p:spPr>
        <p:txBody>
          <a:bodyPr lIns="96419" tIns="96419" rIns="96419" bIns="96419" anchor="t" anchorCtr="0">
            <a:noAutofit/>
          </a:bodyPr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Sria Louis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Purpose : real usage</a:t>
            </a:r>
            <a:r>
              <a:rPr lang="en-US" baseline="0" dirty="0" smtClean="0"/>
              <a:t> of Exact Science modeling in the business world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aseline="0" dirty="0" smtClean="0"/>
              <a:t>Unlike other classes : we are not going just to learn a model, but to USE it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aseline="0" dirty="0" smtClean="0"/>
              <a:t>What did work? What didn’t work? Why?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616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31524" y="4560570"/>
            <a:ext cx="5852159" cy="4320540"/>
          </a:xfrm>
          <a:prstGeom prst="rect">
            <a:avLst/>
          </a:prstGeom>
        </p:spPr>
        <p:txBody>
          <a:bodyPr lIns="96419" tIns="96419" rIns="96419" bIns="96419" anchor="t" anchorCtr="0">
            <a:noAutofit/>
          </a:bodyPr>
          <a:lstStyle/>
          <a:p>
            <a:pPr algn="l"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70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19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3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9120188"/>
            <a:ext cx="3170237" cy="479425"/>
          </a:xfrm>
          <a:prstGeom prst="rect">
            <a:avLst/>
          </a:prstGeom>
          <a:ln/>
        </p:spPr>
        <p:txBody>
          <a:bodyPr/>
          <a:lstStyle/>
          <a:p>
            <a:fld id="{6D36513F-3D75-4D20-9688-6B520DD1BE82}" type="slidenum">
              <a:rPr lang="he-IL" altLang="en-US"/>
              <a:pPr/>
              <a:t>13</a:t>
            </a:fld>
            <a:endParaRPr lang="en-US" alt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3225" y="720725"/>
            <a:ext cx="2682875" cy="1509713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2609168"/>
            <a:ext cx="5852814" cy="6271235"/>
          </a:xfrm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7760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8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14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Wingdings" panose="05000000000000000000" pitchFamily="2" charset="2"/>
              <a:buNone/>
            </a:pPr>
            <a:r>
              <a:rPr lang="en-US" sz="1800" dirty="0" smtClean="0"/>
              <a:t>Friendster: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1800" dirty="0" smtClean="0"/>
              <a:t>115M users</a:t>
            </a:r>
          </a:p>
          <a:p>
            <a:pPr marL="457200" lvl="2" indent="-457200" algn="l" rtl="0">
              <a:buFont typeface="Wingdings" panose="05000000000000000000" pitchFamily="2" charset="2"/>
              <a:buChar char="Ø"/>
            </a:pPr>
            <a:r>
              <a:rPr lang="en-US" sz="1800" dirty="0" smtClean="0"/>
              <a:t>An estimation of the degree distribution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Note</a:t>
            </a:r>
            <a:r>
              <a:rPr lang="en-US" baseline="0" dirty="0" smtClean="0"/>
              <a:t> the asymmetry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5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2(a) audio CD (Moe and Fader 2001) </a:t>
            </a:r>
          </a:p>
          <a:p>
            <a:pPr algn="l" rtl="0"/>
            <a:r>
              <a:rPr lang="en-US" dirty="0" smtClean="0"/>
              <a:t>2(b) queries for “</a:t>
            </a:r>
            <a:r>
              <a:rPr lang="en-US" dirty="0" err="1" smtClean="0"/>
              <a:t>Cloverfield</a:t>
            </a:r>
            <a:r>
              <a:rPr lang="en-US" dirty="0" smtClean="0"/>
              <a:t>,” movie -</a:t>
            </a:r>
            <a:r>
              <a:rPr lang="en-US" baseline="0" dirty="0" smtClean="0"/>
              <a:t> </a:t>
            </a:r>
            <a:r>
              <a:rPr lang="en-US" dirty="0" smtClean="0"/>
              <a:t>efficient online viral marketing campaign</a:t>
            </a:r>
          </a:p>
          <a:p>
            <a:pPr algn="l" rtl="0"/>
            <a:r>
              <a:rPr lang="en-US" dirty="0" smtClean="0"/>
              <a:t>2(c) the movie The Kite Runner. this penetration process exhibits a low skew distribution</a:t>
            </a:r>
          </a:p>
          <a:p>
            <a:pPr algn="l" rtl="0"/>
            <a:r>
              <a:rPr lang="en-US" dirty="0" smtClean="0"/>
              <a:t>2(d) social group on Friendster, 74,500 users</a:t>
            </a:r>
          </a:p>
        </p:txBody>
      </p:sp>
    </p:spTree>
    <p:extLst>
      <p:ext uri="{BB962C8B-B14F-4D97-AF65-F5344CB8AC3E}">
        <p14:creationId xmlns:p14="http://schemas.microsoft.com/office/powerpoint/2010/main" val="1403436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62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Wingdings" panose="05000000000000000000" pitchFamily="2" charset="2"/>
              <a:buNone/>
            </a:pPr>
            <a:r>
              <a:rPr lang="en-US" sz="1800" dirty="0" smtClean="0"/>
              <a:t>Friendster: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1800" dirty="0" smtClean="0"/>
              <a:t>115M users</a:t>
            </a:r>
          </a:p>
          <a:p>
            <a:pPr marL="457200" lvl="2" indent="-457200" algn="l" rtl="0">
              <a:buFont typeface="Wingdings" panose="05000000000000000000" pitchFamily="2" charset="2"/>
              <a:buChar char="Ø"/>
            </a:pPr>
            <a:r>
              <a:rPr lang="en-US" sz="1800" dirty="0" smtClean="0"/>
              <a:t>An estimation of the degree distribution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Note</a:t>
            </a:r>
            <a:r>
              <a:rPr lang="en-US" baseline="0" dirty="0" smtClean="0"/>
              <a:t> the asymmetry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5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27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31524" y="4560570"/>
            <a:ext cx="5852159" cy="4320540"/>
          </a:xfrm>
          <a:prstGeom prst="rect">
            <a:avLst/>
          </a:prstGeom>
        </p:spPr>
        <p:txBody>
          <a:bodyPr lIns="96419" tIns="96419" rIns="96419" bIns="96419" anchor="t" anchorCtr="0">
            <a:noAutofit/>
          </a:bodyPr>
          <a:lstStyle/>
          <a:p>
            <a:pPr algn="l"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249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092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8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4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6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31524" y="4560570"/>
            <a:ext cx="5852159" cy="4320540"/>
          </a:xfrm>
          <a:prstGeom prst="rect">
            <a:avLst/>
          </a:prstGeom>
        </p:spPr>
        <p:txBody>
          <a:bodyPr lIns="96419" tIns="96419" rIns="96419" bIns="96419" anchor="t" anchorCtr="0">
            <a:noAutofit/>
          </a:bodyPr>
          <a:lstStyle/>
          <a:p>
            <a:pPr algn="l"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117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05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0" dirty="0" smtClean="0"/>
              <a:t> alpha</a:t>
            </a:r>
          </a:p>
          <a:p>
            <a:endParaRPr lang="en-US" dirty="0" smtClean="0"/>
          </a:p>
          <a:p>
            <a:r>
              <a:rPr lang="en-US" dirty="0" smtClean="0"/>
              <a:t>Each distribution </a:t>
            </a:r>
            <a:r>
              <a:rPr lang="en-US" dirty="0" smtClean="0"/>
              <a:t>can be described by up</a:t>
            </a:r>
            <a:r>
              <a:rPr lang="en-US" baseline="0" dirty="0" smtClean="0"/>
              <a:t> to 2 </a:t>
            </a:r>
            <a:r>
              <a:rPr lang="en-US" baseline="0" dirty="0" smtClean="0"/>
              <a:t>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3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9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Shape 99"/>
          <p:cNvGrpSpPr/>
          <p:nvPr/>
        </p:nvGrpSpPr>
        <p:grpSpPr>
          <a:xfrm>
            <a:off x="107504" y="578184"/>
            <a:ext cx="964540" cy="1011306"/>
            <a:chOff x="5961125" y="1623900"/>
            <a:chExt cx="427450" cy="448175"/>
          </a:xfrm>
        </p:grpSpPr>
        <p:sp>
          <p:nvSpPr>
            <p:cNvPr id="100" name="Shape 10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747786" y="3651870"/>
            <a:ext cx="51860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" b="1" dirty="0" smtClean="0">
                <a:solidFill>
                  <a:srgbClr val="FFFFFF"/>
                </a:solidFill>
                <a:latin typeface="Nixie One"/>
              </a:rPr>
              <a:t>Sria Louis </a:t>
            </a:r>
          </a:p>
          <a:p>
            <a:pPr algn="l" rtl="0"/>
            <a:r>
              <a:rPr lang="en" b="1" dirty="0" smtClean="0">
                <a:solidFill>
                  <a:srgbClr val="FFFFFF"/>
                </a:solidFill>
                <a:latin typeface="Nixie One"/>
              </a:rPr>
              <a:t>School of Business Administration, T</a:t>
            </a:r>
            <a:r>
              <a:rPr lang="en-US" b="1" dirty="0" smtClean="0">
                <a:solidFill>
                  <a:srgbClr val="FFFFFF"/>
                </a:solidFill>
                <a:latin typeface="Nixie One"/>
              </a:rPr>
              <a:t>h</a:t>
            </a:r>
            <a:r>
              <a:rPr lang="en" b="1" dirty="0" smtClean="0">
                <a:solidFill>
                  <a:srgbClr val="FFFFFF"/>
                </a:solidFill>
                <a:latin typeface="Nixie One"/>
              </a:rPr>
              <a:t>e Hebrew University</a:t>
            </a:r>
          </a:p>
          <a:p>
            <a:pPr algn="l" rtl="0"/>
            <a:r>
              <a:rPr lang="en" b="1" dirty="0" smtClean="0">
                <a:solidFill>
                  <a:srgbClr val="FFFFFF"/>
                </a:solidFill>
                <a:latin typeface="Nixie One"/>
              </a:rPr>
              <a:t>Course # 55772</a:t>
            </a:r>
            <a:endParaRPr lang="he-IL" dirty="0">
              <a:latin typeface="Nixie One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620082"/>
            <a:ext cx="5542384" cy="197060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1800" dirty="0" smtClean="0"/>
              <a:t>Using Exact Sciences Models for Understanding Social Phenomena</a:t>
            </a:r>
            <a:r>
              <a:rPr lang="en" sz="2000" dirty="0" smtClean="0"/>
              <a:t/>
            </a:r>
            <a:br>
              <a:rPr lang="en" sz="2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Uncovering </a:t>
            </a:r>
            <a:r>
              <a:rPr lang="en-US" sz="2800" dirty="0"/>
              <a:t>network structure from Diffusion Data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9469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880468" y="411511"/>
            <a:ext cx="5195888" cy="373766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800" dirty="0">
                <a:solidFill>
                  <a:srgbClr val="94BF6E"/>
                </a:solidFill>
              </a:rPr>
              <a:t>From Bass Model – to a “Typical” Social network</a:t>
            </a:r>
          </a:p>
        </p:txBody>
      </p:sp>
      <p:sp>
        <p:nvSpPr>
          <p:cNvPr id="161" name="Shape 161"/>
          <p:cNvSpPr/>
          <p:nvPr/>
        </p:nvSpPr>
        <p:spPr>
          <a:xfrm>
            <a:off x="7214072" y="747704"/>
            <a:ext cx="354080" cy="33808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2384392">
            <a:off x="7003549" y="3733234"/>
            <a:ext cx="354079" cy="33808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hape 561"/>
          <p:cNvGrpSpPr/>
          <p:nvPr/>
        </p:nvGrpSpPr>
        <p:grpSpPr>
          <a:xfrm>
            <a:off x="8140604" y="667048"/>
            <a:ext cx="496295" cy="1106068"/>
            <a:chOff x="3384375" y="2267500"/>
            <a:chExt cx="203375" cy="507825"/>
          </a:xfrm>
        </p:grpSpPr>
        <p:sp>
          <p:nvSpPr>
            <p:cNvPr id="31" name="Shape 562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56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" name="Shape 564"/>
          <p:cNvGrpSpPr/>
          <p:nvPr/>
        </p:nvGrpSpPr>
        <p:grpSpPr>
          <a:xfrm>
            <a:off x="7147145" y="1845570"/>
            <a:ext cx="407162" cy="824935"/>
            <a:chOff x="4747025" y="2332025"/>
            <a:chExt cx="166850" cy="378750"/>
          </a:xfrm>
        </p:grpSpPr>
        <p:sp>
          <p:nvSpPr>
            <p:cNvPr id="34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" name="Shape 567"/>
          <p:cNvGrpSpPr/>
          <p:nvPr/>
        </p:nvGrpSpPr>
        <p:grpSpPr>
          <a:xfrm>
            <a:off x="7859192" y="1265457"/>
            <a:ext cx="421988" cy="1095449"/>
            <a:chOff x="4071800" y="2269925"/>
            <a:chExt cx="172925" cy="502950"/>
          </a:xfrm>
        </p:grpSpPr>
        <p:sp>
          <p:nvSpPr>
            <p:cNvPr id="37" name="Shape 56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56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" name="Shape 537"/>
          <p:cNvGrpSpPr/>
          <p:nvPr/>
        </p:nvGrpSpPr>
        <p:grpSpPr>
          <a:xfrm>
            <a:off x="6243619" y="1187718"/>
            <a:ext cx="766873" cy="716202"/>
            <a:chOff x="616425" y="2329600"/>
            <a:chExt cx="361700" cy="388475"/>
          </a:xfrm>
        </p:grpSpPr>
        <p:sp>
          <p:nvSpPr>
            <p:cNvPr id="40" name="Shape 538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53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54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54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542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543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544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545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" name="Shape 654"/>
          <p:cNvGrpSpPr/>
          <p:nvPr/>
        </p:nvGrpSpPr>
        <p:grpSpPr>
          <a:xfrm>
            <a:off x="7699614" y="2702681"/>
            <a:ext cx="937285" cy="814973"/>
            <a:chOff x="576250" y="4319400"/>
            <a:chExt cx="442075" cy="442050"/>
          </a:xfrm>
        </p:grpSpPr>
        <p:sp>
          <p:nvSpPr>
            <p:cNvPr id="49" name="Shape 655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56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65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65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837"/>
          <p:cNvGrpSpPr/>
          <p:nvPr/>
        </p:nvGrpSpPr>
        <p:grpSpPr>
          <a:xfrm>
            <a:off x="6243619" y="2882273"/>
            <a:ext cx="1141249" cy="951953"/>
            <a:chOff x="5233525" y="4954450"/>
            <a:chExt cx="538275" cy="516350"/>
          </a:xfrm>
        </p:grpSpPr>
        <p:sp>
          <p:nvSpPr>
            <p:cNvPr id="54" name="Shape 8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8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8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4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43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44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45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846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84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84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68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530725"/>
            <a:ext cx="4031295" cy="1028700"/>
          </a:xfrm>
        </p:spPr>
        <p:txBody>
          <a:bodyPr/>
          <a:lstStyle/>
          <a:p>
            <a:r>
              <a:rPr lang="en-US" dirty="0"/>
              <a:t>From Bass Model – </a:t>
            </a:r>
            <a:r>
              <a:rPr lang="en-US" dirty="0" smtClean="0"/>
              <a:t>to a </a:t>
            </a:r>
            <a:r>
              <a:rPr lang="en-US" dirty="0"/>
              <a:t>“Typical” Social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95536" y="1707654"/>
                <a:ext cx="5832648" cy="3158699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3200" dirty="0" smtClean="0"/>
                  <a:t>Bass :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={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else</m:t>
                          </m:r>
                        </m:e>
                      </m:mr>
                    </m:m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707654"/>
                <a:ext cx="5832648" cy="3158699"/>
              </a:xfrm>
              <a:blipFill>
                <a:blip r:embed="rId3"/>
                <a:stretch>
                  <a:fillRect l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395536" y="3867894"/>
                <a:ext cx="5832648" cy="2577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Char char="▪"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Char char="▫"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>
                  <a:buFont typeface="Nixie One"/>
                  <a:buNone/>
                </a:pPr>
                <a:r>
                  <a:rPr lang="en-US" sz="3200" dirty="0" smtClean="0"/>
                  <a:t>DGS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32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67894"/>
                <a:ext cx="5832648" cy="2577808"/>
              </a:xfrm>
              <a:prstGeom prst="rect">
                <a:avLst/>
              </a:prstGeom>
              <a:blipFill>
                <a:blip r:embed="rId4"/>
                <a:stretch>
                  <a:fillRect l="-2717" t="-1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1475656" y="2920959"/>
            <a:ext cx="421637" cy="427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644008" y="3651870"/>
            <a:ext cx="4104456" cy="95410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Note that the same degree distribution can generate very different graphs.</a:t>
            </a:r>
          </a:p>
          <a:p>
            <a:r>
              <a:rPr lang="en-US" dirty="0" smtClean="0"/>
              <a:t>The model </a:t>
            </a:r>
            <a:r>
              <a:rPr lang="en-US" b="1" dirty="0" smtClean="0"/>
              <a:t>assumes</a:t>
            </a:r>
            <a:r>
              <a:rPr lang="en-US" dirty="0" smtClean="0"/>
              <a:t> that the degree distribution is sufficient to describe the “real” process.</a:t>
            </a:r>
          </a:p>
        </p:txBody>
      </p:sp>
    </p:spTree>
    <p:extLst>
      <p:ext uri="{BB962C8B-B14F-4D97-AF65-F5344CB8AC3E}">
        <p14:creationId xmlns:p14="http://schemas.microsoft.com/office/powerpoint/2010/main" val="41508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0725"/>
            <a:ext cx="3959288" cy="1028700"/>
          </a:xfrm>
        </p:spPr>
        <p:txBody>
          <a:bodyPr/>
          <a:lstStyle/>
          <a:p>
            <a:r>
              <a:rPr lang="en-US" dirty="0"/>
              <a:t>From Bass Model – to a “Typical” Social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03648" y="1779662"/>
                <a:ext cx="5902352" cy="3086691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 number of people with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neighbors who already adopted the new product.</a:t>
                </a:r>
              </a:p>
              <a:p>
                <a:pPr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>
                  <a:buNone/>
                </a:pPr>
                <a:r>
                  <a:rPr lang="en-US" sz="2000" dirty="0" smtClean="0">
                    <a:solidFill>
                      <a:srgbClr val="124057"/>
                    </a:solidFill>
                  </a:rPr>
                  <a:t>For instance: </a:t>
                </a:r>
                <a:endParaRPr lang="en-US" sz="2000" i="1" dirty="0" smtClean="0">
                  <a:solidFill>
                    <a:srgbClr val="124057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rgbClr val="12405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124057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rgbClr val="124057"/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srgbClr val="12405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124057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 smtClean="0">
                  <a:solidFill>
                    <a:srgbClr val="124057"/>
                  </a:solidFill>
                </a:endParaRPr>
              </a:p>
              <a:p>
                <a:pPr>
                  <a:buNone/>
                </a:pPr>
                <a:r>
                  <a:rPr lang="en-US" dirty="0" smtClean="0"/>
                  <a:t> </a:t>
                </a:r>
                <a:endParaRPr lang="he-IL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03648" y="1779662"/>
                <a:ext cx="5902352" cy="3086691"/>
              </a:xfrm>
              <a:blipFill>
                <a:blip r:embed="rId3"/>
                <a:stretch>
                  <a:fillRect l="-2066" t="-593" r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03648" y="1556539"/>
                <a:ext cx="6912768" cy="9130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𝑑𝑁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28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556539"/>
                <a:ext cx="6912768" cy="913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25" y="530725"/>
            <a:ext cx="3930800" cy="1028700"/>
          </a:xfrm>
        </p:spPr>
        <p:txBody>
          <a:bodyPr/>
          <a:lstStyle/>
          <a:p>
            <a:r>
              <a:rPr lang="en-GB" dirty="0" smtClean="0"/>
              <a:t>The Bass diffusion model </a:t>
            </a:r>
            <a:br>
              <a:rPr lang="en-GB" dirty="0" smtClean="0"/>
            </a:br>
            <a:r>
              <a:rPr lang="en-GB" dirty="0" smtClean="0"/>
              <a:t>(Bass 1969)</a:t>
            </a:r>
            <a:endParaRPr lang="he-IL" dirty="0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-14154" y="225712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380944" name="AutoShape 16"/>
          <p:cNvSpPr>
            <a:spLocks noChangeArrowheads="1"/>
          </p:cNvSpPr>
          <p:nvPr/>
        </p:nvSpPr>
        <p:spPr bwMode="auto">
          <a:xfrm>
            <a:off x="7177841" y="2741812"/>
            <a:ext cx="1882898" cy="878186"/>
          </a:xfrm>
          <a:prstGeom prst="wedgeEllipseCallout">
            <a:avLst>
              <a:gd name="adj1" fmla="val -61045"/>
              <a:gd name="adj2" fmla="val -94225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sz="1800" dirty="0" smtClean="0">
                <a:latin typeface="Arial" charset="0"/>
                <a:cs typeface="Arial" charset="0"/>
              </a:rPr>
              <a:t>Number </a:t>
            </a:r>
            <a:r>
              <a:rPr lang="en-US" sz="1800" dirty="0">
                <a:latin typeface="Arial" charset="0"/>
                <a:cs typeface="Arial" charset="0"/>
              </a:rPr>
              <a:t>of adopters</a:t>
            </a:r>
          </a:p>
        </p:txBody>
      </p:sp>
      <p:sp>
        <p:nvSpPr>
          <p:cNvPr id="380945" name="AutoShape 17"/>
          <p:cNvSpPr>
            <a:spLocks noChangeArrowheads="1"/>
          </p:cNvSpPr>
          <p:nvPr/>
        </p:nvSpPr>
        <p:spPr bwMode="auto">
          <a:xfrm>
            <a:off x="5328295" y="2813957"/>
            <a:ext cx="1655762" cy="846485"/>
          </a:xfrm>
          <a:prstGeom prst="wedgeEllipseCallout">
            <a:avLst>
              <a:gd name="adj1" fmla="val -7891"/>
              <a:gd name="adj2" fmla="val -107384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sz="1800" dirty="0">
                <a:latin typeface="Arial" charset="0"/>
                <a:cs typeface="Arial" charset="0"/>
              </a:rPr>
              <a:t>Market</a:t>
            </a:r>
          </a:p>
          <a:p>
            <a:pPr algn="ctr" rtl="0"/>
            <a:r>
              <a:rPr lang="en-US" sz="1800" dirty="0" smtClean="0">
                <a:latin typeface="Arial" charset="0"/>
                <a:cs typeface="Arial" charset="0"/>
              </a:rPr>
              <a:t>size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380946" name="AutoShape 18"/>
          <p:cNvSpPr>
            <a:spLocks noChangeArrowheads="1"/>
          </p:cNvSpPr>
          <p:nvPr/>
        </p:nvSpPr>
        <p:spPr bwMode="auto">
          <a:xfrm>
            <a:off x="1169305" y="3224530"/>
            <a:ext cx="1799109" cy="846485"/>
          </a:xfrm>
          <a:prstGeom prst="wedgeEllipseCallout">
            <a:avLst>
              <a:gd name="adj1" fmla="val 88462"/>
              <a:gd name="adj2" fmla="val -142313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sz="1800" dirty="0">
                <a:latin typeface="Arial" charset="0"/>
                <a:cs typeface="Arial" charset="0"/>
              </a:rPr>
              <a:t>External</a:t>
            </a:r>
          </a:p>
          <a:p>
            <a:pPr algn="ctr" rtl="0"/>
            <a:r>
              <a:rPr lang="en-US" sz="1800" dirty="0" smtClean="0">
                <a:latin typeface="Arial" charset="0"/>
                <a:cs typeface="Arial" charset="0"/>
              </a:rPr>
              <a:t>influence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380947" name="AutoShape 19"/>
          <p:cNvSpPr>
            <a:spLocks noChangeArrowheads="1"/>
          </p:cNvSpPr>
          <p:nvPr/>
        </p:nvSpPr>
        <p:spPr bwMode="auto">
          <a:xfrm>
            <a:off x="3162198" y="3180905"/>
            <a:ext cx="1871663" cy="934107"/>
          </a:xfrm>
          <a:prstGeom prst="wedgeEllipseCallout">
            <a:avLst>
              <a:gd name="adj1" fmla="val 25997"/>
              <a:gd name="adj2" fmla="val -132006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sz="1800" dirty="0">
                <a:latin typeface="Arial" charset="0"/>
                <a:cs typeface="Arial" charset="0"/>
              </a:rPr>
              <a:t>Internal</a:t>
            </a:r>
          </a:p>
          <a:p>
            <a:pPr algn="ctr" rtl="0"/>
            <a:r>
              <a:rPr lang="en-US" sz="1800" dirty="0" smtClean="0">
                <a:latin typeface="Arial" charset="0"/>
                <a:cs typeface="Arial" charset="0"/>
              </a:rPr>
              <a:t>Influence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5533116" y="4187798"/>
            <a:ext cx="3071332" cy="846485"/>
          </a:xfrm>
          <a:prstGeom prst="wedgeEllipseCallout">
            <a:avLst>
              <a:gd name="adj1" fmla="val 11301"/>
              <a:gd name="adj2" fmla="val -38433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sz="1800" dirty="0" smtClean="0">
                <a:latin typeface="Arial" charset="0"/>
                <a:cs typeface="Arial" charset="0"/>
              </a:rPr>
              <a:t>Current market potential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6844538" y="2972080"/>
            <a:ext cx="495484" cy="1872208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44" grpId="0" animBg="1"/>
      <p:bldP spid="380945" grpId="0" animBg="1"/>
      <p:bldP spid="380946" grpId="0" animBg="1"/>
      <p:bldP spid="380947" grpId="0" animBg="1"/>
      <p:bldP spid="11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530725"/>
            <a:ext cx="4176463" cy="1028700"/>
          </a:xfrm>
        </p:spPr>
        <p:txBody>
          <a:bodyPr/>
          <a:lstStyle/>
          <a:p>
            <a:r>
              <a:rPr lang="en-US" dirty="0"/>
              <a:t>A glance </a:t>
            </a:r>
            <a:r>
              <a:rPr lang="en-US" dirty="0" smtClean="0"/>
              <a:t>to the differential equation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7" y="1767275"/>
            <a:ext cx="8136904" cy="123652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Bass: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5656" y="1767275"/>
                <a:ext cx="7087020" cy="795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𝑑𝑁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767275"/>
                <a:ext cx="7087020" cy="795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3"/>
          <p:cNvSpPr txBox="1">
            <a:spLocks/>
          </p:cNvSpPr>
          <p:nvPr/>
        </p:nvSpPr>
        <p:spPr>
          <a:xfrm>
            <a:off x="425772" y="3860281"/>
            <a:ext cx="8136904" cy="12365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Font typeface="Nixie One"/>
              <a:buNone/>
            </a:pPr>
            <a:r>
              <a:rPr lang="en-US" dirty="0" smtClean="0"/>
              <a:t>DGS: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67744" y="3614100"/>
                <a:ext cx="4919544" cy="101188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effectLst/>
                              <a:latin typeface="Cambria Math"/>
                            </a:rPr>
                            <m:t>𝒅𝑵</m:t>
                          </m:r>
                          <m:r>
                            <a:rPr lang="en-GB" sz="2400" b="1" i="1" smtClean="0"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b="1" i="1" smtClean="0">
                              <a:effectLst/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GB" sz="2400" b="1" i="1" smtClean="0"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 smtClean="0">
                              <a:effectLst/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GB" sz="2400" b="1" i="0" smtClean="0">
                          <a:effectLst/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effectLst/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  <m:r>
                                <a:rPr lang="en-GB" sz="24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GB" sz="24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e-IL" sz="2400" b="1" i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614100"/>
                <a:ext cx="4919544" cy="1011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932040" y="2661369"/>
            <a:ext cx="3071332" cy="846485"/>
          </a:xfrm>
          <a:prstGeom prst="wedgeEllipseCallout">
            <a:avLst>
              <a:gd name="adj1" fmla="val -1790"/>
              <a:gd name="adj2" fmla="val -8210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sz="1800" dirty="0" smtClean="0">
                <a:latin typeface="Arial" charset="0"/>
                <a:cs typeface="Arial" charset="0"/>
              </a:rPr>
              <a:t>Current market potential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933533" y="2661369"/>
            <a:ext cx="3071332" cy="846485"/>
          </a:xfrm>
          <a:prstGeom prst="wedgeEllipseCallout">
            <a:avLst>
              <a:gd name="adj1" fmla="val -8125"/>
              <a:gd name="adj2" fmla="val 9793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sz="1800" dirty="0" smtClean="0">
                <a:latin typeface="Arial" charset="0"/>
                <a:cs typeface="Arial" charset="0"/>
              </a:rPr>
              <a:t>Current market potential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530725"/>
            <a:ext cx="4031295" cy="1028700"/>
          </a:xfrm>
        </p:spPr>
        <p:txBody>
          <a:bodyPr/>
          <a:lstStyle/>
          <a:p>
            <a:r>
              <a:rPr lang="en-US" dirty="0" smtClean="0"/>
              <a:t>	How </a:t>
            </a:r>
            <a:r>
              <a:rPr lang="en-US" dirty="0"/>
              <a:t>to uncover a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395536" y="1563638"/>
                <a:ext cx="8426732" cy="3456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Char char="▪"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Char char="▫"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4454"/>
                  </a:buClr>
                  <a:buSzPct val="100000"/>
                  <a:buFont typeface="Nixie One"/>
                  <a:buNone/>
                  <a:defRPr sz="2800" b="0" i="0" u="none" strike="noStrike" cap="none">
                    <a:solidFill>
                      <a:srgbClr val="114454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>
                  <a:lnSpc>
                    <a:spcPct val="150000"/>
                  </a:lnSpc>
                  <a:buNone/>
                </a:pPr>
                <a:r>
                  <a:rPr lang="en-US" sz="2000" dirty="0" smtClean="0"/>
                  <a:t>There are 6 parameters we need to decide: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1240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</m:oMath>
                </a14:m>
                <a:r>
                  <a:rPr lang="en-US" sz="2000" dirty="0" smtClean="0"/>
                  <a:t> - Family of degree distributions (e.g</a:t>
                </a:r>
                <a:r>
                  <a:rPr lang="en-US" sz="2000" dirty="0"/>
                  <a:t>., </a:t>
                </a:r>
                <a:r>
                  <a:rPr lang="en-US" sz="2000" dirty="0" smtClean="0"/>
                  <a:t>“all scale-free distributions”)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solidFill>
                          <a:srgbClr val="1240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1240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solidFill>
                          <a:srgbClr val="1240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- Degree distribution parameters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(e.g</a:t>
                </a:r>
                <a:r>
                  <a:rPr lang="en-US" sz="2000" dirty="0"/>
                  <a:t>., for </a:t>
                </a:r>
                <a:r>
                  <a:rPr lang="en-US" sz="2000" dirty="0" smtClean="0"/>
                  <a:t>scale-free,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000" dirty="0" smtClean="0"/>
                  <a:t> - Market size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 - Internal force (</a:t>
                </a:r>
                <a:r>
                  <a:rPr lang="en-US" sz="2000" dirty="0" err="1" smtClean="0"/>
                  <a:t>WoM</a:t>
                </a:r>
                <a:r>
                  <a:rPr lang="en-US" sz="2000" dirty="0" smtClean="0"/>
                  <a:t>) </a:t>
                </a:r>
                <a:r>
                  <a:rPr lang="en-US" sz="2000" dirty="0"/>
                  <a:t>parameter 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 smtClean="0"/>
                  <a:t> - External forces parameter</a:t>
                </a:r>
              </a:p>
              <a:p>
                <a:pPr>
                  <a:lnSpc>
                    <a:spcPct val="150000"/>
                  </a:lnSpc>
                  <a:buNone/>
                </a:pPr>
                <a:endParaRPr lang="en-US" sz="2000" dirty="0" smtClean="0"/>
              </a:p>
              <a:p>
                <a:pPr>
                  <a:lnSpc>
                    <a:spcPct val="150000"/>
                  </a:lnSpc>
                  <a:buNone/>
                </a:pPr>
                <a:endParaRPr lang="en-US" sz="2000" dirty="0" smtClean="0"/>
              </a:p>
              <a:p>
                <a:pPr marL="457200" indent="-457200">
                  <a:lnSpc>
                    <a:spcPct val="15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63638"/>
                <a:ext cx="8426732" cy="3456384"/>
              </a:xfrm>
              <a:prstGeom prst="rect">
                <a:avLst/>
              </a:prstGeom>
              <a:blipFill>
                <a:blip r:embed="rId4"/>
                <a:stretch>
                  <a:fillRect l="-7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60031" y="3867894"/>
                <a:ext cx="4034244" cy="919804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Formally: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12405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r>
                        <a:rPr lang="en-US" sz="2000" b="0" i="1" smtClean="0">
                          <a:solidFill>
                            <a:srgbClr val="12405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𝑒𝑟𝑟</m:t>
                          </m:r>
                          <m:r>
                            <a:rPr lang="en-US" sz="2000" b="0" i="1" smtClean="0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  <m:r>
                            <a:rPr lang="en-US" sz="2000" b="0" i="1" smtClean="0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𝑠𝑖𝑚𝑢𝑙𝑎𝑡𝑒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12405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12405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12405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0" i="1" smtClean="0">
                              <a:solidFill>
                                <a:srgbClr val="12405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b="0" dirty="0" smtClean="0">
                  <a:solidFill>
                    <a:srgbClr val="124057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000" dirty="0" err="1" smtClean="0">
                    <a:solidFill>
                      <a:srgbClr val="124057"/>
                    </a:solidFill>
                    <a:ea typeface="Cambria Math" panose="02040503050406030204" pitchFamily="18" charset="0"/>
                  </a:rPr>
                  <a:t>s.t.</a:t>
                </a:r>
                <a:r>
                  <a:rPr lang="en-US" sz="2000" dirty="0" smtClean="0">
                    <a:solidFill>
                      <a:srgbClr val="12405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1240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  <m:r>
                          <a:rPr lang="en-US" sz="2000" b="0" i="1" smtClean="0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1240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1" y="3867894"/>
                <a:ext cx="4034244" cy="919804"/>
              </a:xfrm>
              <a:prstGeom prst="rect">
                <a:avLst/>
              </a:prstGeom>
              <a:blipFill>
                <a:blip r:embed="rId5"/>
                <a:stretch>
                  <a:fillRect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8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30725"/>
            <a:ext cx="3311216" cy="1028700"/>
          </a:xfrm>
        </p:spPr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475656" y="1635646"/>
            <a:ext cx="7200799" cy="36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57200" indent="-457200"/>
            <a:r>
              <a:rPr lang="en-US" sz="3600" dirty="0" smtClean="0"/>
              <a:t>Simulated data</a:t>
            </a:r>
          </a:p>
          <a:p>
            <a:pPr marL="457200" indent="-457200"/>
            <a:r>
              <a:rPr lang="en-US" sz="3600" dirty="0" smtClean="0"/>
              <a:t>Friendster</a:t>
            </a:r>
          </a:p>
          <a:p>
            <a:pPr marL="457200" indent="-457200"/>
            <a:r>
              <a:rPr lang="en-US" sz="3600" dirty="0" smtClean="0"/>
              <a:t>Real product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 marL="457200" indent="-457200"/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1" y="267494"/>
            <a:ext cx="3857619" cy="29317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211960" y="2427734"/>
            <a:ext cx="1296144" cy="144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82"/>
            <a:ext cx="6192688" cy="506189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971600" y="771550"/>
            <a:ext cx="540060" cy="21602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0141" y="771550"/>
            <a:ext cx="10436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forces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99245" y="3939902"/>
            <a:ext cx="540060" cy="21602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0141" y="4002037"/>
            <a:ext cx="12586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61467" y="1191995"/>
            <a:ext cx="496378" cy="6446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66992" y="994850"/>
            <a:ext cx="12695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viral online campaign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Lognormal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61467" y="3646059"/>
            <a:ext cx="496378" cy="6446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32643" y="3556635"/>
            <a:ext cx="12695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Scale-free</a:t>
            </a:r>
            <a:endParaRPr lang="he-I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1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530725"/>
            <a:ext cx="4031295" cy="1028700"/>
          </a:xfrm>
        </p:spPr>
        <p:txBody>
          <a:bodyPr/>
          <a:lstStyle/>
          <a:p>
            <a:r>
              <a:rPr lang="en-US" dirty="0" smtClean="0"/>
              <a:t>Growth Stage / Decline Stage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4008" y="548881"/>
                <a:ext cx="4499992" cy="10118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/>
                            </a:rPr>
                            <m:t>𝒅𝑵</m:t>
                          </m:r>
                          <m:r>
                            <a:rPr lang="en-GB" sz="2400" b="1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GB" sz="2400" b="1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GB" sz="2400" b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e-IL" sz="24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48881"/>
                <a:ext cx="4499992" cy="1011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3"/>
          <p:cNvSpPr txBox="1">
            <a:spLocks/>
          </p:cNvSpPr>
          <p:nvPr/>
        </p:nvSpPr>
        <p:spPr>
          <a:xfrm>
            <a:off x="357065" y="4030653"/>
            <a:ext cx="5837282" cy="122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u="sng" dirty="0" smtClean="0">
                <a:solidFill>
                  <a:srgbClr val="FF0000"/>
                </a:solidFill>
              </a:rPr>
              <a:t>Conclusion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Asymmetric exponential curve!</a:t>
            </a: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5285" r="48837" b="52039"/>
          <a:stretch/>
        </p:blipFill>
        <p:spPr>
          <a:xfrm>
            <a:off x="4737309" y="1559425"/>
            <a:ext cx="4406691" cy="3004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1792192"/>
                <a:ext cx="3888432" cy="6330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Growth: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𝑑𝑁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he-IL" sz="24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92192"/>
                <a:ext cx="3888432" cy="633058"/>
              </a:xfrm>
              <a:prstGeom prst="rect">
                <a:avLst/>
              </a:prstGeom>
              <a:blipFill rotWithShape="0">
                <a:blip r:embed="rId6"/>
                <a:stretch>
                  <a:fillRect l="-2351" b="-7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560" y="2819418"/>
                <a:ext cx="4499992" cy="6330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Decline: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𝑑𝑁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he-IL" sz="24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19418"/>
                <a:ext cx="4499992" cy="633058"/>
              </a:xfrm>
              <a:prstGeom prst="rect">
                <a:avLst/>
              </a:prstGeom>
              <a:blipFill rotWithShape="0">
                <a:blip r:embed="rId7"/>
                <a:stretch>
                  <a:fillRect l="-2030" b="-87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1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30725"/>
            <a:ext cx="3311216" cy="1028700"/>
          </a:xfrm>
        </p:spPr>
        <p:txBody>
          <a:bodyPr/>
          <a:lstStyle/>
          <a:p>
            <a:r>
              <a:rPr lang="en-US" dirty="0" smtClean="0"/>
              <a:t>Model Evaluation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475656" y="1635646"/>
            <a:ext cx="7200799" cy="36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57200" indent="-457200"/>
            <a:r>
              <a:rPr lang="en-US" sz="3600" dirty="0" smtClean="0"/>
              <a:t>Simulated data</a:t>
            </a:r>
          </a:p>
          <a:p>
            <a:pPr marL="457200" indent="-457200"/>
            <a:r>
              <a:rPr lang="en-US" sz="3600" dirty="0" smtClean="0"/>
              <a:t>Friendster</a:t>
            </a:r>
          </a:p>
          <a:p>
            <a:pPr marL="457200" indent="-457200"/>
            <a:r>
              <a:rPr lang="en-US" sz="3600" dirty="0" smtClean="0"/>
              <a:t>Real data</a:t>
            </a:r>
          </a:p>
          <a:p>
            <a:pPr marL="457200" indent="-457200"/>
            <a:endParaRPr lang="en-US" sz="3600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 next big step…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 marL="457200" indent="-457200"/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1" y="267494"/>
            <a:ext cx="3857619" cy="29317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211960" y="2427734"/>
            <a:ext cx="1296144" cy="144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67275"/>
            <a:ext cx="8177682" cy="315869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2283718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Nixie One"/>
              </a:rPr>
              <a:t>Based on</a:t>
            </a:r>
            <a:r>
              <a:rPr lang="en-US" b="1" dirty="0">
                <a:solidFill>
                  <a:schemeClr val="tx1"/>
                </a:solidFill>
                <a:latin typeface="Nixie One"/>
              </a:rPr>
              <a:t>: </a:t>
            </a:r>
            <a:endParaRPr lang="en-US" b="1" dirty="0" smtClean="0">
              <a:solidFill>
                <a:schemeClr val="tx1"/>
              </a:solidFill>
              <a:latin typeface="Nixie O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Nixie One"/>
              </a:rPr>
              <a:t>Garber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Nixie One"/>
              </a:rPr>
              <a:t>, Tal, Jacob Goldenberg, Barak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Nixie One"/>
              </a:rPr>
              <a:t>Libai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Nixie One"/>
              </a:rPr>
              <a:t> and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Nixie One"/>
              </a:rPr>
              <a:t>Eitan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Nixie One"/>
              </a:rPr>
              <a:t> Muller (2004) From Density to Destiny: Using Spatial Analysis for Early Prediction of New Product Success, Marketing Science Vol. 23, 3, p 419-29.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Nixie O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Nixie O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Nixie One"/>
              </a:rPr>
              <a:t>Goldenberg, Jacob,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Nixie One"/>
              </a:rPr>
              <a:t>Lowengart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Nixie One"/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Nixie One"/>
              </a:rPr>
              <a:t>Oded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Nixie One"/>
              </a:rPr>
              <a:t> and Daniel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Nixie One"/>
              </a:rPr>
              <a:t>Shapira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Nixie One"/>
              </a:rPr>
              <a:t> (2009) Zooming In: Self-Emergence of Movements in New Product Growth, Marketing Science, Vol. 28, 2, March-April 2009, p. 274-92. 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Nixie O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>
                  <a:lumMod val="65000"/>
                </a:schemeClr>
              </a:solidFill>
              <a:latin typeface="Nixie O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xie One"/>
              </a:rPr>
              <a:t>Network Traces on Penetration: Uncovering Degree Distribution from Adoption Data In Marketing Science (2012) Coauthor(s): Dover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Nixie One"/>
              </a:rPr>
              <a:t>Yaniv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Nixie One"/>
              </a:rPr>
              <a:t>, Jacob Goldenberg, Daniel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xie One"/>
              </a:rPr>
              <a:t>Shapira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Nixie On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74" t="15407" r="1071" b="3156"/>
          <a:stretch/>
        </p:blipFill>
        <p:spPr>
          <a:xfrm>
            <a:off x="4258836" y="0"/>
            <a:ext cx="4890794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880468" y="1421213"/>
            <a:ext cx="5195888" cy="22378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4800" dirty="0">
                <a:solidFill>
                  <a:srgbClr val="94BF6E"/>
                </a:solidFill>
              </a:rPr>
              <a:t>How can we make money from a model?</a:t>
            </a:r>
          </a:p>
        </p:txBody>
      </p:sp>
      <p:sp>
        <p:nvSpPr>
          <p:cNvPr id="161" name="Shape 161"/>
          <p:cNvSpPr/>
          <p:nvPr/>
        </p:nvSpPr>
        <p:spPr>
          <a:xfrm>
            <a:off x="7214072" y="747704"/>
            <a:ext cx="354080" cy="33808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2384392">
            <a:off x="7003549" y="3733234"/>
            <a:ext cx="354079" cy="33808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hape 561"/>
          <p:cNvGrpSpPr/>
          <p:nvPr/>
        </p:nvGrpSpPr>
        <p:grpSpPr>
          <a:xfrm>
            <a:off x="8140604" y="667048"/>
            <a:ext cx="496295" cy="1106068"/>
            <a:chOff x="3384375" y="2267500"/>
            <a:chExt cx="203375" cy="507825"/>
          </a:xfrm>
        </p:grpSpPr>
        <p:sp>
          <p:nvSpPr>
            <p:cNvPr id="31" name="Shape 562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56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" name="Shape 564"/>
          <p:cNvGrpSpPr/>
          <p:nvPr/>
        </p:nvGrpSpPr>
        <p:grpSpPr>
          <a:xfrm>
            <a:off x="7147145" y="1845570"/>
            <a:ext cx="407162" cy="824935"/>
            <a:chOff x="4747025" y="2332025"/>
            <a:chExt cx="166850" cy="378750"/>
          </a:xfrm>
        </p:grpSpPr>
        <p:sp>
          <p:nvSpPr>
            <p:cNvPr id="34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" name="Shape 567"/>
          <p:cNvGrpSpPr/>
          <p:nvPr/>
        </p:nvGrpSpPr>
        <p:grpSpPr>
          <a:xfrm>
            <a:off x="7859192" y="1265457"/>
            <a:ext cx="421988" cy="1095449"/>
            <a:chOff x="4071800" y="2269925"/>
            <a:chExt cx="172925" cy="502950"/>
          </a:xfrm>
        </p:grpSpPr>
        <p:sp>
          <p:nvSpPr>
            <p:cNvPr id="37" name="Shape 56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56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" name="Shape 537"/>
          <p:cNvGrpSpPr/>
          <p:nvPr/>
        </p:nvGrpSpPr>
        <p:grpSpPr>
          <a:xfrm>
            <a:off x="6243619" y="1187718"/>
            <a:ext cx="766873" cy="716202"/>
            <a:chOff x="616425" y="2329600"/>
            <a:chExt cx="361700" cy="388475"/>
          </a:xfrm>
        </p:grpSpPr>
        <p:sp>
          <p:nvSpPr>
            <p:cNvPr id="40" name="Shape 538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53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54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54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542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543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544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545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" name="Shape 654"/>
          <p:cNvGrpSpPr/>
          <p:nvPr/>
        </p:nvGrpSpPr>
        <p:grpSpPr>
          <a:xfrm>
            <a:off x="7699614" y="2702681"/>
            <a:ext cx="937285" cy="814973"/>
            <a:chOff x="576250" y="4319400"/>
            <a:chExt cx="442075" cy="442050"/>
          </a:xfrm>
        </p:grpSpPr>
        <p:sp>
          <p:nvSpPr>
            <p:cNvPr id="49" name="Shape 655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56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65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65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837"/>
          <p:cNvGrpSpPr/>
          <p:nvPr/>
        </p:nvGrpSpPr>
        <p:grpSpPr>
          <a:xfrm>
            <a:off x="6243619" y="2882273"/>
            <a:ext cx="1141249" cy="951953"/>
            <a:chOff x="5233525" y="4954450"/>
            <a:chExt cx="538275" cy="516350"/>
          </a:xfrm>
        </p:grpSpPr>
        <p:sp>
          <p:nvSpPr>
            <p:cNvPr id="54" name="Shape 8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8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8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4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43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44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45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846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84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84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5" name="Picture 2" descr="earned money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72" y="3527350"/>
            <a:ext cx="2736304" cy="111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Forecast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3" y="267494"/>
            <a:ext cx="6156177" cy="46786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308304" y="339502"/>
            <a:ext cx="0" cy="39604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08304" y="1779662"/>
            <a:ext cx="1296144" cy="93610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00192" y="339502"/>
            <a:ext cx="0" cy="39604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00191" y="1133416"/>
            <a:ext cx="1296144" cy="93610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48064" y="339502"/>
            <a:ext cx="0" cy="39604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163266" y="1106835"/>
            <a:ext cx="2323814" cy="721965"/>
          </a:xfrm>
          <a:custGeom>
            <a:avLst/>
            <a:gdLst>
              <a:gd name="connsiteX0" fmla="*/ 0 w 2323814"/>
              <a:gd name="connsiteY0" fmla="*/ 687589 h 721965"/>
              <a:gd name="connsiteX1" fmla="*/ 900650 w 2323814"/>
              <a:gd name="connsiteY1" fmla="*/ 70 h 721965"/>
              <a:gd name="connsiteX2" fmla="*/ 2323814 w 2323814"/>
              <a:gd name="connsiteY2" fmla="*/ 721965 h 721965"/>
              <a:gd name="connsiteX3" fmla="*/ 2323814 w 2323814"/>
              <a:gd name="connsiteY3" fmla="*/ 721965 h 72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3814" h="721965">
                <a:moveTo>
                  <a:pt x="0" y="687589"/>
                </a:moveTo>
                <a:cubicBezTo>
                  <a:pt x="256674" y="340965"/>
                  <a:pt x="513348" y="-5659"/>
                  <a:pt x="900650" y="70"/>
                </a:cubicBezTo>
                <a:cubicBezTo>
                  <a:pt x="1287952" y="5799"/>
                  <a:pt x="2323814" y="721965"/>
                  <a:pt x="2323814" y="721965"/>
                </a:cubicBezTo>
                <a:lnTo>
                  <a:pt x="2323814" y="721965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Forecast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160" y="198510"/>
            <a:ext cx="5998840" cy="49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Example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47889" y="1722110"/>
            <a:ext cx="3186754" cy="3195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Large European mobile provider.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 yellow – real sales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 red the predicted sales graph based on first 100 days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Potential saving for the client: 500,000 €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3634643" y="-379481"/>
            <a:ext cx="5509357" cy="550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Holly </a:t>
            </a:r>
            <a:r>
              <a:rPr lang="en-US" dirty="0" smtClean="0">
                <a:solidFill>
                  <a:srgbClr val="FFC000"/>
                </a:solidFill>
              </a:rPr>
              <a:t>Grail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WoM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34589" y="1606849"/>
            <a:ext cx="3186754" cy="1713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1pPr>
            <a:lvl2pPr>
              <a:buClr>
                <a:srgbClr val="114454"/>
              </a:buClr>
              <a:buSzPct val="100000"/>
              <a:buFont typeface="Nixie One"/>
              <a:buChar char="▫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2pPr>
            <a:lvl3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3pPr>
            <a:lvl4pPr marL="457200" indent="-457200">
              <a:buClr>
                <a:srgbClr val="114454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4pPr>
            <a:lvl5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5pPr>
            <a:lvl6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6pPr>
            <a:lvl7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7pPr>
            <a:lvl8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8pPr>
            <a:lvl9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9pPr>
          </a:lstStyle>
          <a:p>
            <a:r>
              <a:rPr lang="en-US" dirty="0"/>
              <a:t>Now, we can distinguish between sales due to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forces </a:t>
            </a:r>
            <a:r>
              <a:rPr lang="en-US" dirty="0"/>
              <a:t>and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  <a:r>
              <a:rPr lang="en-US" dirty="0"/>
              <a:t>!</a:t>
            </a:r>
          </a:p>
        </p:txBody>
      </p:sp>
      <p:pic>
        <p:nvPicPr>
          <p:cNvPr id="7" name="Picture 6" descr="C:\Users\User\Desktop\EX-IN-forces_illustration.png"/>
          <p:cNvPicPr/>
          <p:nvPr/>
        </p:nvPicPr>
        <p:blipFill>
          <a:blip r:embed="rId2" cstate="print"/>
          <a:srcRect l="9167" t="5749" r="6887" b="6776"/>
          <a:stretch>
            <a:fillRect/>
          </a:stretch>
        </p:blipFill>
        <p:spPr bwMode="auto">
          <a:xfrm>
            <a:off x="3419872" y="2196451"/>
            <a:ext cx="5391150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 descr="https://upload.wikimedia.org/wikipedia/commons/1/19/Sangr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10" y="0"/>
            <a:ext cx="1560268" cy="22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434589" y="2782230"/>
            <a:ext cx="3186754" cy="19472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457200">
              <a:buClr>
                <a:srgbClr val="114454"/>
              </a:buClr>
              <a:buSzPct val="100000"/>
              <a:buFont typeface="Nixie One"/>
              <a:buChar char="▪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1pPr>
            <a:lvl2pPr>
              <a:buClr>
                <a:srgbClr val="114454"/>
              </a:buClr>
              <a:buSzPct val="100000"/>
              <a:buFont typeface="Nixie One"/>
              <a:buChar char="▫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2pPr>
            <a:lvl3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3pPr>
            <a:lvl4pPr marL="457200" indent="-457200">
              <a:buClr>
                <a:srgbClr val="114454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4pPr>
            <a:lvl5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5pPr>
            <a:lvl6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6pPr>
            <a:lvl7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7pPr>
            <a:lvl8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8pPr>
            <a:lvl9pPr>
              <a:buClr>
                <a:srgbClr val="114454"/>
              </a:buClr>
              <a:buSzPct val="100000"/>
              <a:buFont typeface="Nixie One"/>
              <a:defRPr sz="2800">
                <a:solidFill>
                  <a:srgbClr val="114454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indent="0">
              <a:buNone/>
            </a:pPr>
            <a:r>
              <a:rPr lang="en-US" sz="1800" dirty="0"/>
              <a:t>Can be done for the same product on different market slices:</a:t>
            </a:r>
          </a:p>
          <a:p>
            <a:r>
              <a:rPr lang="en-US" sz="1800" dirty="0"/>
              <a:t>Age 40+ Vs. 20-30</a:t>
            </a:r>
          </a:p>
          <a:p>
            <a:r>
              <a:rPr lang="en-US" sz="1800" dirty="0"/>
              <a:t>Berlin Vs. Paris</a:t>
            </a:r>
          </a:p>
          <a:p>
            <a:r>
              <a:rPr lang="en-US" sz="1800" dirty="0"/>
              <a:t>Vienna Vs. </a:t>
            </a:r>
            <a:r>
              <a:rPr lang="en-US" sz="1800" dirty="0" smtClean="0"/>
              <a:t>Salzburg</a:t>
            </a:r>
          </a:p>
          <a:p>
            <a:r>
              <a:rPr lang="en-US" sz="1800" dirty="0" smtClean="0"/>
              <a:t>Campaign: </a:t>
            </a:r>
            <a:r>
              <a:rPr lang="en-US" sz="1800" dirty="0"/>
              <a:t>A</a:t>
            </a:r>
            <a:r>
              <a:rPr lang="en-US" sz="1800" dirty="0" smtClean="0"/>
              <a:t> Vs. 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97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Example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001"/>
            <a:ext cx="8352928" cy="5191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3579862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Then…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why aren’t we rich?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29068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didn’t work?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3634643" y="-379481"/>
            <a:ext cx="5509357" cy="550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395536" y="1707654"/>
            <a:ext cx="4506639" cy="3168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457200" indent="-457200"/>
            <a:r>
              <a:rPr lang="en-US" dirty="0" smtClean="0"/>
              <a:t>Real </a:t>
            </a:r>
            <a:r>
              <a:rPr lang="en-US" dirty="0" smtClean="0"/>
              <a:t>life:</a:t>
            </a: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Non-innovative products</a:t>
            </a: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Cannibalism</a:t>
            </a: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Competing </a:t>
            </a:r>
            <a:r>
              <a:rPr lang="en-US" sz="2000" dirty="0"/>
              <a:t>products</a:t>
            </a: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en-US" sz="2000" dirty="0"/>
              <a:t>Weekends / </a:t>
            </a:r>
            <a:r>
              <a:rPr lang="en-US" sz="2000" dirty="0" err="1"/>
              <a:t>Vacances</a:t>
            </a:r>
            <a:endParaRPr lang="en-US" sz="2000" dirty="0" smtClean="0"/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Campaigns</a:t>
            </a:r>
            <a:endParaRPr lang="en-US" sz="2000" dirty="0"/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External Events</a:t>
            </a:r>
          </a:p>
        </p:txBody>
      </p:sp>
    </p:spTree>
    <p:extLst>
      <p:ext uri="{BB962C8B-B14F-4D97-AF65-F5344CB8AC3E}">
        <p14:creationId xmlns:p14="http://schemas.microsoft.com/office/powerpoint/2010/main" val="8514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71549"/>
            <a:ext cx="3239208" cy="787875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WoM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68346" y="2087659"/>
            <a:ext cx="4663693" cy="2572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Advertising does not sell new  products – </a:t>
            </a:r>
            <a:r>
              <a:rPr lang="en-US" sz="2000" dirty="0" err="1" smtClean="0">
                <a:solidFill>
                  <a:schemeClr val="tx1"/>
                </a:solidFill>
              </a:rPr>
              <a:t>WoM</a:t>
            </a:r>
            <a:r>
              <a:rPr lang="en-US" sz="2000" dirty="0" smtClean="0">
                <a:solidFill>
                  <a:schemeClr val="tx1"/>
                </a:solidFill>
              </a:rPr>
              <a:t> does!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recommendation &gt; X10 commercial.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But we cannot see the network!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912" y="2787774"/>
            <a:ext cx="2158296" cy="201064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b="257"/>
          <a:stretch>
            <a:fillRect/>
          </a:stretch>
        </p:blipFill>
        <p:spPr bwMode="auto">
          <a:xfrm>
            <a:off x="6012160" y="39754"/>
            <a:ext cx="2158296" cy="201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7091308" y="2050396"/>
            <a:ext cx="940752" cy="5933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graph-tool.skewed.de/static/doc/_images/min_tree_filte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12" y="2643891"/>
            <a:ext cx="2217762" cy="22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6012160" y="2050396"/>
            <a:ext cx="1079148" cy="5369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13214" y="2153890"/>
            <a:ext cx="3561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124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e-IL" sz="2400" dirty="0">
              <a:solidFill>
                <a:srgbClr val="124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30725"/>
            <a:ext cx="3311216" cy="1028700"/>
          </a:xfrm>
        </p:spPr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74096" y="122149"/>
            <a:ext cx="5294247" cy="2233577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1800" dirty="0" smtClean="0"/>
              <a:t>Bass (1969): </a:t>
            </a:r>
          </a:p>
          <a:p>
            <a:pPr marL="457200" indent="-457200"/>
            <a:r>
              <a:rPr lang="en-US" sz="1800" b="1" i="1" dirty="0" smtClean="0"/>
              <a:t>m</a:t>
            </a:r>
            <a:r>
              <a:rPr lang="en-US" sz="1800" dirty="0" smtClean="0"/>
              <a:t> nodes – all connected</a:t>
            </a:r>
          </a:p>
          <a:p>
            <a:pPr marL="457200" indent="-457200"/>
            <a:r>
              <a:rPr lang="en-US" sz="1800" dirty="0" smtClean="0"/>
              <a:t>Probability </a:t>
            </a:r>
            <a:r>
              <a:rPr lang="en-US" sz="1800" b="1" i="1" dirty="0" smtClean="0"/>
              <a:t>p</a:t>
            </a:r>
            <a:r>
              <a:rPr lang="en-US" sz="1800" dirty="0" smtClean="0"/>
              <a:t> adopting a product after being exposed to advertisement </a:t>
            </a:r>
          </a:p>
          <a:p>
            <a:pPr marL="457200" indent="-457200"/>
            <a:r>
              <a:rPr lang="en-US" sz="1800" dirty="0" smtClean="0"/>
              <a:t>Probability </a:t>
            </a:r>
            <a:r>
              <a:rPr lang="en-US" sz="1800" b="1" i="1" dirty="0" smtClean="0"/>
              <a:t>q</a:t>
            </a:r>
            <a:r>
              <a:rPr lang="en-US" sz="1800" dirty="0" smtClean="0"/>
              <a:t> adopting a product due to </a:t>
            </a:r>
            <a:r>
              <a:rPr lang="en-US" sz="1800" dirty="0" err="1" smtClean="0"/>
              <a:t>WoM</a:t>
            </a:r>
            <a:endParaRPr lang="en-US" sz="18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79262" y="2283718"/>
            <a:ext cx="5001050" cy="1440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None/>
            </a:pPr>
            <a:r>
              <a:rPr lang="en-US" sz="1800" dirty="0" smtClean="0"/>
              <a:t>J Goldenberg, B </a:t>
            </a:r>
            <a:r>
              <a:rPr lang="en-US" sz="1800" dirty="0" err="1" smtClean="0"/>
              <a:t>Libai</a:t>
            </a:r>
            <a:r>
              <a:rPr lang="en-US" sz="1800" dirty="0" smtClean="0"/>
              <a:t>, E Muller (2002) </a:t>
            </a:r>
          </a:p>
          <a:p>
            <a:pPr marL="457200" indent="-457200"/>
            <a:r>
              <a:rPr lang="en-US" sz="1800" b="1" i="1" dirty="0" smtClean="0"/>
              <a:t>m</a:t>
            </a:r>
            <a:r>
              <a:rPr lang="en-US" sz="1800" dirty="0" smtClean="0"/>
              <a:t> nodes – all connected</a:t>
            </a:r>
          </a:p>
          <a:p>
            <a:pPr marL="457200" indent="-457200"/>
            <a:r>
              <a:rPr lang="en-US" sz="1800" dirty="0" smtClean="0"/>
              <a:t>Different </a:t>
            </a:r>
            <a:r>
              <a:rPr lang="en-US" sz="1800" b="1" i="1" dirty="0" smtClean="0"/>
              <a:t>p </a:t>
            </a:r>
            <a:r>
              <a:rPr lang="en-US" sz="1800" dirty="0" smtClean="0"/>
              <a:t>and </a:t>
            </a:r>
            <a:r>
              <a:rPr lang="en-US" sz="1800" b="1" i="1" dirty="0" smtClean="0"/>
              <a:t>q</a:t>
            </a:r>
            <a:endParaRPr lang="en-US" sz="18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401388" y="4004239"/>
            <a:ext cx="6059044" cy="1440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None/>
            </a:pPr>
            <a:r>
              <a:rPr lang="en-US" sz="1800" dirty="0" smtClean="0"/>
              <a:t>Y Dover</a:t>
            </a:r>
            <a:r>
              <a:rPr lang="en-US" sz="1800" dirty="0"/>
              <a:t>, </a:t>
            </a:r>
            <a:r>
              <a:rPr lang="en-US" sz="1800" dirty="0" smtClean="0"/>
              <a:t>J Goldenberg</a:t>
            </a:r>
            <a:r>
              <a:rPr lang="en-US" sz="1800" dirty="0"/>
              <a:t>, </a:t>
            </a:r>
            <a:r>
              <a:rPr lang="en-US" sz="1800" dirty="0" smtClean="0"/>
              <a:t>D </a:t>
            </a:r>
            <a:r>
              <a:rPr lang="en-US" sz="1800" dirty="0" err="1" smtClean="0"/>
              <a:t>Shapira</a:t>
            </a:r>
            <a:r>
              <a:rPr lang="en-US" sz="1800" dirty="0" smtClean="0"/>
              <a:t> (2012):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In reality not all people are </a:t>
            </a:r>
            <a:r>
              <a:rPr lang="en-US" sz="2400" b="1" dirty="0" smtClean="0">
                <a:solidFill>
                  <a:srgbClr val="C00000"/>
                </a:solidFill>
              </a:rPr>
              <a:t>connected!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Font typeface="Nixie One"/>
              <a:buNone/>
            </a:pPr>
            <a:r>
              <a:rPr lang="en-US" sz="1800" dirty="0" smtClean="0"/>
              <a:t> </a:t>
            </a:r>
          </a:p>
          <a:p>
            <a:pPr marL="457200" indent="-457200"/>
            <a:endParaRPr lang="en-US" sz="1800" dirty="0"/>
          </a:p>
        </p:txBody>
      </p:sp>
      <p:sp>
        <p:nvSpPr>
          <p:cNvPr id="37" name="Down Arrow 36"/>
          <p:cNvSpPr/>
          <p:nvPr/>
        </p:nvSpPr>
        <p:spPr>
          <a:xfrm>
            <a:off x="3347864" y="1707654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Down Arrow 37"/>
          <p:cNvSpPr/>
          <p:nvPr/>
        </p:nvSpPr>
        <p:spPr>
          <a:xfrm>
            <a:off x="3347864" y="3413730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58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67275"/>
            <a:ext cx="8177682" cy="31586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The “</a:t>
            </a:r>
            <a:r>
              <a:rPr lang="en-US" sz="2000" b="1" dirty="0" smtClean="0"/>
              <a:t>Typical</a:t>
            </a:r>
            <a:r>
              <a:rPr lang="en-US" sz="2000" dirty="0" smtClean="0"/>
              <a:t>” Social Networks</a:t>
            </a:r>
          </a:p>
          <a:p>
            <a:pPr marL="457200" lvl="3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/>
              <a:t> Degree Distribution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From Bass Model – to a “Typical” Social network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A glance to the differential equation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How can we use it? Numerical Solution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How do we make money out of it?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Why I am not rich?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https://cdn0.tnwcdn.com/wp-content/blogs.dir/1/files/2013/11/social-network-lin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052496" cy="50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611560" y="3507854"/>
            <a:ext cx="6283820" cy="129614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“Typical” 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37799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520" y="1779662"/>
                <a:ext cx="4464496" cy="315869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 Captures the essence of a (social) network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i="1" dirty="0"/>
                  <a:t> </a:t>
                </a:r>
                <a:r>
                  <a:rPr lang="en-US" sz="2000" i="1" dirty="0" smtClean="0"/>
                  <a:t>Degree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:r>
                  <a:rPr lang="en-US" sz="2000" dirty="0" smtClean="0"/>
                  <a:t>Number </a:t>
                </a:r>
                <a:r>
                  <a:rPr lang="en-US" sz="2000" dirty="0"/>
                  <a:t>of </a:t>
                </a:r>
                <a:r>
                  <a:rPr lang="en-US" sz="2000" dirty="0" smtClean="0"/>
                  <a:t>neighbors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Number of </a:t>
                </a:r>
                <a:r>
                  <a:rPr lang="en-US" sz="2000" dirty="0"/>
                  <a:t>nodes of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What </a:t>
                </a:r>
                <a:r>
                  <a:rPr lang="en-US" sz="2000" dirty="0">
                    <a:solidFill>
                      <a:srgbClr val="FF0000"/>
                    </a:solidFill>
                  </a:rPr>
                  <a:t>was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degree distribution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in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the basic Bass Model?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779662"/>
                <a:ext cx="4464496" cy="3158699"/>
              </a:xfrm>
              <a:blipFill>
                <a:blip r:embed="rId3"/>
                <a:stretch>
                  <a:fillRect l="-1364" r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cdn0.tnwcdn.com/wp-content/blogs.dir/1/files/2013/11/social-network-lin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288475" cy="18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030365"/>
              </p:ext>
            </p:extLst>
          </p:nvPr>
        </p:nvGraphicFramePr>
        <p:xfrm>
          <a:off x="4572000" y="23141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0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638880"/>
                  </p:ext>
                </p:extLst>
              </p:nvPr>
            </p:nvGraphicFramePr>
            <p:xfrm>
              <a:off x="277084" y="1649188"/>
              <a:ext cx="8688192" cy="3425075"/>
            </p:xfrm>
            <a:graphic>
              <a:graphicData uri="http://schemas.openxmlformats.org/drawingml/2006/table">
                <a:tbl>
                  <a:tblPr rtl="1" firstRow="1" bandRow="1">
                    <a:tableStyleId>{8654748D-EAEB-44A5-AF11-CBE3B9ABC526}</a:tableStyleId>
                  </a:tblPr>
                  <a:tblGrid>
                    <a:gridCol w="21720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72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720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72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5643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0" i="0" u="none" strike="noStrike" cap="none" dirty="0" smtClean="0">
                              <a:solidFill>
                                <a:srgbClr val="124057"/>
                              </a:solidFill>
                              <a:latin typeface="Nixie One"/>
                              <a:ea typeface="Nixie One"/>
                              <a:cs typeface="Nixie One"/>
                              <a:sym typeface="Nixie One"/>
                            </a:rPr>
                            <a:t>Scale-free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b="0" i="0" u="none" strike="noStrike" cap="none" dirty="0" smtClean="0">
                              <a:solidFill>
                                <a:srgbClr val="124057"/>
                              </a:solidFill>
                              <a:latin typeface="Nixie One"/>
                              <a:ea typeface="Nixie One"/>
                              <a:cs typeface="Nixie One"/>
                              <a:sym typeface="Arial"/>
                            </a:rPr>
                            <a:t>Lognormal</a:t>
                          </a:r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b="0" i="0" u="none" strike="noStrike" cap="none" dirty="0" err="1" smtClean="0">
                              <a:solidFill>
                                <a:srgbClr val="124057"/>
                              </a:solidFill>
                              <a:latin typeface="Nixie One"/>
                              <a:ea typeface="Nixie One"/>
                              <a:cs typeface="Nixie One"/>
                              <a:sym typeface="Arial"/>
                            </a:rPr>
                            <a:t>Poissonian</a:t>
                          </a:r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b="0" i="0" u="none" strike="noStrike" cap="none" dirty="0" smtClean="0">
                              <a:solidFill>
                                <a:srgbClr val="124057"/>
                              </a:solidFill>
                              <a:latin typeface="Nixie One"/>
                              <a:ea typeface="Nixie One"/>
                              <a:cs typeface="Nixie One"/>
                              <a:sym typeface="Arial"/>
                            </a:rPr>
                            <a:t>Uniform</a:t>
                          </a:r>
                          <a:endParaRPr lang="he-IL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1015">
                    <a:tc>
                      <a:txBody>
                        <a:bodyPr/>
                        <a:lstStyle/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3200">
                                                    <a:latin typeface="Cambria Math" panose="02040503050406030204" pitchFamily="18" charset="0"/>
                                                  </a:rPr>
                                                  <m:t>k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3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sz="3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μ</m:t>
                                            </m:r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e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3200" b="0" i="0" u="none" strike="noStrike" cap="none" dirty="0">
                            <a:solidFill>
                              <a:srgbClr val="124057"/>
                            </a:solidFill>
                            <a:latin typeface="Nixie One"/>
                            <a:ea typeface="Nixie One"/>
                            <a:cs typeface="Nixie One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200" b="0" i="0" u="none" strike="noStrike" cap="none" dirty="0" smtClean="0">
                            <a:solidFill>
                              <a:srgbClr val="124057"/>
                            </a:solidFill>
                            <a:latin typeface="Nixie One"/>
                            <a:ea typeface="Nixie One"/>
                            <a:cs typeface="Nixie One"/>
                            <a:sym typeface="Arial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638417">
                    <a:tc>
                      <a:txBody>
                        <a:bodyPr/>
                        <a:lstStyle/>
                        <a:p>
                          <a:pPr algn="ctr" rtl="1"/>
                          <a:endParaRPr lang="he-IL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638880"/>
                  </p:ext>
                </p:extLst>
              </p:nvPr>
            </p:nvGraphicFramePr>
            <p:xfrm>
              <a:off x="277084" y="1649188"/>
              <a:ext cx="8688192" cy="3425075"/>
            </p:xfrm>
            <a:graphic>
              <a:graphicData uri="http://schemas.openxmlformats.org/drawingml/2006/table">
                <a:tbl>
                  <a:tblPr rtl="1" firstRow="1" bandRow="1">
                    <a:tableStyleId>{8654748D-EAEB-44A5-AF11-CBE3B9ABC526}</a:tableStyleId>
                  </a:tblPr>
                  <a:tblGrid>
                    <a:gridCol w="21720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72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720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72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5643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0" i="0" u="none" strike="noStrike" cap="none" dirty="0" smtClean="0">
                              <a:solidFill>
                                <a:srgbClr val="124057"/>
                              </a:solidFill>
                              <a:latin typeface="Nixie One"/>
                              <a:ea typeface="Nixie One"/>
                              <a:cs typeface="Nixie One"/>
                              <a:sym typeface="Nixie One"/>
                            </a:rPr>
                            <a:t>Scale-free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b="0" i="0" u="none" strike="noStrike" cap="none" dirty="0" smtClean="0">
                              <a:solidFill>
                                <a:srgbClr val="124057"/>
                              </a:solidFill>
                              <a:latin typeface="Nixie One"/>
                              <a:ea typeface="Nixie One"/>
                              <a:cs typeface="Nixie One"/>
                              <a:sym typeface="Arial"/>
                            </a:rPr>
                            <a:t>Lognormal</a:t>
                          </a:r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b="0" i="0" u="none" strike="noStrike" cap="none" dirty="0" err="1" smtClean="0">
                              <a:solidFill>
                                <a:srgbClr val="124057"/>
                              </a:solidFill>
                              <a:latin typeface="Nixie One"/>
                              <a:ea typeface="Nixie One"/>
                              <a:cs typeface="Nixie One"/>
                              <a:sym typeface="Arial"/>
                            </a:rPr>
                            <a:t>Poissonian</a:t>
                          </a:r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b="0" i="0" u="none" strike="noStrike" cap="none" dirty="0" smtClean="0">
                              <a:solidFill>
                                <a:srgbClr val="124057"/>
                              </a:solidFill>
                              <a:latin typeface="Nixie One"/>
                              <a:ea typeface="Nixie One"/>
                              <a:cs typeface="Nixie One"/>
                              <a:sym typeface="Arial"/>
                            </a:rPr>
                            <a:t>Uniform</a:t>
                          </a:r>
                          <a:endParaRPr lang="he-IL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1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0" t="-61053" r="-300000" b="-1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62" t="-61053" r="-200843" b="-1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1053" r="-100280" b="-1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43" t="-61053" r="-562" b="-14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638417">
                    <a:tc>
                      <a:txBody>
                        <a:bodyPr/>
                        <a:lstStyle/>
                        <a:p>
                          <a:pPr algn="ctr" rtl="1"/>
                          <a:endParaRPr lang="he-IL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3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0725"/>
            <a:ext cx="3815274" cy="1028700"/>
          </a:xfrm>
        </p:spPr>
        <p:txBody>
          <a:bodyPr/>
          <a:lstStyle/>
          <a:p>
            <a:r>
              <a:rPr lang="en-US" dirty="0"/>
              <a:t>Typical Degree Distribution</a:t>
            </a:r>
          </a:p>
        </p:txBody>
      </p:sp>
      <p:pic>
        <p:nvPicPr>
          <p:cNvPr id="1026" name="Picture 2" descr="Discrete uniform probability mass function for n =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9" y="3435846"/>
            <a:ext cx="2225290" cy="16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lot of the Lognormal PD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-1" r="3191" b="11065"/>
          <a:stretch/>
        </p:blipFill>
        <p:spPr bwMode="auto">
          <a:xfrm>
            <a:off x="4932040" y="3651870"/>
            <a:ext cx="1872208" cy="11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ot of the Poisson P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98" y="3420138"/>
            <a:ext cx="2154202" cy="17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8/8a/Long_tail.svg/1000px-Long_tail.sv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/>
          <a:stretch/>
        </p:blipFill>
        <p:spPr bwMode="auto">
          <a:xfrm>
            <a:off x="7135822" y="3492146"/>
            <a:ext cx="1828666" cy="14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10286" y="3363838"/>
            <a:ext cx="2154202" cy="1723362"/>
            <a:chOff x="6594262" y="3420138"/>
            <a:chExt cx="2154202" cy="1723362"/>
          </a:xfrm>
        </p:grpSpPr>
        <p:pic>
          <p:nvPicPr>
            <p:cNvPr id="8" name="Picture 8" descr="Plot of the Poisson PM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63"/>
            <a:stretch/>
          </p:blipFill>
          <p:spPr bwMode="auto">
            <a:xfrm>
              <a:off x="6594262" y="3420138"/>
              <a:ext cx="386403" cy="172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Plot of the Poisson PM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57"/>
            <a:stretch/>
          </p:blipFill>
          <p:spPr bwMode="auto">
            <a:xfrm>
              <a:off x="6594262" y="4948014"/>
              <a:ext cx="2154202" cy="19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578038" y="3368668"/>
            <a:ext cx="2154202" cy="1723362"/>
            <a:chOff x="6594262" y="3420138"/>
            <a:chExt cx="2154202" cy="1723362"/>
          </a:xfrm>
        </p:grpSpPr>
        <p:pic>
          <p:nvPicPr>
            <p:cNvPr id="15" name="Picture 8" descr="Plot of the Poisson PM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063"/>
            <a:stretch/>
          </p:blipFill>
          <p:spPr bwMode="auto">
            <a:xfrm>
              <a:off x="6594262" y="3420138"/>
              <a:ext cx="386403" cy="172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Plot of the Poisson PM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57"/>
            <a:stretch/>
          </p:blipFill>
          <p:spPr bwMode="auto">
            <a:xfrm>
              <a:off x="6594262" y="4948014"/>
              <a:ext cx="2154202" cy="19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72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0725"/>
            <a:ext cx="3815274" cy="1028700"/>
          </a:xfrm>
        </p:spPr>
        <p:txBody>
          <a:bodyPr/>
          <a:lstStyle/>
          <a:p>
            <a:r>
              <a:rPr lang="en-US" dirty="0" smtClean="0"/>
              <a:t>Degree Distribution :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81" y="1767275"/>
            <a:ext cx="4285419" cy="3366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6296" y="1752598"/>
            <a:ext cx="15960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WOSN 2009 Data Sets</a:t>
            </a:r>
            <a:endParaRPr lang="he-IL" sz="10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3529" y="1767275"/>
                <a:ext cx="5256583" cy="3158699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 uniform network: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Bass Model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8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else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  <a:p>
                <a:pPr>
                  <a:buNone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1E39FF"/>
                    </a:solidFill>
                  </a:rPr>
                  <a:t>Facebook Degree </a:t>
                </a:r>
                <a:r>
                  <a:rPr lang="en-US" sz="2400" dirty="0" smtClean="0">
                    <a:solidFill>
                      <a:srgbClr val="1E39FF"/>
                    </a:solidFill>
                  </a:rPr>
                  <a:t>Distribution (scale-dree)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9" y="1767275"/>
                <a:ext cx="5256583" cy="3158699"/>
              </a:xfrm>
              <a:blipFill>
                <a:blip r:embed="rId4"/>
                <a:stretch>
                  <a:fillRect l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Connector 6"/>
          <p:cNvSpPr/>
          <p:nvPr/>
        </p:nvSpPr>
        <p:spPr>
          <a:xfrm>
            <a:off x="8808984" y="1886494"/>
            <a:ext cx="144016" cy="144016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lowchart: Connector 7"/>
          <p:cNvSpPr/>
          <p:nvPr/>
        </p:nvSpPr>
        <p:spPr>
          <a:xfrm>
            <a:off x="6020324" y="2284753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lowchart: Connector 8"/>
          <p:cNvSpPr/>
          <p:nvPr/>
        </p:nvSpPr>
        <p:spPr>
          <a:xfrm>
            <a:off x="6131290" y="2283718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lowchart: Connector 5"/>
          <p:cNvSpPr/>
          <p:nvPr/>
        </p:nvSpPr>
        <p:spPr>
          <a:xfrm>
            <a:off x="6215245" y="2284634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4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20028</TotalTime>
  <Words>756</Words>
  <Application>Microsoft Office PowerPoint</Application>
  <PresentationFormat>On-screen Show (16:9)</PresentationFormat>
  <Paragraphs>177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Nixie One</vt:lpstr>
      <vt:lpstr>Roboto Slab</vt:lpstr>
      <vt:lpstr>Wingdings</vt:lpstr>
      <vt:lpstr>Warwick template</vt:lpstr>
      <vt:lpstr>Using Exact Sciences Models for Understanding Social Phenomena   Uncovering network structure from Diffusion Data</vt:lpstr>
      <vt:lpstr>Credit</vt:lpstr>
      <vt:lpstr>WoM </vt:lpstr>
      <vt:lpstr>Reminder</vt:lpstr>
      <vt:lpstr>Lecture map</vt:lpstr>
      <vt:lpstr>The “Typical” Social Networks</vt:lpstr>
      <vt:lpstr>Degree Distribution</vt:lpstr>
      <vt:lpstr>Typical Degree Distribution</vt:lpstr>
      <vt:lpstr>Degree Distribution : Examples</vt:lpstr>
      <vt:lpstr>From Bass Model – to a “Typical” Social network</vt:lpstr>
      <vt:lpstr>From Bass Model – to a “Typical” Social network</vt:lpstr>
      <vt:lpstr>From Bass Model – to a “Typical” Social network</vt:lpstr>
      <vt:lpstr>The Bass diffusion model  (Bass 1969)</vt:lpstr>
      <vt:lpstr>A glance to the differential equation</vt:lpstr>
      <vt:lpstr> How to uncover a network</vt:lpstr>
      <vt:lpstr>Model Evaluation</vt:lpstr>
      <vt:lpstr>PowerPoint Presentation</vt:lpstr>
      <vt:lpstr>Growth Stage / Decline Stage</vt:lpstr>
      <vt:lpstr>Model Evaluation</vt:lpstr>
      <vt:lpstr>How can we make money from a model?</vt:lpstr>
      <vt:lpstr>Forecast</vt:lpstr>
      <vt:lpstr>Forecast</vt:lpstr>
      <vt:lpstr>Real Example</vt:lpstr>
      <vt:lpstr>The Holly Grail: WoM</vt:lpstr>
      <vt:lpstr>Real Example</vt:lpstr>
      <vt:lpstr>What didn’t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Exact Sciences Models for Understanding Social Phenomena Session 3 – Social Norms</dc:title>
  <dc:creator>Renana</dc:creator>
  <cp:lastModifiedBy>SRIA</cp:lastModifiedBy>
  <cp:revision>300</cp:revision>
  <cp:lastPrinted>2017-05-14T11:52:11Z</cp:lastPrinted>
  <dcterms:modified xsi:type="dcterms:W3CDTF">2017-06-21T00:05:34Z</dcterms:modified>
</cp:coreProperties>
</file>