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2" r:id="rId5"/>
    <p:sldId id="259" r:id="rId6"/>
    <p:sldId id="260" r:id="rId7"/>
    <p:sldId id="261" r:id="rId8"/>
    <p:sldId id="263" r:id="rId9"/>
    <p:sldId id="266" r:id="rId10"/>
    <p:sldId id="265" r:id="rId11"/>
    <p:sldId id="268" r:id="rId12"/>
    <p:sldId id="269" r:id="rId13"/>
    <p:sldId id="270" r:id="rId14"/>
    <p:sldId id="271" r:id="rId15"/>
    <p:sldId id="264" r:id="rId16"/>
    <p:sldId id="272" r:id="rId17"/>
    <p:sldId id="267"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94" autoAdjust="0"/>
    <p:restoredTop sz="94660"/>
  </p:normalViewPr>
  <p:slideViewPr>
    <p:cSldViewPr snapToGrid="0">
      <p:cViewPr varScale="1">
        <p:scale>
          <a:sx n="70" d="100"/>
          <a:sy n="70" d="100"/>
        </p:scale>
        <p:origin x="16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7" name="Date Placeholder 6"/>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383201600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3076778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219974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3439870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7" name="Date Placeholder 6"/>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15058291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8" name="Date Placeholder 7"/>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9" name="Footer Placeholder 8"/>
          <p:cNvSpPr>
            <a:spLocks noGrp="1"/>
          </p:cNvSpPr>
          <p:nvPr>
            <p:ph type="ftr" sz="quarter" idx="11"/>
          </p:nvPr>
        </p:nvSpPr>
        <p:spPr/>
        <p:txBody>
          <a:bodyPr/>
          <a:lstStyle/>
          <a:p>
            <a:endParaRPr lang="he-IL"/>
          </a:p>
        </p:txBody>
      </p:sp>
      <p:sp>
        <p:nvSpPr>
          <p:cNvPr id="10" name="Slide Number Placeholder 9"/>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2728138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1583436" y="3143250"/>
            <a:ext cx="4270248" cy="2596776"/>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7" name="Date Placeholder 6"/>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53D87A2-F50F-4DA6-A35E-4527A2464261}" type="slidenum">
              <a:rPr lang="he-IL" smtClean="0"/>
              <a:t>‹#›</a:t>
            </a:fld>
            <a:endParaRPr lang="he-IL"/>
          </a:p>
        </p:txBody>
      </p:sp>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Tree>
    <p:extLst>
      <p:ext uri="{BB962C8B-B14F-4D97-AF65-F5344CB8AC3E}">
        <p14:creationId xmlns:p14="http://schemas.microsoft.com/office/powerpoint/2010/main" val="1694039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251033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3787065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9" name="Date Placeholder 8"/>
          <p:cNvSpPr>
            <a:spLocks noGrp="1"/>
          </p:cNvSpPr>
          <p:nvPr>
            <p:ph type="dt" sz="half" idx="10"/>
          </p:nvPr>
        </p:nvSpPr>
        <p:spPr/>
        <p:txBody>
          <a:bodyPr/>
          <a:lstStyle/>
          <a:p>
            <a:fld id="{72AAD598-8A1D-40BA-930A-35A174817063}" type="datetimeFigureOut">
              <a:rPr lang="he-IL" smtClean="0"/>
              <a:t>י"ד/אייר/תשפ"ב</a:t>
            </a:fld>
            <a:endParaRPr lang="he-IL"/>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he-IL"/>
          </a:p>
        </p:txBody>
      </p:sp>
      <p:sp>
        <p:nvSpPr>
          <p:cNvPr id="11" name="Slide Number Placeholder 10"/>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1616876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2AAD598-8A1D-40BA-930A-35A174817063}" type="datetimeFigureOut">
              <a:rPr lang="he-IL" smtClean="0"/>
              <a:t>י"ד/אייר/תשפ"ב</a:t>
            </a:fld>
            <a:endParaRPr lang="he-IL"/>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he-IL"/>
          </a:p>
        </p:txBody>
      </p:sp>
      <p:sp>
        <p:nvSpPr>
          <p:cNvPr id="10" name="Slide Number Placeholder 9"/>
          <p:cNvSpPr>
            <a:spLocks noGrp="1"/>
          </p:cNvSpPr>
          <p:nvPr>
            <p:ph type="sldNum" sz="quarter" idx="12"/>
          </p:nvPr>
        </p:nvSpPr>
        <p:spPr/>
        <p:txBody>
          <a:bodyPr/>
          <a:lstStyle/>
          <a:p>
            <a:fld id="{053D87A2-F50F-4DA6-A35E-4527A2464261}" type="slidenum">
              <a:rPr lang="he-IL" smtClean="0"/>
              <a:t>‹#›</a:t>
            </a:fld>
            <a:endParaRPr lang="he-IL"/>
          </a:p>
        </p:txBody>
      </p:sp>
    </p:spTree>
    <p:extLst>
      <p:ext uri="{BB962C8B-B14F-4D97-AF65-F5344CB8AC3E}">
        <p14:creationId xmlns:p14="http://schemas.microsoft.com/office/powerpoint/2010/main" val="63158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2AAD598-8A1D-40BA-930A-35A174817063}" type="datetimeFigureOut">
              <a:rPr lang="he-IL" smtClean="0"/>
              <a:t>י"ד/אייר/תשפ"ב</a:t>
            </a:fld>
            <a:endParaRPr lang="he-IL"/>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he-IL"/>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53D87A2-F50F-4DA6-A35E-4527A2464261}" type="slidenum">
              <a:rPr lang="he-IL" smtClean="0"/>
              <a:t>‹#›</a:t>
            </a:fld>
            <a:endParaRPr lang="he-IL"/>
          </a:p>
        </p:txBody>
      </p:sp>
    </p:spTree>
    <p:extLst>
      <p:ext uri="{BB962C8B-B14F-4D97-AF65-F5344CB8AC3E}">
        <p14:creationId xmlns:p14="http://schemas.microsoft.com/office/powerpoint/2010/main" val="2268659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639AD572-910D-4B27-8B38-C10A23D48986}"/>
              </a:ext>
            </a:extLst>
          </p:cNvPr>
          <p:cNvSpPr>
            <a:spLocks noGrp="1"/>
          </p:cNvSpPr>
          <p:nvPr>
            <p:ph type="ctrTitle"/>
          </p:nvPr>
        </p:nvSpPr>
        <p:spPr/>
        <p:txBody>
          <a:bodyPr/>
          <a:lstStyle/>
          <a:p>
            <a:r>
              <a:rPr lang="he-IL" dirty="0">
                <a:latin typeface="Calibri" panose="020F0502020204030204" pitchFamily="34" charset="0"/>
                <a:cs typeface="Calibri" panose="020F0502020204030204" pitchFamily="34" charset="0"/>
              </a:rPr>
              <a:t>גורמים למצוקת הדיור בחברה הפלסטינית בישראל</a:t>
            </a:r>
          </a:p>
        </p:txBody>
      </p:sp>
    </p:spTree>
    <p:extLst>
      <p:ext uri="{BB962C8B-B14F-4D97-AF65-F5344CB8AC3E}">
        <p14:creationId xmlns:p14="http://schemas.microsoft.com/office/powerpoint/2010/main" val="2214617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DCB81B7E-4D6F-E745-A19C-308FD51751F7}"/>
              </a:ext>
            </a:extLst>
          </p:cNvPr>
          <p:cNvSpPr>
            <a:spLocks noGrp="1"/>
          </p:cNvSpPr>
          <p:nvPr>
            <p:ph type="title"/>
          </p:nvPr>
        </p:nvSpPr>
        <p:spPr/>
        <p:txBody>
          <a:bodyPr/>
          <a:lstStyle/>
          <a:p>
            <a:r>
              <a:rPr lang="he-IL" dirty="0"/>
              <a:t>קידום תכניות מתאר כוללניות ליישובים הערבים</a:t>
            </a:r>
          </a:p>
        </p:txBody>
      </p:sp>
      <p:sp>
        <p:nvSpPr>
          <p:cNvPr id="3" name="מציין מיקום תוכן 2">
            <a:extLst>
              <a:ext uri="{FF2B5EF4-FFF2-40B4-BE49-F238E27FC236}">
                <a16:creationId xmlns:a16="http://schemas.microsoft.com/office/drawing/2014/main" xmlns="" id="{41C1BD41-B74A-2442-BF8A-2A7A0D9861E5}"/>
              </a:ext>
            </a:extLst>
          </p:cNvPr>
          <p:cNvSpPr>
            <a:spLocks noGrp="1"/>
          </p:cNvSpPr>
          <p:nvPr>
            <p:ph idx="1"/>
          </p:nvPr>
        </p:nvSpPr>
        <p:spPr/>
        <p:txBody>
          <a:bodyPr/>
          <a:lstStyle/>
          <a:p>
            <a:r>
              <a:rPr lang="he-IL" dirty="0"/>
              <a:t>115 יישובים מתוך 133</a:t>
            </a:r>
          </a:p>
          <a:p>
            <a:r>
              <a:rPr lang="he-IL" dirty="0"/>
              <a:t>מתוך ה-115 – 51 מתוכן אושרו בעשור האחרון, 31 בהליך הפקדה, 9 בהכנה או לקראת הגשה למוסדות התכנון </a:t>
            </a:r>
          </a:p>
          <a:p>
            <a:endParaRPr lang="he-IL" dirty="0"/>
          </a:p>
        </p:txBody>
      </p:sp>
    </p:spTree>
    <p:extLst>
      <p:ext uri="{BB962C8B-B14F-4D97-AF65-F5344CB8AC3E}">
        <p14:creationId xmlns:p14="http://schemas.microsoft.com/office/powerpoint/2010/main" val="1793330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05A9A43B-2CB3-E941-8624-141CEB68D0BE}"/>
              </a:ext>
            </a:extLst>
          </p:cNvPr>
          <p:cNvSpPr>
            <a:spLocks noGrp="1"/>
          </p:cNvSpPr>
          <p:nvPr>
            <p:ph type="title"/>
          </p:nvPr>
        </p:nvSpPr>
        <p:spPr/>
        <p:txBody>
          <a:bodyPr/>
          <a:lstStyle/>
          <a:p>
            <a:r>
              <a:rPr lang="he-IL" dirty="0"/>
              <a:t>חקיקה, החלטות ממשלה והחלטות מועצת מקרקעי ישראל</a:t>
            </a:r>
          </a:p>
        </p:txBody>
      </p:sp>
      <p:sp>
        <p:nvSpPr>
          <p:cNvPr id="3" name="מציין מיקום תוכן 2">
            <a:extLst>
              <a:ext uri="{FF2B5EF4-FFF2-40B4-BE49-F238E27FC236}">
                <a16:creationId xmlns:a16="http://schemas.microsoft.com/office/drawing/2014/main" xmlns="" id="{A5AC42DE-C4C0-7A45-BAAD-8DA7E10CF4F0}"/>
              </a:ext>
            </a:extLst>
          </p:cNvPr>
          <p:cNvSpPr>
            <a:spLocks noGrp="1"/>
          </p:cNvSpPr>
          <p:nvPr>
            <p:ph idx="1"/>
          </p:nvPr>
        </p:nvSpPr>
        <p:spPr/>
        <p:txBody>
          <a:bodyPr/>
          <a:lstStyle/>
          <a:p>
            <a:r>
              <a:rPr lang="he-IL" dirty="0"/>
              <a:t>הקפאת תיקון חוק </a:t>
            </a:r>
            <a:r>
              <a:rPr lang="he-IL" dirty="0" err="1"/>
              <a:t>קמיניץ</a:t>
            </a:r>
            <a:r>
              <a:rPr lang="he-IL" dirty="0"/>
              <a:t> (תיקון 116 לחוק </a:t>
            </a:r>
            <a:r>
              <a:rPr lang="he-IL" dirty="0" err="1"/>
              <a:t>התו״ב</a:t>
            </a:r>
            <a:r>
              <a:rPr lang="he-IL" dirty="0"/>
              <a:t>) – נובמבר 2020</a:t>
            </a:r>
          </a:p>
          <a:p>
            <a:r>
              <a:rPr lang="he-IL" dirty="0"/>
              <a:t>החלטת ממשלה 922 – פרק הדיור: 1.2 מיליארד</a:t>
            </a:r>
          </a:p>
          <a:p>
            <a:r>
              <a:rPr lang="he-IL" dirty="0"/>
              <a:t>הקמת ועדת היגוי בין משרדית ברשות מנכ״ל משרד השיכון והבינוי </a:t>
            </a:r>
          </a:p>
          <a:p>
            <a:r>
              <a:rPr lang="he-IL" dirty="0"/>
              <a:t>החלטות ממשלה משלימות לייצוג הולם פיתוח כלכלי לצורך פיתוח ההון האנושי ברשויות הערביות </a:t>
            </a:r>
          </a:p>
          <a:p>
            <a:r>
              <a:rPr lang="he-IL" dirty="0"/>
              <a:t>הקצאת 100% לבני המקום במכרזי </a:t>
            </a:r>
            <a:r>
              <a:rPr lang="he-IL" dirty="0" err="1"/>
              <a:t>רמ״י</a:t>
            </a:r>
            <a:r>
              <a:rPr lang="he-IL" dirty="0"/>
              <a:t> </a:t>
            </a:r>
          </a:p>
          <a:p>
            <a:endParaRPr lang="he-IL" dirty="0"/>
          </a:p>
          <a:p>
            <a:endParaRPr lang="he-IL" dirty="0"/>
          </a:p>
        </p:txBody>
      </p:sp>
    </p:spTree>
    <p:extLst>
      <p:ext uri="{BB962C8B-B14F-4D97-AF65-F5344CB8AC3E}">
        <p14:creationId xmlns:p14="http://schemas.microsoft.com/office/powerpoint/2010/main" val="207040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CC3D768-86D6-5540-A805-9DAEC7731783}"/>
              </a:ext>
            </a:extLst>
          </p:cNvPr>
          <p:cNvSpPr>
            <a:spLocks noGrp="1"/>
          </p:cNvSpPr>
          <p:nvPr>
            <p:ph type="title"/>
          </p:nvPr>
        </p:nvSpPr>
        <p:spPr/>
        <p:txBody>
          <a:bodyPr/>
          <a:lstStyle/>
          <a:p>
            <a:r>
              <a:rPr lang="he-IL" dirty="0"/>
              <a:t>תכנון </a:t>
            </a:r>
          </a:p>
        </p:txBody>
      </p:sp>
      <p:sp>
        <p:nvSpPr>
          <p:cNvPr id="3" name="מציין מיקום תוכן 2">
            <a:extLst>
              <a:ext uri="{FF2B5EF4-FFF2-40B4-BE49-F238E27FC236}">
                <a16:creationId xmlns:a16="http://schemas.microsoft.com/office/drawing/2014/main" xmlns="" id="{38D6AAA4-1D05-EE4A-863B-9399D0A9BC95}"/>
              </a:ext>
            </a:extLst>
          </p:cNvPr>
          <p:cNvSpPr>
            <a:spLocks noGrp="1"/>
          </p:cNvSpPr>
          <p:nvPr>
            <p:ph idx="1"/>
          </p:nvPr>
        </p:nvSpPr>
        <p:spPr/>
        <p:txBody>
          <a:bodyPr>
            <a:normAutofit lnSpcReduction="10000"/>
          </a:bodyPr>
          <a:lstStyle/>
          <a:p>
            <a:r>
              <a:rPr lang="he-IL" b="1" dirty="0" err="1"/>
              <a:t>הותמ״ל</a:t>
            </a:r>
            <a:r>
              <a:rPr lang="he-IL" b="1" dirty="0"/>
              <a:t>: </a:t>
            </a:r>
            <a:r>
              <a:rPr lang="he-IL" dirty="0"/>
              <a:t>החוק המעודכן מיועד </a:t>
            </a:r>
            <a:r>
              <a:rPr lang="he-IL" dirty="0" err="1"/>
              <a:t>לפרוייקטים</a:t>
            </a:r>
            <a:r>
              <a:rPr lang="he-IL" dirty="0"/>
              <a:t> באוכלוסיות הנזקקות לפתרונות דיור – חרדים ובניו מיעוטים (מינימום של 200 יח״ד במקום 700)</a:t>
            </a:r>
          </a:p>
          <a:p>
            <a:r>
              <a:rPr lang="he-IL" dirty="0"/>
              <a:t>מתקיים ברובו על קרקעות מדינה </a:t>
            </a:r>
          </a:p>
          <a:p>
            <a:r>
              <a:rPr lang="he-IL" dirty="0"/>
              <a:t>קידום הליכי איחוד וחלוקה והכנת טבלאות הקצאה </a:t>
            </a:r>
          </a:p>
          <a:p>
            <a:r>
              <a:rPr lang="he-IL" dirty="0"/>
              <a:t>״תכניות מכשירות״ -  </a:t>
            </a:r>
          </a:p>
          <a:p>
            <a:r>
              <a:rPr lang="he-IL" dirty="0"/>
              <a:t>הרבה מתכניות האיחוד והחלוקה דרשו הקצאה לשטחי ציבור אך קיים קושי בהקצאה של כאלה על קרקע פרטית</a:t>
            </a:r>
          </a:p>
          <a:p>
            <a:r>
              <a:rPr lang="he-IL" dirty="0"/>
              <a:t>רשות מקרקעי ישראל מקצה את הקרקעות הציבוריות הנותרות באחזקת המדינה בתכניות המתקיימות על קרקעות מדינה</a:t>
            </a:r>
          </a:p>
          <a:p>
            <a:endParaRPr lang="he-IL" dirty="0"/>
          </a:p>
        </p:txBody>
      </p:sp>
    </p:spTree>
    <p:extLst>
      <p:ext uri="{BB962C8B-B14F-4D97-AF65-F5344CB8AC3E}">
        <p14:creationId xmlns:p14="http://schemas.microsoft.com/office/powerpoint/2010/main" val="1478734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0E3FCBA1-538B-1140-BCA8-CCB3890D4042}"/>
              </a:ext>
            </a:extLst>
          </p:cNvPr>
          <p:cNvSpPr>
            <a:spLocks noGrp="1"/>
          </p:cNvSpPr>
          <p:nvPr>
            <p:ph type="title"/>
          </p:nvPr>
        </p:nvSpPr>
        <p:spPr/>
        <p:txBody>
          <a:bodyPr/>
          <a:lstStyle/>
          <a:p>
            <a:r>
              <a:rPr lang="he-IL" dirty="0"/>
              <a:t>הרשות להתחדשות עירונית</a:t>
            </a:r>
          </a:p>
        </p:txBody>
      </p:sp>
      <p:sp>
        <p:nvSpPr>
          <p:cNvPr id="3" name="מציין מיקום תוכן 2">
            <a:extLst>
              <a:ext uri="{FF2B5EF4-FFF2-40B4-BE49-F238E27FC236}">
                <a16:creationId xmlns:a16="http://schemas.microsoft.com/office/drawing/2014/main" xmlns="" id="{6BC31D2F-035A-3F4C-BE4B-E89138CC874E}"/>
              </a:ext>
            </a:extLst>
          </p:cNvPr>
          <p:cNvSpPr>
            <a:spLocks noGrp="1"/>
          </p:cNvSpPr>
          <p:nvPr>
            <p:ph idx="1"/>
          </p:nvPr>
        </p:nvSpPr>
        <p:spPr/>
        <p:txBody>
          <a:bodyPr/>
          <a:lstStyle/>
          <a:p>
            <a:r>
              <a:rPr lang="he-IL" dirty="0"/>
              <a:t>עריכת </a:t>
            </a:r>
            <a:r>
              <a:rPr lang="he-IL" dirty="0" err="1"/>
              <a:t>פיילוטים</a:t>
            </a:r>
            <a:r>
              <a:rPr lang="he-IL" dirty="0"/>
              <a:t> לקידום התחדשות עירונית </a:t>
            </a:r>
          </a:p>
          <a:p>
            <a:r>
              <a:rPr lang="he-IL" dirty="0"/>
              <a:t>נבחרו חמישה יישובים: טייבה, סכנין, </a:t>
            </a:r>
            <a:r>
              <a:rPr lang="he-IL" dirty="0" err="1"/>
              <a:t>ג׳סר</a:t>
            </a:r>
            <a:r>
              <a:rPr lang="he-IL" dirty="0"/>
              <a:t> א זרקא, כפר קאסם וערערה</a:t>
            </a:r>
          </a:p>
          <a:p>
            <a:r>
              <a:rPr lang="he-IL" dirty="0"/>
              <a:t>דגש על המרחב הציבורי ומוקדי המסחר</a:t>
            </a:r>
          </a:p>
          <a:p>
            <a:r>
              <a:rPr lang="he-IL" dirty="0"/>
              <a:t>עיבוי של עד 6 קומות </a:t>
            </a:r>
          </a:p>
          <a:p>
            <a:pPr marL="0" indent="0">
              <a:buNone/>
            </a:pPr>
            <a:r>
              <a:rPr lang="he-IL" dirty="0"/>
              <a:t> </a:t>
            </a:r>
          </a:p>
        </p:txBody>
      </p:sp>
    </p:spTree>
    <p:extLst>
      <p:ext uri="{BB962C8B-B14F-4D97-AF65-F5344CB8AC3E}">
        <p14:creationId xmlns:p14="http://schemas.microsoft.com/office/powerpoint/2010/main" val="965932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639AD572-910D-4B27-8B38-C10A23D48986}"/>
              </a:ext>
            </a:extLst>
          </p:cNvPr>
          <p:cNvSpPr>
            <a:spLocks noGrp="1"/>
          </p:cNvSpPr>
          <p:nvPr>
            <p:ph type="ctrTitle"/>
          </p:nvPr>
        </p:nvSpPr>
        <p:spPr>
          <a:xfrm>
            <a:off x="1600200" y="1909667"/>
            <a:ext cx="8991600" cy="1645920"/>
          </a:xfrm>
        </p:spPr>
        <p:txBody>
          <a:bodyPr/>
          <a:lstStyle/>
          <a:p>
            <a:r>
              <a:rPr lang="he-IL" dirty="0">
                <a:latin typeface="Calibri" panose="020F0502020204030204" pitchFamily="34" charset="0"/>
                <a:cs typeface="Calibri" panose="020F0502020204030204" pitchFamily="34" charset="0"/>
              </a:rPr>
              <a:t>חסמים לפתרון מצוקת הדיור</a:t>
            </a:r>
          </a:p>
        </p:txBody>
      </p:sp>
      <p:sp>
        <p:nvSpPr>
          <p:cNvPr id="3" name="מציין מיקום תוכן 2">
            <a:extLst>
              <a:ext uri="{FF2B5EF4-FFF2-40B4-BE49-F238E27FC236}">
                <a16:creationId xmlns:a16="http://schemas.microsoft.com/office/drawing/2014/main" xmlns="" id="{02159F2B-8B28-4E31-9E07-408F7B879F5D}"/>
              </a:ext>
            </a:extLst>
          </p:cNvPr>
          <p:cNvSpPr txBox="1">
            <a:spLocks/>
          </p:cNvSpPr>
          <p:nvPr/>
        </p:nvSpPr>
        <p:spPr>
          <a:xfrm>
            <a:off x="2231136" y="3898573"/>
            <a:ext cx="7729728" cy="1907451"/>
          </a:xfrm>
          <a:prstGeom prst="rect">
            <a:avLst/>
          </a:prstGeom>
          <a:noFill/>
        </p:spPr>
        <p:txBody>
          <a:bodyPr vert="horz" lIns="91440" tIns="45720" rIns="91440" bIns="45720" rtlCol="0">
            <a:normAutofit fontScale="92500"/>
          </a:bodyPr>
          <a:lstStyle>
            <a:lvl1pPr marL="0" indent="0" algn="ctr" defTabSz="914400" rtl="1"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75000"/>
                    <a:lumOff val="25000"/>
                  </a:schemeClr>
                </a:solidFill>
                <a:latin typeface="+mn-lt"/>
                <a:ea typeface="+mn-ea"/>
                <a:cs typeface="+mn-cs"/>
              </a:defRPr>
            </a:lvl1pPr>
            <a:lvl2pPr marL="457200" indent="0" algn="ctr" defTabSz="914400" rtl="1"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85000"/>
                    <a:lumOff val="15000"/>
                  </a:schemeClr>
                </a:solidFill>
                <a:latin typeface="+mn-lt"/>
                <a:ea typeface="+mn-ea"/>
                <a:cs typeface="+mn-cs"/>
              </a:defRPr>
            </a:lvl2pPr>
            <a:lvl3pPr marL="914400" indent="0" algn="ctr" defTabSz="914400" rtl="1" eaLnBrk="1" latinLnBrk="0" hangingPunct="1">
              <a:lnSpc>
                <a:spcPct val="100000"/>
              </a:lnSpc>
              <a:spcBef>
                <a:spcPts val="1000"/>
              </a:spcBef>
              <a:buClr>
                <a:schemeClr val="accent2"/>
              </a:buClr>
              <a:buFont typeface="Arial" panose="020B0604020202020204" pitchFamily="34" charset="0"/>
              <a:buNone/>
              <a:defRPr sz="1800" kern="1200">
                <a:solidFill>
                  <a:schemeClr val="tx1">
                    <a:lumMod val="85000"/>
                    <a:lumOff val="15000"/>
                  </a:schemeClr>
                </a:solidFill>
                <a:latin typeface="+mn-lt"/>
                <a:ea typeface="+mn-ea"/>
                <a:cs typeface="+mn-cs"/>
              </a:defRPr>
            </a:lvl3pPr>
            <a:lvl4pPr marL="13716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4pPr>
            <a:lvl5pPr marL="18288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5pPr>
            <a:lvl6pPr marL="22860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8pPr>
            <a:lvl9pPr marL="3657600" indent="0" algn="ctr" defTabSz="914400" rtl="1"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9pPr>
          </a:lstStyle>
          <a:p>
            <a:pPr algn="just">
              <a:lnSpc>
                <a:spcPct val="150000"/>
              </a:lnSpc>
            </a:pPr>
            <a:r>
              <a:rPr lang="he-IL" sz="1800" b="0" i="0" u="none" strike="noStrike" baseline="0" dirty="0">
                <a:latin typeface="MFFrankRuhl"/>
              </a:rPr>
              <a:t>"חסמים בתכנון יישובים הם צעדים או פעולות המעכבים או מונעים את התקדמותו של תהליך קבלת החלטות, או מטים אותו לכיוונים אחרים מאלה שנקבעו בתחילתו. החסמים יכולים להיות פנים קהילתיים וגם חיצוניים לקהילה אך משליכים עליה ישירות. הם יכולים להיות קשורים למבנה המערכת או לתפקודם והתנהגותם של הפרטים בקהילה."</a:t>
            </a:r>
            <a:endParaRPr lang="he-IL" dirty="0"/>
          </a:p>
        </p:txBody>
      </p:sp>
      <p:sp>
        <p:nvSpPr>
          <p:cNvPr id="4" name="מציין מיקום תוכן 2">
            <a:extLst>
              <a:ext uri="{FF2B5EF4-FFF2-40B4-BE49-F238E27FC236}">
                <a16:creationId xmlns:a16="http://schemas.microsoft.com/office/drawing/2014/main" xmlns="" id="{35704F0A-52C9-4CFA-AA79-038673847812}"/>
              </a:ext>
            </a:extLst>
          </p:cNvPr>
          <p:cNvSpPr txBox="1">
            <a:spLocks/>
          </p:cNvSpPr>
          <p:nvPr/>
        </p:nvSpPr>
        <p:spPr>
          <a:xfrm>
            <a:off x="243309" y="5754586"/>
            <a:ext cx="5667160" cy="394424"/>
          </a:xfrm>
          <a:prstGeom prst="rect">
            <a:avLst/>
          </a:prstGeom>
          <a:noFill/>
        </p:spPr>
        <p:txBody>
          <a:bodyPr vert="horz" lIns="91440" tIns="45720" rIns="91440" bIns="45720" rtlCol="0">
            <a:normAutofit fontScale="92500"/>
          </a:bodyPr>
          <a:lstStyle>
            <a:lvl1pPr marL="0" indent="0" algn="ctr" defTabSz="914400" rtl="1"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75000"/>
                    <a:lumOff val="25000"/>
                  </a:schemeClr>
                </a:solidFill>
                <a:latin typeface="+mn-lt"/>
                <a:ea typeface="+mn-ea"/>
                <a:cs typeface="+mn-cs"/>
              </a:defRPr>
            </a:lvl1pPr>
            <a:lvl2pPr marL="457200" indent="0" algn="ctr" defTabSz="914400" rtl="1"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85000"/>
                    <a:lumOff val="15000"/>
                  </a:schemeClr>
                </a:solidFill>
                <a:latin typeface="+mn-lt"/>
                <a:ea typeface="+mn-ea"/>
                <a:cs typeface="+mn-cs"/>
              </a:defRPr>
            </a:lvl2pPr>
            <a:lvl3pPr marL="914400" indent="0" algn="ctr" defTabSz="914400" rtl="1" eaLnBrk="1" latinLnBrk="0" hangingPunct="1">
              <a:lnSpc>
                <a:spcPct val="100000"/>
              </a:lnSpc>
              <a:spcBef>
                <a:spcPts val="1000"/>
              </a:spcBef>
              <a:buClr>
                <a:schemeClr val="accent2"/>
              </a:buClr>
              <a:buFont typeface="Arial" panose="020B0604020202020204" pitchFamily="34" charset="0"/>
              <a:buNone/>
              <a:defRPr sz="1800" kern="1200">
                <a:solidFill>
                  <a:schemeClr val="tx1">
                    <a:lumMod val="85000"/>
                    <a:lumOff val="15000"/>
                  </a:schemeClr>
                </a:solidFill>
                <a:latin typeface="+mn-lt"/>
                <a:ea typeface="+mn-ea"/>
                <a:cs typeface="+mn-cs"/>
              </a:defRPr>
            </a:lvl3pPr>
            <a:lvl4pPr marL="13716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4pPr>
            <a:lvl5pPr marL="18288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5pPr>
            <a:lvl6pPr marL="22860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8pPr>
            <a:lvl9pPr marL="3657600" indent="0" algn="ctr" defTabSz="914400" rtl="1"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9pPr>
          </a:lstStyle>
          <a:p>
            <a:pPr algn="just"/>
            <a:r>
              <a:rPr lang="he-IL" sz="1600" b="0" i="0" u="none" strike="noStrike" baseline="0" dirty="0" err="1">
                <a:latin typeface="MFFrankRuhl"/>
              </a:rPr>
              <a:t>ראסם</a:t>
            </a:r>
            <a:r>
              <a:rPr lang="he-IL" sz="1600" b="0" i="0" u="none" strike="noStrike" baseline="0" dirty="0">
                <a:latin typeface="MFFrankRuhl"/>
              </a:rPr>
              <a:t> </a:t>
            </a:r>
            <a:r>
              <a:rPr lang="he-IL" sz="1600" b="0" i="0" u="none" strike="noStrike" baseline="0" dirty="0" err="1">
                <a:latin typeface="MFFrankRuhl"/>
              </a:rPr>
              <a:t>ח'מאיסי</a:t>
            </a:r>
            <a:r>
              <a:rPr lang="he-IL" sz="1600" b="0" i="0" u="none" strike="noStrike" baseline="0" dirty="0">
                <a:latin typeface="MFFrankRuhl"/>
              </a:rPr>
              <a:t>, </a:t>
            </a:r>
            <a:r>
              <a:rPr lang="he-IL" sz="1600" b="0" i="1" u="none" strike="noStrike" baseline="0" dirty="0">
                <a:latin typeface="MFFrankRuhl"/>
              </a:rPr>
              <a:t>תכנון ופיתוח היישובים הערביים בישראל</a:t>
            </a:r>
            <a:r>
              <a:rPr lang="he-IL" sz="1600" b="0" u="none" strike="noStrike" baseline="0" dirty="0">
                <a:latin typeface="MFFrankRuhl"/>
              </a:rPr>
              <a:t>, 2019, עמ' 135</a:t>
            </a:r>
            <a:endParaRPr lang="he-IL" sz="1800" dirty="0"/>
          </a:p>
        </p:txBody>
      </p:sp>
    </p:spTree>
    <p:extLst>
      <p:ext uri="{BB962C8B-B14F-4D97-AF65-F5344CB8AC3E}">
        <p14:creationId xmlns:p14="http://schemas.microsoft.com/office/powerpoint/2010/main" val="2643508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B6E83B-B0BD-4C1D-BD6F-05C6A5BAF648}"/>
              </a:ext>
            </a:extLst>
          </p:cNvPr>
          <p:cNvSpPr>
            <a:spLocks noGrp="1"/>
          </p:cNvSpPr>
          <p:nvPr>
            <p:ph type="title"/>
          </p:nvPr>
        </p:nvSpPr>
        <p:spPr/>
        <p:txBody>
          <a:bodyPr/>
          <a:lstStyle/>
          <a:p>
            <a:pPr algn="ctr"/>
            <a:r>
              <a:rPr lang="he-IL" dirty="0"/>
              <a:t>הסכסוך</a:t>
            </a:r>
            <a:r>
              <a:rPr lang="he-IL" b="1" dirty="0">
                <a:latin typeface="Calibri" panose="020F0502020204030204" pitchFamily="34" charset="0"/>
                <a:cs typeface="Calibri" panose="020F0502020204030204" pitchFamily="34" charset="0"/>
              </a:rPr>
              <a:t> </a:t>
            </a:r>
            <a:r>
              <a:rPr lang="he-IL" dirty="0"/>
              <a:t>היהודי פלסטיני</a:t>
            </a:r>
          </a:p>
        </p:txBody>
      </p:sp>
      <p:sp>
        <p:nvSpPr>
          <p:cNvPr id="3" name="מציין מיקום תוכן 2">
            <a:extLst>
              <a:ext uri="{FF2B5EF4-FFF2-40B4-BE49-F238E27FC236}">
                <a16:creationId xmlns:a16="http://schemas.microsoft.com/office/drawing/2014/main" xmlns="" id="{A91B0890-D55D-4023-A63C-99451702165C}"/>
              </a:ext>
            </a:extLst>
          </p:cNvPr>
          <p:cNvSpPr>
            <a:spLocks noGrp="1"/>
          </p:cNvSpPr>
          <p:nvPr>
            <p:ph idx="1"/>
          </p:nvPr>
        </p:nvSpPr>
        <p:spPr>
          <a:xfrm>
            <a:off x="2231136" y="2638044"/>
            <a:ext cx="7729728" cy="3101983"/>
          </a:xfrm>
        </p:spPr>
        <p:txBody>
          <a:bodyPr>
            <a:normAutofit/>
          </a:bodyPr>
          <a:lstStyle/>
          <a:p>
            <a:r>
              <a:rPr lang="he-IL" sz="2400" dirty="0">
                <a:latin typeface="Calibri" panose="020F0502020204030204" pitchFamily="34" charset="0"/>
                <a:cs typeface="Calibri" panose="020F0502020204030204" pitchFamily="34" charset="0"/>
              </a:rPr>
              <a:t>חוסר אמון הדדי בין המערכת השלטונית ובין החברה הפלסטינית</a:t>
            </a:r>
          </a:p>
          <a:p>
            <a:r>
              <a:rPr lang="he-IL" sz="2400" dirty="0">
                <a:latin typeface="Calibri" panose="020F0502020204030204" pitchFamily="34" charset="0"/>
                <a:cs typeface="Calibri" panose="020F0502020204030204" pitchFamily="34" charset="0"/>
              </a:rPr>
              <a:t>העדפה אידאולוגית לקידום יישובים יהודים</a:t>
            </a:r>
          </a:p>
          <a:p>
            <a:r>
              <a:rPr lang="he-IL" sz="2400" dirty="0">
                <a:latin typeface="Calibri" panose="020F0502020204030204" pitchFamily="34" charset="0"/>
                <a:cs typeface="Calibri" panose="020F0502020204030204" pitchFamily="34" charset="0"/>
              </a:rPr>
              <a:t>היעדר מוכנות ממשלתית להסטת הדיון התכנוני מן ההיבט הפוליטי להיבט האזרחי</a:t>
            </a:r>
          </a:p>
          <a:p>
            <a:endParaRPr lang="he-IL" sz="2400" dirty="0"/>
          </a:p>
          <a:p>
            <a:endParaRPr lang="he-IL" sz="2400" dirty="0"/>
          </a:p>
        </p:txBody>
      </p:sp>
      <p:sp>
        <p:nvSpPr>
          <p:cNvPr id="5" name="כותרת 1">
            <a:extLst>
              <a:ext uri="{FF2B5EF4-FFF2-40B4-BE49-F238E27FC236}">
                <a16:creationId xmlns:a16="http://schemas.microsoft.com/office/drawing/2014/main" xmlns="" id="{B948A7BA-099B-4DD2-8D4D-272859EFC9BE}"/>
              </a:ext>
            </a:extLst>
          </p:cNvPr>
          <p:cNvSpPr txBox="1">
            <a:spLocks/>
          </p:cNvSpPr>
          <p:nvPr/>
        </p:nvSpPr>
        <p:spPr bwMode="black">
          <a:xfrm>
            <a:off x="0" y="0"/>
            <a:ext cx="3177540" cy="662940"/>
          </a:xfrm>
          <a:prstGeom prst="rect">
            <a:avLst/>
          </a:prstGeom>
          <a:solidFill>
            <a:srgbClr val="FFFFFF"/>
          </a:solidFill>
          <a:ln w="31750" cap="sq">
            <a:solidFill>
              <a:srgbClr val="404040"/>
            </a:solidFill>
            <a:miter lim="800000"/>
          </a:ln>
        </p:spPr>
        <p:txBody>
          <a:bodyPr vert="horz" lIns="182880" tIns="182880" rIns="182880" bIns="182880" rtlCol="0" anchor="ctr">
            <a:normAutofit fontScale="85000" lnSpcReduction="20000"/>
          </a:bodyPr>
          <a:lst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he-IL" dirty="0">
                <a:latin typeface="Calibri" panose="020F0502020204030204" pitchFamily="34" charset="0"/>
                <a:cs typeface="Calibri" panose="020F0502020204030204" pitchFamily="34" charset="0"/>
              </a:rPr>
              <a:t>חסמים</a:t>
            </a:r>
            <a:r>
              <a:rPr lang="he-IL" b="1" dirty="0">
                <a:latin typeface="Calibri" panose="020F0502020204030204" pitchFamily="34" charset="0"/>
                <a:cs typeface="Calibri" panose="020F0502020204030204" pitchFamily="34" charset="0"/>
              </a:rPr>
              <a:t> חיצוניים</a:t>
            </a:r>
          </a:p>
        </p:txBody>
      </p:sp>
    </p:spTree>
    <p:extLst>
      <p:ext uri="{BB962C8B-B14F-4D97-AF65-F5344CB8AC3E}">
        <p14:creationId xmlns:p14="http://schemas.microsoft.com/office/powerpoint/2010/main" val="2589161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B6E83B-B0BD-4C1D-BD6F-05C6A5BAF648}"/>
              </a:ext>
            </a:extLst>
          </p:cNvPr>
          <p:cNvSpPr>
            <a:spLocks noGrp="1"/>
          </p:cNvSpPr>
          <p:nvPr>
            <p:ph type="title"/>
          </p:nvPr>
        </p:nvSpPr>
        <p:spPr>
          <a:xfrm>
            <a:off x="1173480" y="816221"/>
            <a:ext cx="9845040" cy="1104019"/>
          </a:xfrm>
        </p:spPr>
        <p:txBody>
          <a:bodyPr>
            <a:normAutofit/>
          </a:bodyPr>
          <a:lstStyle/>
          <a:p>
            <a:pPr algn="ctr">
              <a:lnSpc>
                <a:spcPct val="150000"/>
              </a:lnSpc>
            </a:pPr>
            <a:r>
              <a:rPr lang="he-IL" dirty="0"/>
              <a:t>מגבלות מצד מערכת התכנון</a:t>
            </a:r>
          </a:p>
        </p:txBody>
      </p:sp>
      <p:sp>
        <p:nvSpPr>
          <p:cNvPr id="3" name="מציין מיקום תוכן 2">
            <a:extLst>
              <a:ext uri="{FF2B5EF4-FFF2-40B4-BE49-F238E27FC236}">
                <a16:creationId xmlns:a16="http://schemas.microsoft.com/office/drawing/2014/main" xmlns="" id="{A91B0890-D55D-4023-A63C-99451702165C}"/>
              </a:ext>
            </a:extLst>
          </p:cNvPr>
          <p:cNvSpPr>
            <a:spLocks noGrp="1"/>
          </p:cNvSpPr>
          <p:nvPr>
            <p:ph idx="1"/>
          </p:nvPr>
        </p:nvSpPr>
        <p:spPr>
          <a:xfrm>
            <a:off x="1173480" y="2221992"/>
            <a:ext cx="9845040" cy="3819787"/>
          </a:xfrm>
        </p:spPr>
        <p:txBody>
          <a:bodyPr>
            <a:normAutofit/>
          </a:bodyPr>
          <a:lstStyle/>
          <a:p>
            <a:pPr algn="just"/>
            <a:r>
              <a:rPr lang="he-IL" sz="2000" dirty="0">
                <a:latin typeface="Calibri" panose="020F0502020204030204" pitchFamily="34" charset="0"/>
                <a:cs typeface="Calibri" panose="020F0502020204030204" pitchFamily="34" charset="0"/>
              </a:rPr>
              <a:t>מערכת התכנון אינה מביאה בחשבון את הצרכים האמיתיים של היישובים, וכופה עליהם אינטרסים לאומיים</a:t>
            </a:r>
          </a:p>
          <a:p>
            <a:pPr algn="just"/>
            <a:r>
              <a:rPr lang="he-IL" sz="2000" dirty="0">
                <a:latin typeface="Calibri" panose="020F0502020204030204" pitchFamily="34" charset="0"/>
                <a:cs typeface="Calibri" panose="020F0502020204030204" pitchFamily="34" charset="0"/>
              </a:rPr>
              <a:t>תכניות המתאר הארציות לא הביאו בחשבון את התפתחותם המהירה של היישובים הערביים, ומגבילות את התפתחותם. הדבר גורם לעיכובים רבים בהכנת תכניות מקומיות ומפורטות, בשל הצורך באישור המועצה הארצית </a:t>
            </a:r>
            <a:r>
              <a:rPr lang="he-IL" sz="2000" dirty="0" err="1">
                <a:latin typeface="Calibri" panose="020F0502020204030204" pitchFamily="34" charset="0"/>
                <a:cs typeface="Calibri" panose="020F0502020204030204" pitchFamily="34" charset="0"/>
              </a:rPr>
              <a:t>לתו"ב</a:t>
            </a:r>
            <a:endParaRPr lang="he-IL" sz="2000" dirty="0">
              <a:latin typeface="Calibri" panose="020F0502020204030204" pitchFamily="34" charset="0"/>
              <a:cs typeface="Calibri" panose="020F0502020204030204" pitchFamily="34" charset="0"/>
            </a:endParaRPr>
          </a:p>
          <a:p>
            <a:pPr algn="just"/>
            <a:r>
              <a:rPr lang="he-IL" sz="2000" dirty="0">
                <a:latin typeface="Calibri" panose="020F0502020204030204" pitchFamily="34" charset="0"/>
                <a:cs typeface="Calibri" panose="020F0502020204030204" pitchFamily="34" charset="0"/>
              </a:rPr>
              <a:t>היעדר מסלול מואץ לקידום תכניות הסדרה: מספר מוגבל של תכניות </a:t>
            </a:r>
            <a:r>
              <a:rPr lang="he-IL" sz="2000" dirty="0" err="1">
                <a:latin typeface="Calibri" panose="020F0502020204030204" pitchFamily="34" charset="0"/>
                <a:cs typeface="Calibri" panose="020F0502020204030204" pitchFamily="34" charset="0"/>
              </a:rPr>
              <a:t>תמ"ל</a:t>
            </a:r>
            <a:r>
              <a:rPr lang="he-IL" sz="2000" dirty="0">
                <a:latin typeface="Calibri" panose="020F0502020204030204" pitchFamily="34" charset="0"/>
                <a:cs typeface="Calibri" panose="020F0502020204030204" pitchFamily="34" charset="0"/>
              </a:rPr>
              <a:t> הסדירו מבנים קיימים – כ-1,700 מתוך כ-30,000 מהמבנים הנדרשים להסדרה (עמותת סיכוי)</a:t>
            </a:r>
          </a:p>
          <a:p>
            <a:pPr algn="just"/>
            <a:r>
              <a:rPr lang="he-IL" sz="2000" dirty="0">
                <a:latin typeface="Calibri" panose="020F0502020204030204" pitchFamily="34" charset="0"/>
                <a:cs typeface="Calibri" panose="020F0502020204030204" pitchFamily="34" charset="0"/>
              </a:rPr>
              <a:t>הגברת האכיפה על עבירות בנייה (חוק </a:t>
            </a:r>
            <a:r>
              <a:rPr lang="he-IL" sz="2000" dirty="0" err="1">
                <a:latin typeface="Calibri" panose="020F0502020204030204" pitchFamily="34" charset="0"/>
                <a:cs typeface="Calibri" panose="020F0502020204030204" pitchFamily="34" charset="0"/>
              </a:rPr>
              <a:t>קמיניץ</a:t>
            </a:r>
            <a:r>
              <a:rPr lang="he-IL" sz="2000" dirty="0">
                <a:latin typeface="Calibri" panose="020F0502020204030204" pitchFamily="34" charset="0"/>
                <a:cs typeface="Calibri" panose="020F0502020204030204" pitchFamily="34" charset="0"/>
              </a:rPr>
              <a:t>) מקדימה את יישום הרפורמות &gt; הגברת אי האמון</a:t>
            </a:r>
          </a:p>
          <a:p>
            <a:pPr algn="just"/>
            <a:endParaRPr lang="he-IL" sz="1400" dirty="0"/>
          </a:p>
        </p:txBody>
      </p:sp>
      <p:sp>
        <p:nvSpPr>
          <p:cNvPr id="5" name="כותרת 1">
            <a:extLst>
              <a:ext uri="{FF2B5EF4-FFF2-40B4-BE49-F238E27FC236}">
                <a16:creationId xmlns:a16="http://schemas.microsoft.com/office/drawing/2014/main" xmlns="" id="{B948A7BA-099B-4DD2-8D4D-272859EFC9BE}"/>
              </a:ext>
            </a:extLst>
          </p:cNvPr>
          <p:cNvSpPr txBox="1">
            <a:spLocks/>
          </p:cNvSpPr>
          <p:nvPr/>
        </p:nvSpPr>
        <p:spPr bwMode="black">
          <a:xfrm>
            <a:off x="0" y="0"/>
            <a:ext cx="3177540" cy="662940"/>
          </a:xfrm>
          <a:prstGeom prst="rect">
            <a:avLst/>
          </a:prstGeom>
          <a:solidFill>
            <a:srgbClr val="FFFFFF"/>
          </a:solidFill>
          <a:ln w="31750" cap="sq">
            <a:solidFill>
              <a:srgbClr val="404040"/>
            </a:solidFill>
            <a:miter lim="800000"/>
          </a:ln>
        </p:spPr>
        <p:txBody>
          <a:bodyPr vert="horz" lIns="182880" tIns="182880" rIns="182880" bIns="182880" rtlCol="0" anchor="ctr">
            <a:normAutofit fontScale="85000" lnSpcReduction="20000"/>
          </a:bodyPr>
          <a:lst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he-IL" dirty="0">
                <a:latin typeface="Calibri" panose="020F0502020204030204" pitchFamily="34" charset="0"/>
                <a:cs typeface="Calibri" panose="020F0502020204030204" pitchFamily="34" charset="0"/>
              </a:rPr>
              <a:t>חסמים</a:t>
            </a:r>
            <a:r>
              <a:rPr lang="he-IL" b="1" dirty="0">
                <a:latin typeface="Calibri" panose="020F0502020204030204" pitchFamily="34" charset="0"/>
                <a:cs typeface="Calibri" panose="020F0502020204030204" pitchFamily="34" charset="0"/>
              </a:rPr>
              <a:t> חיצוניים</a:t>
            </a:r>
          </a:p>
        </p:txBody>
      </p:sp>
    </p:spTree>
    <p:extLst>
      <p:ext uri="{BB962C8B-B14F-4D97-AF65-F5344CB8AC3E}">
        <p14:creationId xmlns:p14="http://schemas.microsoft.com/office/powerpoint/2010/main" val="2703701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B6E83B-B0BD-4C1D-BD6F-05C6A5BAF648}"/>
              </a:ext>
            </a:extLst>
          </p:cNvPr>
          <p:cNvSpPr>
            <a:spLocks noGrp="1"/>
          </p:cNvSpPr>
          <p:nvPr>
            <p:ph type="title"/>
          </p:nvPr>
        </p:nvSpPr>
        <p:spPr/>
        <p:txBody>
          <a:bodyPr>
            <a:normAutofit/>
          </a:bodyPr>
          <a:lstStyle/>
          <a:p>
            <a:pPr>
              <a:lnSpc>
                <a:spcPct val="150000"/>
              </a:lnSpc>
            </a:pPr>
            <a:r>
              <a:rPr lang="he-IL" dirty="0"/>
              <a:t>אתגרים ארגוניים ברשויות המקומיות</a:t>
            </a:r>
          </a:p>
        </p:txBody>
      </p:sp>
      <p:sp>
        <p:nvSpPr>
          <p:cNvPr id="3" name="מציין מיקום תוכן 2">
            <a:extLst>
              <a:ext uri="{FF2B5EF4-FFF2-40B4-BE49-F238E27FC236}">
                <a16:creationId xmlns:a16="http://schemas.microsoft.com/office/drawing/2014/main" xmlns="" id="{A91B0890-D55D-4023-A63C-99451702165C}"/>
              </a:ext>
            </a:extLst>
          </p:cNvPr>
          <p:cNvSpPr>
            <a:spLocks noGrp="1"/>
          </p:cNvSpPr>
          <p:nvPr>
            <p:ph idx="1"/>
          </p:nvPr>
        </p:nvSpPr>
        <p:spPr>
          <a:xfrm>
            <a:off x="4126197" y="2414248"/>
            <a:ext cx="7729728" cy="3877056"/>
          </a:xfrm>
        </p:spPr>
        <p:txBody>
          <a:bodyPr>
            <a:normAutofit/>
          </a:bodyPr>
          <a:lstStyle/>
          <a:p>
            <a:r>
              <a:rPr lang="he-IL" sz="2400" dirty="0">
                <a:latin typeface="Calibri" panose="020F0502020204030204" pitchFamily="34" charset="0"/>
                <a:cs typeface="Calibri" panose="020F0502020204030204" pitchFamily="34" charset="0"/>
              </a:rPr>
              <a:t> היעדר איתנות כלכלית ותלות הרשות בשלטון המרכזי: 96% מהרשויות הערביות מצויות באשכולות חברתיים-כלכליים 1-4 (</a:t>
            </a:r>
            <a:r>
              <a:rPr lang="he-IL" sz="2400" dirty="0" err="1">
                <a:latin typeface="Calibri" panose="020F0502020204030204" pitchFamily="34" charset="0"/>
                <a:cs typeface="Calibri" panose="020F0502020204030204" pitchFamily="34" charset="0"/>
              </a:rPr>
              <a:t>ח'מאיסי</a:t>
            </a:r>
            <a:r>
              <a:rPr lang="he-IL" sz="2400" dirty="0">
                <a:latin typeface="Calibri" panose="020F0502020204030204" pitchFamily="34" charset="0"/>
                <a:cs typeface="Calibri" panose="020F0502020204030204" pitchFamily="34" charset="0"/>
              </a:rPr>
              <a:t>, 2019).</a:t>
            </a:r>
          </a:p>
          <a:p>
            <a:r>
              <a:rPr lang="he-IL" sz="2400" dirty="0">
                <a:latin typeface="Calibri" panose="020F0502020204030204" pitchFamily="34" charset="0"/>
                <a:cs typeface="Calibri" panose="020F0502020204030204" pitchFamily="34" charset="0"/>
              </a:rPr>
              <a:t>מחסור בכוח אדם בעל הכשרה מתאימה בתחום התכנון</a:t>
            </a:r>
          </a:p>
          <a:p>
            <a:r>
              <a:rPr lang="he-IL" sz="2400" dirty="0">
                <a:latin typeface="Calibri" panose="020F0502020204030204" pitchFamily="34" charset="0"/>
                <a:cs typeface="Calibri" panose="020F0502020204030204" pitchFamily="34" charset="0"/>
              </a:rPr>
              <a:t>מסורת בנייה עצמית, חשדנות וחוסר מודעות בציבור להליכי התכנון</a:t>
            </a:r>
          </a:p>
          <a:p>
            <a:endParaRPr lang="he-IL" sz="1600" dirty="0"/>
          </a:p>
          <a:p>
            <a:endParaRPr lang="he-IL" sz="1600" dirty="0"/>
          </a:p>
        </p:txBody>
      </p:sp>
      <p:sp>
        <p:nvSpPr>
          <p:cNvPr id="5" name="כותרת 1">
            <a:extLst>
              <a:ext uri="{FF2B5EF4-FFF2-40B4-BE49-F238E27FC236}">
                <a16:creationId xmlns:a16="http://schemas.microsoft.com/office/drawing/2014/main" xmlns="" id="{B948A7BA-099B-4DD2-8D4D-272859EFC9BE}"/>
              </a:ext>
            </a:extLst>
          </p:cNvPr>
          <p:cNvSpPr txBox="1">
            <a:spLocks/>
          </p:cNvSpPr>
          <p:nvPr/>
        </p:nvSpPr>
        <p:spPr bwMode="black">
          <a:xfrm>
            <a:off x="0" y="0"/>
            <a:ext cx="3177540" cy="662940"/>
          </a:xfrm>
          <a:prstGeom prst="rect">
            <a:avLst/>
          </a:prstGeom>
          <a:solidFill>
            <a:srgbClr val="FFFFFF"/>
          </a:solidFill>
          <a:ln w="31750" cap="sq">
            <a:solidFill>
              <a:srgbClr val="404040"/>
            </a:solidFill>
            <a:miter lim="800000"/>
          </a:ln>
        </p:spPr>
        <p:txBody>
          <a:bodyPr vert="horz" lIns="182880" tIns="182880" rIns="182880" bIns="182880" rtlCol="0" anchor="ctr">
            <a:normAutofit fontScale="85000" lnSpcReduction="20000"/>
          </a:bodyPr>
          <a:lst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he-IL" dirty="0">
                <a:latin typeface="Calibri" panose="020F0502020204030204" pitchFamily="34" charset="0"/>
                <a:cs typeface="Calibri" panose="020F0502020204030204" pitchFamily="34" charset="0"/>
              </a:rPr>
              <a:t>חסמים</a:t>
            </a:r>
            <a:r>
              <a:rPr lang="he-IL" b="1" dirty="0">
                <a:latin typeface="Calibri" panose="020F0502020204030204" pitchFamily="34" charset="0"/>
                <a:cs typeface="Calibri" panose="020F0502020204030204" pitchFamily="34" charset="0"/>
              </a:rPr>
              <a:t> פנימיים</a:t>
            </a:r>
          </a:p>
        </p:txBody>
      </p:sp>
      <p:pic>
        <p:nvPicPr>
          <p:cNvPr id="8" name="תמונה 7">
            <a:extLst>
              <a:ext uri="{FF2B5EF4-FFF2-40B4-BE49-F238E27FC236}">
                <a16:creationId xmlns:a16="http://schemas.microsoft.com/office/drawing/2014/main" xmlns="" id="{825F5F29-93A2-4469-B266-84559906B401}"/>
              </a:ext>
            </a:extLst>
          </p:cNvPr>
          <p:cNvPicPr>
            <a:picLocks noChangeAspect="1"/>
          </p:cNvPicPr>
          <p:nvPr/>
        </p:nvPicPr>
        <p:blipFill rotWithShape="1">
          <a:blip r:embed="rId2"/>
          <a:srcRect l="30870" t="27043" r="35435" b="6645"/>
          <a:stretch/>
        </p:blipFill>
        <p:spPr>
          <a:xfrm>
            <a:off x="177048" y="2312504"/>
            <a:ext cx="4108175" cy="4545496"/>
          </a:xfrm>
          <a:prstGeom prst="rect">
            <a:avLst/>
          </a:prstGeom>
        </p:spPr>
      </p:pic>
    </p:spTree>
    <p:extLst>
      <p:ext uri="{BB962C8B-B14F-4D97-AF65-F5344CB8AC3E}">
        <p14:creationId xmlns:p14="http://schemas.microsoft.com/office/powerpoint/2010/main" val="3434436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B6E83B-B0BD-4C1D-BD6F-05C6A5BAF648}"/>
              </a:ext>
            </a:extLst>
          </p:cNvPr>
          <p:cNvSpPr>
            <a:spLocks noGrp="1"/>
          </p:cNvSpPr>
          <p:nvPr>
            <p:ph type="title"/>
          </p:nvPr>
        </p:nvSpPr>
        <p:spPr>
          <a:xfrm>
            <a:off x="2231136" y="781878"/>
            <a:ext cx="7729728" cy="662940"/>
          </a:xfrm>
        </p:spPr>
        <p:txBody>
          <a:bodyPr>
            <a:normAutofit fontScale="90000"/>
          </a:bodyPr>
          <a:lstStyle/>
          <a:p>
            <a:pPr algn="ctr"/>
            <a:r>
              <a:rPr lang="he-IL" dirty="0"/>
              <a:t>בעלות על קרקעות</a:t>
            </a:r>
          </a:p>
        </p:txBody>
      </p:sp>
      <p:sp>
        <p:nvSpPr>
          <p:cNvPr id="3" name="מציין מיקום תוכן 2">
            <a:extLst>
              <a:ext uri="{FF2B5EF4-FFF2-40B4-BE49-F238E27FC236}">
                <a16:creationId xmlns:a16="http://schemas.microsoft.com/office/drawing/2014/main" xmlns="" id="{A91B0890-D55D-4023-A63C-99451702165C}"/>
              </a:ext>
            </a:extLst>
          </p:cNvPr>
          <p:cNvSpPr>
            <a:spLocks noGrp="1"/>
          </p:cNvSpPr>
          <p:nvPr>
            <p:ph idx="1"/>
          </p:nvPr>
        </p:nvSpPr>
        <p:spPr>
          <a:xfrm>
            <a:off x="967409" y="1563756"/>
            <a:ext cx="10257182" cy="3101983"/>
          </a:xfrm>
        </p:spPr>
        <p:txBody>
          <a:bodyPr>
            <a:normAutofit/>
          </a:bodyPr>
          <a:lstStyle/>
          <a:p>
            <a:r>
              <a:rPr lang="he-IL" sz="2400" dirty="0">
                <a:latin typeface="Calibri" panose="020F0502020204030204" pitchFamily="34" charset="0"/>
                <a:cs typeface="Calibri" panose="020F0502020204030204" pitchFamily="34" charset="0"/>
              </a:rPr>
              <a:t>מרבית הקרקעות בתחומי שיפוט הרשויות בבעלות פרטית – תהליך תכנון מורכב ומסורבל בהרבה</a:t>
            </a:r>
          </a:p>
          <a:p>
            <a:r>
              <a:rPr lang="he-IL" sz="2400" dirty="0">
                <a:latin typeface="Calibri" panose="020F0502020204030204" pitchFamily="34" charset="0"/>
                <a:cs typeface="Calibri" panose="020F0502020204030204" pitchFamily="34" charset="0"/>
              </a:rPr>
              <a:t>ריבוי בעלים על קרקעות ומחסור ברישום מוסדר</a:t>
            </a:r>
          </a:p>
          <a:p>
            <a:r>
              <a:rPr lang="he-IL" sz="2400" dirty="0">
                <a:latin typeface="Calibri" panose="020F0502020204030204" pitchFamily="34" charset="0"/>
                <a:cs typeface="Calibri" panose="020F0502020204030204" pitchFamily="34" charset="0"/>
              </a:rPr>
              <a:t>חוסר נכונות בעלי הקרקעות להפריש קרקעות לצרכי ציבור</a:t>
            </a:r>
          </a:p>
          <a:p>
            <a:r>
              <a:rPr lang="he-IL" sz="2400" dirty="0">
                <a:latin typeface="Calibri" panose="020F0502020204030204" pitchFamily="34" charset="0"/>
                <a:cs typeface="Calibri" panose="020F0502020204030204" pitchFamily="34" charset="0"/>
              </a:rPr>
              <a:t>אחוז גבוה של מחוסרי קרקעות. שיווק קרקעות בפועל בהיקפים נמוכים &gt;&gt; היעדר פתרון עבור מחוסרי הקרקעות.</a:t>
            </a:r>
            <a:endParaRPr lang="he-IL" sz="1600" dirty="0"/>
          </a:p>
          <a:p>
            <a:endParaRPr lang="he-IL" sz="1600" dirty="0"/>
          </a:p>
        </p:txBody>
      </p:sp>
      <p:sp>
        <p:nvSpPr>
          <p:cNvPr id="5" name="כותרת 1">
            <a:extLst>
              <a:ext uri="{FF2B5EF4-FFF2-40B4-BE49-F238E27FC236}">
                <a16:creationId xmlns:a16="http://schemas.microsoft.com/office/drawing/2014/main" xmlns="" id="{B948A7BA-099B-4DD2-8D4D-272859EFC9BE}"/>
              </a:ext>
            </a:extLst>
          </p:cNvPr>
          <p:cNvSpPr txBox="1">
            <a:spLocks/>
          </p:cNvSpPr>
          <p:nvPr/>
        </p:nvSpPr>
        <p:spPr bwMode="black">
          <a:xfrm>
            <a:off x="0" y="0"/>
            <a:ext cx="3177540" cy="662940"/>
          </a:xfrm>
          <a:prstGeom prst="rect">
            <a:avLst/>
          </a:prstGeom>
          <a:solidFill>
            <a:srgbClr val="FFFFFF"/>
          </a:solidFill>
          <a:ln w="31750" cap="sq">
            <a:solidFill>
              <a:srgbClr val="404040"/>
            </a:solidFill>
            <a:miter lim="800000"/>
          </a:ln>
        </p:spPr>
        <p:txBody>
          <a:bodyPr vert="horz" lIns="182880" tIns="182880" rIns="182880" bIns="182880" rtlCol="0" anchor="ctr">
            <a:normAutofit fontScale="85000" lnSpcReduction="20000"/>
          </a:bodyPr>
          <a:lstStyle>
            <a:lvl1pPr algn="ctr" defTabSz="914400" rtl="1"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he-IL" dirty="0">
                <a:latin typeface="Calibri" panose="020F0502020204030204" pitchFamily="34" charset="0"/>
                <a:cs typeface="Calibri" panose="020F0502020204030204" pitchFamily="34" charset="0"/>
              </a:rPr>
              <a:t>חסמים</a:t>
            </a:r>
            <a:r>
              <a:rPr lang="he-IL" b="1" dirty="0">
                <a:latin typeface="Calibri" panose="020F0502020204030204" pitchFamily="34" charset="0"/>
                <a:cs typeface="Calibri" panose="020F0502020204030204" pitchFamily="34" charset="0"/>
              </a:rPr>
              <a:t> פנימיים</a:t>
            </a:r>
          </a:p>
        </p:txBody>
      </p:sp>
      <p:sp>
        <p:nvSpPr>
          <p:cNvPr id="7" name="מציין מיקום תוכן 2">
            <a:extLst>
              <a:ext uri="{FF2B5EF4-FFF2-40B4-BE49-F238E27FC236}">
                <a16:creationId xmlns:a16="http://schemas.microsoft.com/office/drawing/2014/main" xmlns="" id="{7EC35B1C-57E0-09DD-9971-9AB822DE7EE1}"/>
              </a:ext>
            </a:extLst>
          </p:cNvPr>
          <p:cNvSpPr txBox="1">
            <a:spLocks/>
          </p:cNvSpPr>
          <p:nvPr/>
        </p:nvSpPr>
        <p:spPr>
          <a:xfrm>
            <a:off x="967409" y="5361411"/>
            <a:ext cx="10257182" cy="1496589"/>
          </a:xfrm>
          <a:prstGeom prst="rect">
            <a:avLst/>
          </a:prstGeom>
        </p:spPr>
        <p:txBody>
          <a:bodyPr vert="horz" lIns="91440" tIns="45720" rIns="91440" bIns="45720" rtlCol="0">
            <a:normAutofit/>
          </a:bodyPr>
          <a:lst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he-IL" sz="2400" dirty="0">
                <a:latin typeface="Calibri" panose="020F0502020204030204" pitchFamily="34" charset="0"/>
                <a:cs typeface="Calibri" panose="020F0502020204030204" pitchFamily="34" charset="0"/>
              </a:rPr>
              <a:t>אחוז מימוש בנייה נמוך בקרקעות פרטיות אשר עברו תכנון – בעלי הקרקע שומרים עליה למען הדורות הבאים</a:t>
            </a:r>
          </a:p>
          <a:p>
            <a:endParaRPr lang="he-IL" sz="1600" dirty="0"/>
          </a:p>
        </p:txBody>
      </p:sp>
      <p:pic>
        <p:nvPicPr>
          <p:cNvPr id="8" name="גרפיקה 7" descr="שונות עם מילוי מלא">
            <a:extLst>
              <a:ext uri="{FF2B5EF4-FFF2-40B4-BE49-F238E27FC236}">
                <a16:creationId xmlns:a16="http://schemas.microsoft.com/office/drawing/2014/main" xmlns="" id="{88B3D7BF-F381-6B0A-DD48-0745F0009AF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638800" y="4327477"/>
            <a:ext cx="914400" cy="914400"/>
          </a:xfrm>
          <a:prstGeom prst="rect">
            <a:avLst/>
          </a:prstGeom>
        </p:spPr>
      </p:pic>
    </p:spTree>
    <p:extLst>
      <p:ext uri="{BB962C8B-B14F-4D97-AF65-F5344CB8AC3E}">
        <p14:creationId xmlns:p14="http://schemas.microsoft.com/office/powerpoint/2010/main" val="156992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587E95CE-8DF1-4456-B86E-6BBB636BF9CD}"/>
              </a:ext>
            </a:extLst>
          </p:cNvPr>
          <p:cNvSpPr>
            <a:spLocks noGrp="1"/>
          </p:cNvSpPr>
          <p:nvPr>
            <p:ph type="title"/>
          </p:nvPr>
        </p:nvSpPr>
        <p:spPr/>
        <p:txBody>
          <a:bodyPr>
            <a:normAutofit fontScale="90000"/>
          </a:bodyPr>
          <a:lstStyle/>
          <a:p>
            <a:pPr algn="ctr"/>
            <a:r>
              <a:rPr lang="he-IL" sz="3200" b="1" u="sng" dirty="0">
                <a:latin typeface="Calibri" panose="020F0502020204030204" pitchFamily="34" charset="0"/>
                <a:cs typeface="Calibri" panose="020F0502020204030204" pitchFamily="34" charset="0"/>
              </a:rPr>
              <a:t>מחסור בקרקעות ושטחי שיפוט מצומצמים</a:t>
            </a:r>
            <a:br>
              <a:rPr lang="he-IL" sz="3200" b="1" u="sng" dirty="0">
                <a:latin typeface="Calibri" panose="020F0502020204030204" pitchFamily="34" charset="0"/>
                <a:cs typeface="Calibri" panose="020F0502020204030204" pitchFamily="34" charset="0"/>
              </a:rPr>
            </a:br>
            <a:endParaRPr lang="he-IL" sz="3200" b="1" u="sng" dirty="0">
              <a:latin typeface="Calibri" panose="020F0502020204030204" pitchFamily="34" charset="0"/>
              <a:cs typeface="Calibri" panose="020F0502020204030204" pitchFamily="34" charset="0"/>
            </a:endParaRPr>
          </a:p>
        </p:txBody>
      </p:sp>
      <p:sp>
        <p:nvSpPr>
          <p:cNvPr id="3" name="מציין מיקום תוכן 2">
            <a:extLst>
              <a:ext uri="{FF2B5EF4-FFF2-40B4-BE49-F238E27FC236}">
                <a16:creationId xmlns:a16="http://schemas.microsoft.com/office/drawing/2014/main" xmlns="" id="{B067CF49-031D-4E55-879A-9CCBF3CFC6C3}"/>
              </a:ext>
            </a:extLst>
          </p:cNvPr>
          <p:cNvSpPr>
            <a:spLocks noGrp="1"/>
          </p:cNvSpPr>
          <p:nvPr>
            <p:ph idx="1"/>
          </p:nvPr>
        </p:nvSpPr>
        <p:spPr>
          <a:xfrm>
            <a:off x="6096000" y="2497888"/>
            <a:ext cx="5473064" cy="3724275"/>
          </a:xfrm>
        </p:spPr>
        <p:txBody>
          <a:bodyPr>
            <a:noAutofit/>
          </a:bodyPr>
          <a:lstStyle/>
          <a:p>
            <a:pPr algn="just"/>
            <a:r>
              <a:rPr lang="he-IL" sz="2600" dirty="0">
                <a:latin typeface="Calibri" panose="020F0502020204030204" pitchFamily="34" charset="0"/>
                <a:cs typeface="Calibri" panose="020F0502020204030204" pitchFamily="34" charset="0"/>
              </a:rPr>
              <a:t>הפקעות מסיביות של קרקעות מבעלות ערבית, גרמו למחסור חמור בקרקעות זמינות לבנייה למגורים. </a:t>
            </a:r>
          </a:p>
          <a:p>
            <a:pPr algn="just"/>
            <a:r>
              <a:rPr lang="he-IL" sz="2600" dirty="0">
                <a:latin typeface="Calibri" panose="020F0502020204030204" pitchFamily="34" charset="0"/>
                <a:cs typeface="Calibri" panose="020F0502020204030204" pitchFamily="34" charset="0"/>
              </a:rPr>
              <a:t>מאז הקמת מדינת ישראל, גדלה האוכלוסייה הערבית פי שבעה בעוד שעתודות הקרקע שלה הצטמצמו בחצי.</a:t>
            </a:r>
          </a:p>
          <a:p>
            <a:pPr algn="just"/>
            <a:r>
              <a:rPr lang="he-IL" sz="2600" dirty="0">
                <a:latin typeface="Calibri" panose="020F0502020204030204" pitchFamily="34" charset="0"/>
                <a:cs typeface="Calibri" panose="020F0502020204030204" pitchFamily="34" charset="0"/>
              </a:rPr>
              <a:t>תושבים שהקרקע שבבעלותם הופקעה או נותרו מחוץ לשטח השיפוט.</a:t>
            </a:r>
          </a:p>
        </p:txBody>
      </p:sp>
      <p:pic>
        <p:nvPicPr>
          <p:cNvPr id="5" name="תמונה 4">
            <a:extLst>
              <a:ext uri="{FF2B5EF4-FFF2-40B4-BE49-F238E27FC236}">
                <a16:creationId xmlns:a16="http://schemas.microsoft.com/office/drawing/2014/main" xmlns="" id="{5BA0C5A4-2C4E-41B1-BF56-2126440BCC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936" y="2497888"/>
            <a:ext cx="5276850" cy="3724275"/>
          </a:xfrm>
          <a:prstGeom prst="rect">
            <a:avLst/>
          </a:prstGeom>
        </p:spPr>
      </p:pic>
    </p:spTree>
    <p:extLst>
      <p:ext uri="{BB962C8B-B14F-4D97-AF65-F5344CB8AC3E}">
        <p14:creationId xmlns:p14="http://schemas.microsoft.com/office/powerpoint/2010/main" val="2402531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C0381185-C4F2-4FC9-8232-07308D0CE171}"/>
              </a:ext>
            </a:extLst>
          </p:cNvPr>
          <p:cNvSpPr>
            <a:spLocks noGrp="1"/>
          </p:cNvSpPr>
          <p:nvPr>
            <p:ph type="title"/>
          </p:nvPr>
        </p:nvSpPr>
        <p:spPr>
          <a:xfrm>
            <a:off x="838200" y="0"/>
            <a:ext cx="10515600" cy="1325563"/>
          </a:xfrm>
        </p:spPr>
        <p:txBody>
          <a:bodyPr>
            <a:normAutofit/>
          </a:bodyPr>
          <a:lstStyle/>
          <a:p>
            <a:pPr algn="ctr"/>
            <a:r>
              <a:rPr lang="he-IL" sz="4000" b="1" u="sng" dirty="0">
                <a:latin typeface="Calibri" panose="020F0502020204030204" pitchFamily="34" charset="0"/>
                <a:cs typeface="Calibri" panose="020F0502020204030204" pitchFamily="34" charset="0"/>
              </a:rPr>
              <a:t>העדר תוכניות מתאר</a:t>
            </a:r>
          </a:p>
        </p:txBody>
      </p:sp>
      <p:pic>
        <p:nvPicPr>
          <p:cNvPr id="5" name="מציין מיקום תוכן 4">
            <a:extLst>
              <a:ext uri="{FF2B5EF4-FFF2-40B4-BE49-F238E27FC236}">
                <a16:creationId xmlns:a16="http://schemas.microsoft.com/office/drawing/2014/main" xmlns="" id="{54DD578E-216B-445A-9268-CF6E5E3EDD16}"/>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65265" y="2112702"/>
            <a:ext cx="4895429" cy="2926687"/>
          </a:xfrm>
        </p:spPr>
      </p:pic>
      <p:sp>
        <p:nvSpPr>
          <p:cNvPr id="6" name="מציין מיקום תוכן 2">
            <a:extLst>
              <a:ext uri="{FF2B5EF4-FFF2-40B4-BE49-F238E27FC236}">
                <a16:creationId xmlns:a16="http://schemas.microsoft.com/office/drawing/2014/main" xmlns="" id="{A665C218-8BD3-4327-8DBC-74FF895952D5}"/>
              </a:ext>
            </a:extLst>
          </p:cNvPr>
          <p:cNvSpPr txBox="1">
            <a:spLocks/>
          </p:cNvSpPr>
          <p:nvPr/>
        </p:nvSpPr>
        <p:spPr>
          <a:xfrm>
            <a:off x="5893724" y="2007206"/>
            <a:ext cx="5460076" cy="4351338"/>
          </a:xfrm>
          <a:prstGeom prst="rect">
            <a:avLst/>
          </a:prstGeom>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e-IL" sz="2600" dirty="0">
                <a:latin typeface="Calibri" panose="020F0502020204030204" pitchFamily="34" charset="0"/>
                <a:cs typeface="Calibri" panose="020F0502020204030204" pitchFamily="34" charset="0"/>
              </a:rPr>
              <a:t>תהליך של שינוי אופי הישובים ממרקם כפרי למקרם אורבני צפוף, ללא תהליכי תכנון סדורים ויד מכוונת.</a:t>
            </a:r>
          </a:p>
          <a:p>
            <a:pPr algn="just"/>
            <a:r>
              <a:rPr lang="he-IL" sz="2600" dirty="0">
                <a:latin typeface="Calibri" panose="020F0502020204030204" pitchFamily="34" charset="0"/>
                <a:cs typeface="Calibri" panose="020F0502020204030204" pitchFamily="34" charset="0"/>
              </a:rPr>
              <a:t>תהליך ההפקה וההוצאה לפועל של תכנית מתאר עורך שנים ארוכות.</a:t>
            </a:r>
          </a:p>
          <a:p>
            <a:pPr algn="just"/>
            <a:r>
              <a:rPr lang="he-IL" sz="2600" dirty="0">
                <a:latin typeface="Calibri" panose="020F0502020204030204" pitchFamily="34" charset="0"/>
                <a:cs typeface="Calibri" panose="020F0502020204030204" pitchFamily="34" charset="0"/>
              </a:rPr>
              <a:t>המדינה מציבה דרישות נוקשות בכל הנוגע להיתרי בניה.</a:t>
            </a:r>
          </a:p>
          <a:p>
            <a:endParaRPr lang="he-IL" dirty="0"/>
          </a:p>
        </p:txBody>
      </p:sp>
    </p:spTree>
    <p:extLst>
      <p:ext uri="{BB962C8B-B14F-4D97-AF65-F5344CB8AC3E}">
        <p14:creationId xmlns:p14="http://schemas.microsoft.com/office/powerpoint/2010/main" val="3182149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1E2C3708-C19E-4E81-AE2A-D5EC555D8953}"/>
              </a:ext>
            </a:extLst>
          </p:cNvPr>
          <p:cNvSpPr>
            <a:spLocks noGrp="1"/>
          </p:cNvSpPr>
          <p:nvPr>
            <p:ph type="title"/>
          </p:nvPr>
        </p:nvSpPr>
        <p:spPr/>
        <p:txBody>
          <a:bodyPr/>
          <a:lstStyle/>
          <a:p>
            <a:pPr algn="ctr"/>
            <a:r>
              <a:rPr lang="he-IL" b="1" u="sng" dirty="0">
                <a:latin typeface="Calibri" panose="020F0502020204030204" pitchFamily="34" charset="0"/>
                <a:cs typeface="Calibri" panose="020F0502020204030204" pitchFamily="34" charset="0"/>
              </a:rPr>
              <a:t>הדרישות המקשות על מגישי הבקשות להיתרי בניה</a:t>
            </a:r>
          </a:p>
        </p:txBody>
      </p:sp>
      <p:sp>
        <p:nvSpPr>
          <p:cNvPr id="3" name="מציין מיקום תוכן 2">
            <a:extLst>
              <a:ext uri="{FF2B5EF4-FFF2-40B4-BE49-F238E27FC236}">
                <a16:creationId xmlns:a16="http://schemas.microsoft.com/office/drawing/2014/main" xmlns="" id="{5865C2B1-9110-48E5-98C0-1FADCE6F1504}"/>
              </a:ext>
            </a:extLst>
          </p:cNvPr>
          <p:cNvSpPr>
            <a:spLocks noGrp="1"/>
          </p:cNvSpPr>
          <p:nvPr>
            <p:ph idx="1"/>
          </p:nvPr>
        </p:nvSpPr>
        <p:spPr/>
        <p:txBody>
          <a:bodyPr>
            <a:normAutofit fontScale="92500" lnSpcReduction="10000"/>
          </a:bodyPr>
          <a:lstStyle/>
          <a:p>
            <a:pPr algn="just"/>
            <a:r>
              <a:rPr lang="he-IL" sz="2800" dirty="0">
                <a:latin typeface="Calibri" panose="020F0502020204030204" pitchFamily="34" charset="0"/>
                <a:cs typeface="Calibri" panose="020F0502020204030204" pitchFamily="34" charset="0"/>
              </a:rPr>
              <a:t>התניית דיון התוכנית מתאר מפורטת, בקיומה של תכנית מתאר כללית יישובית.</a:t>
            </a:r>
          </a:p>
          <a:p>
            <a:pPr algn="just"/>
            <a:r>
              <a:rPr lang="he-IL" sz="2800" dirty="0">
                <a:latin typeface="Calibri" panose="020F0502020204030204" pitchFamily="34" charset="0"/>
                <a:cs typeface="Calibri" panose="020F0502020204030204" pitchFamily="34" charset="0"/>
              </a:rPr>
              <a:t>הגדרת תחום השיפוט של היישוב.</a:t>
            </a:r>
          </a:p>
          <a:p>
            <a:pPr algn="just"/>
            <a:r>
              <a:rPr lang="he-IL" sz="2800" dirty="0">
                <a:latin typeface="Calibri" panose="020F0502020204030204" pitchFamily="34" charset="0"/>
                <a:cs typeface="Calibri" panose="020F0502020204030204" pitchFamily="34" charset="0"/>
              </a:rPr>
              <a:t>התניית דיון התוכנית מתאר מפורטת בקיומה של פרוגרמה ליישוב.</a:t>
            </a:r>
          </a:p>
          <a:p>
            <a:pPr algn="just"/>
            <a:r>
              <a:rPr lang="he-IL" sz="2800" dirty="0">
                <a:latin typeface="Calibri" panose="020F0502020204030204" pitchFamily="34" charset="0"/>
                <a:cs typeface="Calibri" panose="020F0502020204030204" pitchFamily="34" charset="0"/>
              </a:rPr>
              <a:t>התנגדות של בעלי קרקעות להפרשת חלקים משטחם לטובת צרכי הציבור.</a:t>
            </a:r>
          </a:p>
          <a:p>
            <a:endParaRPr lang="he-IL" dirty="0"/>
          </a:p>
        </p:txBody>
      </p:sp>
    </p:spTree>
    <p:extLst>
      <p:ext uri="{BB962C8B-B14F-4D97-AF65-F5344CB8AC3E}">
        <p14:creationId xmlns:p14="http://schemas.microsoft.com/office/powerpoint/2010/main" val="43460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6269B59D-E720-463A-9265-956DE30CB9CB}"/>
              </a:ext>
            </a:extLst>
          </p:cNvPr>
          <p:cNvSpPr>
            <a:spLocks noGrp="1"/>
          </p:cNvSpPr>
          <p:nvPr>
            <p:ph type="title"/>
          </p:nvPr>
        </p:nvSpPr>
        <p:spPr/>
        <p:txBody>
          <a:bodyPr/>
          <a:lstStyle/>
          <a:p>
            <a:r>
              <a:rPr lang="he-IL" dirty="0"/>
              <a:t>העדר ייצוג במוסדות תכנון ומוקדי קבלת החלטות</a:t>
            </a:r>
          </a:p>
        </p:txBody>
      </p:sp>
      <p:pic>
        <p:nvPicPr>
          <p:cNvPr id="16" name="תמונה 15">
            <a:extLst>
              <a:ext uri="{FF2B5EF4-FFF2-40B4-BE49-F238E27FC236}">
                <a16:creationId xmlns:a16="http://schemas.microsoft.com/office/drawing/2014/main" xmlns="" id="{8E471160-B615-403A-BF9E-387048B03E28}"/>
              </a:ext>
            </a:extLst>
          </p:cNvPr>
          <p:cNvPicPr>
            <a:picLocks noChangeAspect="1"/>
          </p:cNvPicPr>
          <p:nvPr/>
        </p:nvPicPr>
        <p:blipFill>
          <a:blip r:embed="rId2"/>
          <a:stretch>
            <a:fillRect/>
          </a:stretch>
        </p:blipFill>
        <p:spPr>
          <a:xfrm>
            <a:off x="2708421" y="2559634"/>
            <a:ext cx="6775158" cy="367033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80793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43CB927-26FE-4648-9FED-59961839676F}"/>
              </a:ext>
            </a:extLst>
          </p:cNvPr>
          <p:cNvSpPr>
            <a:spLocks noGrp="1"/>
          </p:cNvSpPr>
          <p:nvPr>
            <p:ph type="title"/>
          </p:nvPr>
        </p:nvSpPr>
        <p:spPr/>
        <p:txBody>
          <a:bodyPr/>
          <a:lstStyle/>
          <a:p>
            <a:pPr algn="ctr"/>
            <a:r>
              <a:rPr lang="he-IL" b="1" u="sng" dirty="0">
                <a:latin typeface="Calibri" panose="020F0502020204030204" pitchFamily="34" charset="0"/>
                <a:cs typeface="Calibri" panose="020F0502020204030204" pitchFamily="34" charset="0"/>
              </a:rPr>
              <a:t>שטחים אפורים ובנייה לא היתר</a:t>
            </a:r>
          </a:p>
        </p:txBody>
      </p:sp>
      <p:sp>
        <p:nvSpPr>
          <p:cNvPr id="3" name="מציין מיקום תוכן 2">
            <a:extLst>
              <a:ext uri="{FF2B5EF4-FFF2-40B4-BE49-F238E27FC236}">
                <a16:creationId xmlns:a16="http://schemas.microsoft.com/office/drawing/2014/main" xmlns="" id="{99FDB973-562E-4709-920A-982D81A284BF}"/>
              </a:ext>
            </a:extLst>
          </p:cNvPr>
          <p:cNvSpPr>
            <a:spLocks noGrp="1"/>
          </p:cNvSpPr>
          <p:nvPr>
            <p:ph idx="1"/>
          </p:nvPr>
        </p:nvSpPr>
        <p:spPr>
          <a:xfrm>
            <a:off x="6317672" y="2477193"/>
            <a:ext cx="4507715" cy="3700582"/>
          </a:xfrm>
        </p:spPr>
        <p:txBody>
          <a:bodyPr>
            <a:normAutofit fontScale="92500" lnSpcReduction="20000"/>
          </a:bodyPr>
          <a:lstStyle/>
          <a:p>
            <a:r>
              <a:rPr lang="he-IL" sz="2800" dirty="0">
                <a:latin typeface="Calibri" panose="020F0502020204030204" pitchFamily="34" charset="0"/>
                <a:cs typeface="Calibri" panose="020F0502020204030204" pitchFamily="34" charset="0"/>
              </a:rPr>
              <a:t>העדר תכנון והתארכות הליכים מובילים לבעיית בניה ללא היתר ביישובים ערביים.</a:t>
            </a:r>
          </a:p>
          <a:p>
            <a:endParaRPr lang="he-IL" sz="2800" dirty="0">
              <a:latin typeface="Calibri" panose="020F0502020204030204" pitchFamily="34" charset="0"/>
              <a:cs typeface="Calibri" panose="020F0502020204030204" pitchFamily="34" charset="0"/>
            </a:endParaRPr>
          </a:p>
          <a:p>
            <a:r>
              <a:rPr lang="he-IL" sz="2800" dirty="0">
                <a:latin typeface="Calibri" panose="020F0502020204030204" pitchFamily="34" charset="0"/>
                <a:cs typeface="Calibri" panose="020F0502020204030204" pitchFamily="34" charset="0"/>
              </a:rPr>
              <a:t>העדר הכרה תכנונית ומוניציפלית ביישובים בדואים בנגב.</a:t>
            </a:r>
          </a:p>
          <a:p>
            <a:endParaRPr lang="he-IL" sz="2800" dirty="0">
              <a:latin typeface="Calibri" panose="020F0502020204030204" pitchFamily="34" charset="0"/>
              <a:cs typeface="Calibri" panose="020F0502020204030204" pitchFamily="34" charset="0"/>
            </a:endParaRPr>
          </a:p>
          <a:p>
            <a:r>
              <a:rPr lang="he-IL" sz="2800" dirty="0">
                <a:latin typeface="Calibri" panose="020F0502020204030204" pitchFamily="34" charset="0"/>
                <a:cs typeface="Calibri" panose="020F0502020204030204" pitchFamily="34" charset="0"/>
              </a:rPr>
              <a:t>תכנון עם ונגד בנייה ללא היתר.</a:t>
            </a:r>
          </a:p>
          <a:p>
            <a:r>
              <a:rPr lang="he-IL" sz="2800" dirty="0">
                <a:latin typeface="Calibri" panose="020F0502020204030204" pitchFamily="34" charset="0"/>
                <a:cs typeface="Calibri" panose="020F0502020204030204" pitchFamily="34" charset="0"/>
              </a:rPr>
              <a:t>הריסות בתים.</a:t>
            </a:r>
          </a:p>
          <a:p>
            <a:endParaRPr lang="he-IL" dirty="0"/>
          </a:p>
          <a:p>
            <a:endParaRPr lang="he-IL" dirty="0"/>
          </a:p>
        </p:txBody>
      </p:sp>
      <p:pic>
        <p:nvPicPr>
          <p:cNvPr id="10" name="תמונה 9">
            <a:extLst>
              <a:ext uri="{FF2B5EF4-FFF2-40B4-BE49-F238E27FC236}">
                <a16:creationId xmlns:a16="http://schemas.microsoft.com/office/drawing/2014/main" xmlns="" id="{C197027B-C85C-4BFB-A8CA-D2856096D8AC}"/>
              </a:ext>
            </a:extLst>
          </p:cNvPr>
          <p:cNvPicPr>
            <a:picLocks noChangeAspect="1"/>
          </p:cNvPicPr>
          <p:nvPr/>
        </p:nvPicPr>
        <p:blipFill>
          <a:blip r:embed="rId2"/>
          <a:stretch>
            <a:fillRect/>
          </a:stretch>
        </p:blipFill>
        <p:spPr>
          <a:xfrm>
            <a:off x="978192" y="2500650"/>
            <a:ext cx="4699401" cy="369738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226693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AB6E83B-B0BD-4C1D-BD6F-05C6A5BAF648}"/>
              </a:ext>
            </a:extLst>
          </p:cNvPr>
          <p:cNvSpPr>
            <a:spLocks noGrp="1"/>
          </p:cNvSpPr>
          <p:nvPr>
            <p:ph type="title"/>
          </p:nvPr>
        </p:nvSpPr>
        <p:spPr/>
        <p:txBody>
          <a:bodyPr/>
          <a:lstStyle/>
          <a:p>
            <a:pPr algn="ctr"/>
            <a:r>
              <a:rPr lang="he-IL" b="1" u="sng" dirty="0">
                <a:latin typeface="Calibri" panose="020F0502020204030204" pitchFamily="34" charset="0"/>
                <a:cs typeface="Calibri" panose="020F0502020204030204" pitchFamily="34" charset="0"/>
              </a:rPr>
              <a:t>גזענות וחקיקה מפלה –דיור מחוץ ליישוב</a:t>
            </a:r>
          </a:p>
        </p:txBody>
      </p:sp>
      <p:sp>
        <p:nvSpPr>
          <p:cNvPr id="3" name="מציין מיקום תוכן 2">
            <a:extLst>
              <a:ext uri="{FF2B5EF4-FFF2-40B4-BE49-F238E27FC236}">
                <a16:creationId xmlns:a16="http://schemas.microsoft.com/office/drawing/2014/main" xmlns="" id="{A91B0890-D55D-4023-A63C-99451702165C}"/>
              </a:ext>
            </a:extLst>
          </p:cNvPr>
          <p:cNvSpPr>
            <a:spLocks noGrp="1"/>
          </p:cNvSpPr>
          <p:nvPr>
            <p:ph idx="1"/>
          </p:nvPr>
        </p:nvSpPr>
        <p:spPr/>
        <p:txBody>
          <a:bodyPr/>
          <a:lstStyle/>
          <a:p>
            <a:r>
              <a:rPr lang="he-IL" sz="2800" dirty="0">
                <a:latin typeface="Calibri" panose="020F0502020204030204" pitchFamily="34" charset="0"/>
                <a:cs typeface="Calibri" panose="020F0502020204030204" pitchFamily="34" charset="0"/>
              </a:rPr>
              <a:t>ועדות קבלה</a:t>
            </a:r>
          </a:p>
          <a:p>
            <a:r>
              <a:rPr lang="he-IL" sz="2800" dirty="0">
                <a:latin typeface="Calibri" panose="020F0502020204030204" pitchFamily="34" charset="0"/>
                <a:cs typeface="Calibri" panose="020F0502020204030204" pitchFamily="34" charset="0"/>
              </a:rPr>
              <a:t>פרויקט מגורים מיועדים ליוצאי צבא בערים מעורבות.</a:t>
            </a:r>
          </a:p>
          <a:p>
            <a:endParaRPr lang="he-IL" dirty="0"/>
          </a:p>
          <a:p>
            <a:endParaRPr lang="he-IL" dirty="0"/>
          </a:p>
        </p:txBody>
      </p:sp>
      <p:pic>
        <p:nvPicPr>
          <p:cNvPr id="4" name="תמונה 3">
            <a:extLst>
              <a:ext uri="{FF2B5EF4-FFF2-40B4-BE49-F238E27FC236}">
                <a16:creationId xmlns:a16="http://schemas.microsoft.com/office/drawing/2014/main" xmlns="" id="{82C04EBC-686A-41ED-98E6-E34B89A43911}"/>
              </a:ext>
            </a:extLst>
          </p:cNvPr>
          <p:cNvPicPr>
            <a:picLocks noChangeAspect="1"/>
          </p:cNvPicPr>
          <p:nvPr/>
        </p:nvPicPr>
        <p:blipFill>
          <a:blip r:embed="rId2"/>
          <a:stretch>
            <a:fillRect/>
          </a:stretch>
        </p:blipFill>
        <p:spPr>
          <a:xfrm>
            <a:off x="511499" y="3928941"/>
            <a:ext cx="4867954" cy="174331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51472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639AD572-910D-4B27-8B38-C10A23D48986}"/>
              </a:ext>
            </a:extLst>
          </p:cNvPr>
          <p:cNvSpPr>
            <a:spLocks noGrp="1"/>
          </p:cNvSpPr>
          <p:nvPr>
            <p:ph type="ctrTitle"/>
          </p:nvPr>
        </p:nvSpPr>
        <p:spPr/>
        <p:txBody>
          <a:bodyPr/>
          <a:lstStyle/>
          <a:p>
            <a:r>
              <a:rPr lang="he-IL" dirty="0">
                <a:latin typeface="Calibri" panose="020F0502020204030204" pitchFamily="34" charset="0"/>
                <a:cs typeface="Calibri" panose="020F0502020204030204" pitchFamily="34" charset="0"/>
              </a:rPr>
              <a:t>דרכי פעולה</a:t>
            </a:r>
          </a:p>
        </p:txBody>
      </p:sp>
    </p:spTree>
    <p:extLst>
      <p:ext uri="{BB962C8B-B14F-4D97-AF65-F5344CB8AC3E}">
        <p14:creationId xmlns:p14="http://schemas.microsoft.com/office/powerpoint/2010/main" val="1841840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A5A513CA-9D3C-0B44-A202-F3BCCA63E75D}"/>
              </a:ext>
            </a:extLst>
          </p:cNvPr>
          <p:cNvSpPr>
            <a:spLocks noGrp="1"/>
          </p:cNvSpPr>
          <p:nvPr>
            <p:ph type="title"/>
          </p:nvPr>
        </p:nvSpPr>
        <p:spPr/>
        <p:txBody>
          <a:bodyPr/>
          <a:lstStyle/>
          <a:p>
            <a:r>
              <a:rPr lang="he-IL" dirty="0"/>
              <a:t>איך פותרים את המצב? </a:t>
            </a:r>
          </a:p>
        </p:txBody>
      </p:sp>
      <p:sp>
        <p:nvSpPr>
          <p:cNvPr id="3" name="מציין מיקום תוכן 2">
            <a:extLst>
              <a:ext uri="{FF2B5EF4-FFF2-40B4-BE49-F238E27FC236}">
                <a16:creationId xmlns:a16="http://schemas.microsoft.com/office/drawing/2014/main" xmlns="" id="{05070C3E-BC70-9C4C-8684-9C20B4FEE482}"/>
              </a:ext>
            </a:extLst>
          </p:cNvPr>
          <p:cNvSpPr>
            <a:spLocks noGrp="1"/>
          </p:cNvSpPr>
          <p:nvPr>
            <p:ph idx="1"/>
          </p:nvPr>
        </p:nvSpPr>
        <p:spPr/>
        <p:txBody>
          <a:bodyPr/>
          <a:lstStyle/>
          <a:p>
            <a:r>
              <a:rPr lang="he-IL" dirty="0"/>
              <a:t>חקיקה</a:t>
            </a:r>
          </a:p>
          <a:p>
            <a:r>
              <a:rPr lang="he-IL" dirty="0"/>
              <a:t>תקציבים</a:t>
            </a:r>
          </a:p>
          <a:p>
            <a:r>
              <a:rPr lang="he-IL" dirty="0"/>
              <a:t>כוח אדם </a:t>
            </a:r>
          </a:p>
          <a:p>
            <a:r>
              <a:rPr lang="he-IL" dirty="0"/>
              <a:t>תכנון כוללני ומפורט </a:t>
            </a:r>
          </a:p>
          <a:p>
            <a:endParaRPr lang="he-IL" dirty="0"/>
          </a:p>
        </p:txBody>
      </p:sp>
      <p:sp>
        <p:nvSpPr>
          <p:cNvPr id="4" name="מציין מיקום תוכן 2">
            <a:extLst>
              <a:ext uri="{FF2B5EF4-FFF2-40B4-BE49-F238E27FC236}">
                <a16:creationId xmlns:a16="http://schemas.microsoft.com/office/drawing/2014/main" xmlns="" id="{697D7417-FBC4-A549-9F3F-387DBCB186B4}"/>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endParaRPr lang="he-IL" dirty="0"/>
          </a:p>
        </p:txBody>
      </p:sp>
      <p:sp>
        <p:nvSpPr>
          <p:cNvPr id="5" name="תיבת טקסט 4">
            <a:extLst>
              <a:ext uri="{FF2B5EF4-FFF2-40B4-BE49-F238E27FC236}">
                <a16:creationId xmlns:a16="http://schemas.microsoft.com/office/drawing/2014/main" xmlns="" id="{A975D55D-5A44-AA48-B490-BEBCADD31B32}"/>
              </a:ext>
            </a:extLst>
          </p:cNvPr>
          <p:cNvSpPr txBox="1"/>
          <p:nvPr/>
        </p:nvSpPr>
        <p:spPr>
          <a:xfrm>
            <a:off x="2837793" y="3014345"/>
            <a:ext cx="4193628" cy="584775"/>
          </a:xfrm>
          <a:prstGeom prst="rect">
            <a:avLst/>
          </a:prstGeom>
          <a:noFill/>
        </p:spPr>
        <p:txBody>
          <a:bodyPr wrap="square" rtlCol="1">
            <a:spAutoFit/>
          </a:bodyPr>
          <a:lstStyle/>
          <a:p>
            <a:pPr algn="ctr"/>
            <a:r>
              <a:rPr lang="he-IL" sz="3200" b="1" dirty="0"/>
              <a:t>הקצאת משאבים</a:t>
            </a:r>
          </a:p>
        </p:txBody>
      </p:sp>
      <p:sp>
        <p:nvSpPr>
          <p:cNvPr id="6" name="סוגר מסולסל שמאלי 5">
            <a:extLst>
              <a:ext uri="{FF2B5EF4-FFF2-40B4-BE49-F238E27FC236}">
                <a16:creationId xmlns:a16="http://schemas.microsoft.com/office/drawing/2014/main" xmlns="" id="{579A0FE7-55C7-714C-8FF4-56A2B98E892C}"/>
              </a:ext>
            </a:extLst>
          </p:cNvPr>
          <p:cNvSpPr/>
          <p:nvPr/>
        </p:nvSpPr>
        <p:spPr>
          <a:xfrm>
            <a:off x="6526924" y="2638044"/>
            <a:ext cx="725214" cy="1550991"/>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1" anchor="ctr"/>
          <a:lstStyle/>
          <a:p>
            <a:pPr marL="0" algn="ctr" defTabSz="457200" rtl="1" eaLnBrk="1" latinLnBrk="0" hangingPunct="1"/>
            <a:endParaRPr lang="he-IL"/>
          </a:p>
        </p:txBody>
      </p:sp>
    </p:spTree>
    <p:extLst>
      <p:ext uri="{BB962C8B-B14F-4D97-AF65-F5344CB8AC3E}">
        <p14:creationId xmlns:p14="http://schemas.microsoft.com/office/powerpoint/2010/main" val="663972012"/>
      </p:ext>
    </p:extLst>
  </p:cSld>
  <p:clrMapOvr>
    <a:masterClrMapping/>
  </p:clrMapOvr>
</p:sld>
</file>

<file path=ppt/theme/theme1.xml><?xml version="1.0" encoding="utf-8"?>
<a:theme xmlns:a="http://schemas.openxmlformats.org/drawingml/2006/main" name="חבילה">
  <a:themeElements>
    <a:clrScheme name="חבילה">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חבילה">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חבילה">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TM10001115[[fn=חבילה]]</Template>
  <TotalTime>118</TotalTime>
  <Words>724</Words>
  <Application>Microsoft Office PowerPoint</Application>
  <PresentationFormat>מסך רחב</PresentationFormat>
  <Paragraphs>80</Paragraphs>
  <Slides>18</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18</vt:i4>
      </vt:variant>
    </vt:vector>
  </HeadingPairs>
  <TitlesOfParts>
    <vt:vector size="23" baseType="lpstr">
      <vt:lpstr>Arial</vt:lpstr>
      <vt:lpstr>Calibri</vt:lpstr>
      <vt:lpstr>Gill Sans MT</vt:lpstr>
      <vt:lpstr>MFFrankRuhl</vt:lpstr>
      <vt:lpstr>חבילה</vt:lpstr>
      <vt:lpstr>גורמים למצוקת הדיור בחברה הפלסטינית בישראל</vt:lpstr>
      <vt:lpstr>מחסור בקרקעות ושטחי שיפוט מצומצמים </vt:lpstr>
      <vt:lpstr>העדר תוכניות מתאר</vt:lpstr>
      <vt:lpstr>הדרישות המקשות על מגישי הבקשות להיתרי בניה</vt:lpstr>
      <vt:lpstr>העדר ייצוג במוסדות תכנון ומוקדי קבלת החלטות</vt:lpstr>
      <vt:lpstr>שטחים אפורים ובנייה לא היתר</vt:lpstr>
      <vt:lpstr>גזענות וחקיקה מפלה –דיור מחוץ ליישוב</vt:lpstr>
      <vt:lpstr>דרכי פעולה</vt:lpstr>
      <vt:lpstr>איך פותרים את המצב? </vt:lpstr>
      <vt:lpstr>קידום תכניות מתאר כוללניות ליישובים הערבים</vt:lpstr>
      <vt:lpstr>חקיקה, החלטות ממשלה והחלטות מועצת מקרקעי ישראל</vt:lpstr>
      <vt:lpstr>תכנון </vt:lpstr>
      <vt:lpstr>הרשות להתחדשות עירונית</vt:lpstr>
      <vt:lpstr>חסמים לפתרון מצוקת הדיור</vt:lpstr>
      <vt:lpstr>הסכסוך היהודי פלסטיני</vt:lpstr>
      <vt:lpstr>מגבלות מצד מערכת התכנון</vt:lpstr>
      <vt:lpstr>אתגרים ארגוניים ברשויות המקומיות</vt:lpstr>
      <vt:lpstr>בעלות על קרקעות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גורמים למצוקת הדיור בחברה הפלסטינית בישראל</dc:title>
  <dc:creator>גל דנוך</dc:creator>
  <cp:lastModifiedBy>user1</cp:lastModifiedBy>
  <cp:revision>24</cp:revision>
  <dcterms:created xsi:type="dcterms:W3CDTF">2022-04-24T12:11:54Z</dcterms:created>
  <dcterms:modified xsi:type="dcterms:W3CDTF">2022-05-15T06:35:32Z</dcterms:modified>
</cp:coreProperties>
</file>