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626" r:id="rId2"/>
    <p:sldId id="685" r:id="rId3"/>
    <p:sldId id="699" r:id="rId4"/>
    <p:sldId id="703" r:id="rId5"/>
    <p:sldId id="704" r:id="rId6"/>
    <p:sldId id="705" r:id="rId7"/>
    <p:sldId id="700" r:id="rId8"/>
    <p:sldId id="701" r:id="rId9"/>
    <p:sldId id="644" r:id="rId10"/>
    <p:sldId id="399" r:id="rId11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41" autoAdjust="0"/>
    <p:restoredTop sz="97858" autoAdjust="0"/>
  </p:normalViewPr>
  <p:slideViewPr>
    <p:cSldViewPr>
      <p:cViewPr varScale="1">
        <p:scale>
          <a:sx n="106" d="100"/>
          <a:sy n="106" d="100"/>
        </p:scale>
        <p:origin x="23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C2AEAF-F101-4C83-86C1-491A61846167}" type="datetimeFigureOut">
              <a:rPr lang="he-IL"/>
              <a:pPr>
                <a:defRPr/>
              </a:pPr>
              <a:t>ט"ו/שבט/תשפ"ג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796D05E7-B6E3-46EA-ABC0-7AABC65C3B1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8172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2AF117D-92B7-4957-BAF8-3B7134AA82B0}" type="slidenum">
              <a:rPr lang="he-IL" altLang="he-IL" smtClean="0">
                <a:latin typeface="Arial" pitchFamily="34" charset="0"/>
              </a:rPr>
              <a:pPr algn="l">
                <a:spcBef>
                  <a:spcPct val="0"/>
                </a:spcBef>
              </a:pPr>
              <a:t>1</a:t>
            </a:fld>
            <a:endParaRPr lang="he-IL" altLang="he-I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17D4-4B2D-4B78-90D1-62E9C77FA8B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4006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2DBA-9462-4C6E-B253-18510B1D651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378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F6A3-2466-455C-BDDA-669D5EE68D6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2543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5577-79DF-4D47-A47A-0C92D0D18C3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23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93C1-205C-4BC8-9EDB-100F11C84AE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027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CD23-29C1-4416-A129-70A2300CF89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6871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CDEC-D45F-4909-BF65-E7A911773F5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8174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91A2-B9D1-4B61-8643-5C6C7258766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7640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669D-873B-4212-B7CE-B5C38E159C7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7222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2DE7-8336-4C11-99C3-27D6C6FD491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3529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6B4A-0D9F-448D-B36A-E8892CFE285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2983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pPr>
              <a:defRPr/>
            </a:pPr>
            <a:fld id="{448B910C-7D03-42C3-BE96-39ECB5E135A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840" y="1974230"/>
            <a:ext cx="8533010" cy="1470025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Molecular markers for response to immunotherapy</a:t>
            </a:r>
            <a:endParaRPr lang="en-US" altLang="he-IL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0" y="414972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4000" dirty="0">
              <a:solidFill>
                <a:srgbClr val="0000FF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Aviad Zick, M.D., Ph.D. Sharett Institute of Oncology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Hadassah Medical Center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E-mail – aviadz@hadassah.org.il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Phone – 050-4048024</a:t>
            </a:r>
            <a:endParaRPr lang="he-IL" altLang="he-IL" sz="1800" dirty="0">
              <a:solidFill>
                <a:srgbClr val="00206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 </a:t>
            </a:r>
            <a:endParaRPr lang="he-IL" altLang="he-IL" sz="1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8588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UJI_LogoEng_on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889"/>
            <a:ext cx="720863" cy="11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3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r>
              <a:rPr lang="en-US" altLang="he-IL">
                <a:solidFill>
                  <a:srgbClr val="002060"/>
                </a:solidFill>
              </a:rPr>
              <a:t>Thank you very much</a:t>
            </a:r>
            <a:endParaRPr lang="he-IL" altLang="he-IL">
              <a:solidFill>
                <a:srgbClr val="00206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6493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701978-27D3-F63E-5ABF-31348CC9C003}"/>
              </a:ext>
            </a:extLst>
          </p:cNvPr>
          <p:cNvSpPr txBox="1"/>
          <p:nvPr/>
        </p:nvSpPr>
        <p:spPr>
          <a:xfrm>
            <a:off x="2267744" y="188640"/>
            <a:ext cx="457200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hangingPunct="1">
              <a:lnSpc>
                <a:spcPct val="80000"/>
              </a:lnSpc>
              <a:defRPr/>
            </a:pPr>
            <a:r>
              <a:rPr lang="en-US" altLang="he-IL" sz="3300" dirty="0">
                <a:solidFill>
                  <a:srgbClr val="002060"/>
                </a:solidFill>
              </a:rPr>
              <a:t>Mismatch repair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69683-97EA-BEE6-2C3C-8C191451D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15" t="18032" r="26285" b="6413"/>
          <a:stretch/>
        </p:blipFill>
        <p:spPr>
          <a:xfrm>
            <a:off x="2339752" y="620688"/>
            <a:ext cx="4464496" cy="5929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FB949-370C-75BC-3FA5-6C928F409BE1}"/>
              </a:ext>
            </a:extLst>
          </p:cNvPr>
          <p:cNvSpPr txBox="1"/>
          <p:nvPr/>
        </p:nvSpPr>
        <p:spPr>
          <a:xfrm>
            <a:off x="0" y="6557918"/>
            <a:ext cx="51571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Lu </a:t>
            </a:r>
            <a:r>
              <a:rPr lang="he-IL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&amp; 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Broaddus </a:t>
            </a:r>
            <a:r>
              <a:rPr lang="he-IL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.N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Engl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J Med. 2020 Nov 19;383(21):2053-2064.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4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C3576-8B67-FAF8-4DEC-F14B1AF76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59" t="24583" r="30078" b="7500"/>
          <a:stretch/>
        </p:blipFill>
        <p:spPr>
          <a:xfrm>
            <a:off x="1157287" y="1085850"/>
            <a:ext cx="6657976" cy="4496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3C10E-A92E-3815-D7AF-826F6DE195EA}"/>
              </a:ext>
            </a:extLst>
          </p:cNvPr>
          <p:cNvSpPr txBox="1"/>
          <p:nvPr/>
        </p:nvSpPr>
        <p:spPr>
          <a:xfrm>
            <a:off x="0" y="5723751"/>
            <a:ext cx="5413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Vassiliki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A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Boussiotis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N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Engl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J Med. 2016 Nov 3;375(18):1767-1778.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5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B5910-1A45-76C6-EDB3-29F61A5E8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6" t="13889" r="36406" b="13472"/>
          <a:stretch/>
        </p:blipFill>
        <p:spPr>
          <a:xfrm>
            <a:off x="1547665" y="208206"/>
            <a:ext cx="5743610" cy="6245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38731-09AD-9FD7-9FD4-40AE0BB92267}"/>
              </a:ext>
            </a:extLst>
          </p:cNvPr>
          <p:cNvSpPr txBox="1"/>
          <p:nvPr/>
        </p:nvSpPr>
        <p:spPr>
          <a:xfrm>
            <a:off x="0" y="6453336"/>
            <a:ext cx="5413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Vassiliki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A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Boussiotis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N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Engl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J Med. 2016 Nov 3;375(18):1767-1778.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3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8EC01C-9D73-A05A-AD74-F1DB1CDDA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8" t="15973" r="36406" b="15694"/>
          <a:stretch/>
        </p:blipFill>
        <p:spPr>
          <a:xfrm>
            <a:off x="1331639" y="141302"/>
            <a:ext cx="6183739" cy="631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4B646-2D05-C108-1492-49C0517E7E60}"/>
              </a:ext>
            </a:extLst>
          </p:cNvPr>
          <p:cNvSpPr txBox="1"/>
          <p:nvPr/>
        </p:nvSpPr>
        <p:spPr>
          <a:xfrm>
            <a:off x="-21343" y="6549598"/>
            <a:ext cx="5413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Vassiliki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A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Boussiotis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N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Engl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J Med. 2016 Nov 3;375(18):1767-1778.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0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B054C-471F-6AA6-5588-23EBCE625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6" t="26667" r="36406" b="18750"/>
          <a:stretch/>
        </p:blipFill>
        <p:spPr>
          <a:xfrm>
            <a:off x="568570" y="260648"/>
            <a:ext cx="7667477" cy="6264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C85BE-4519-8ECF-62D6-5C26B6461D0D}"/>
              </a:ext>
            </a:extLst>
          </p:cNvPr>
          <p:cNvSpPr txBox="1"/>
          <p:nvPr/>
        </p:nvSpPr>
        <p:spPr>
          <a:xfrm>
            <a:off x="28361" y="6557918"/>
            <a:ext cx="5413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Vassiliki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A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Boussiotis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N </a:t>
            </a:r>
            <a:r>
              <a:rPr lang="en-US" sz="1350" dirty="0" err="1">
                <a:solidFill>
                  <a:srgbClr val="002060"/>
                </a:solidFill>
                <a:ea typeface="Times New Roman" panose="02020603050405020304" pitchFamily="18" charset="0"/>
              </a:rPr>
              <a:t>Engl</a:t>
            </a:r>
            <a:r>
              <a:rPr lang="en-US" sz="1350" dirty="0">
                <a:solidFill>
                  <a:srgbClr val="002060"/>
                </a:solidFill>
                <a:ea typeface="Times New Roman" panose="02020603050405020304" pitchFamily="18" charset="0"/>
              </a:rPr>
              <a:t> J Med. 2016 Nov 3;375(18):1767-1778.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5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>
                <a:solidFill>
                  <a:srgbClr val="002060"/>
                </a:solidFill>
              </a:rPr>
              <a:t>Future plans</a:t>
            </a:r>
            <a:endParaRPr lang="en-US" altLang="he-IL" dirty="0">
              <a:solidFill>
                <a:schemeClr val="accent2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l" rtl="0">
              <a:lnSpc>
                <a:spcPct val="90000"/>
              </a:lnSpc>
              <a:buFontTx/>
              <a:buNone/>
            </a:pPr>
            <a:r>
              <a:rPr lang="en-US" altLang="he-IL" sz="2800" dirty="0">
                <a:solidFill>
                  <a:srgbClr val="002060"/>
                </a:solidFill>
              </a:rPr>
              <a:t>Short term – Screening all cancer patients for MMR and TMB</a:t>
            </a:r>
          </a:p>
          <a:p>
            <a:pPr marL="0" indent="0" algn="l" rtl="0">
              <a:lnSpc>
                <a:spcPct val="90000"/>
              </a:lnSpc>
              <a:buFontTx/>
              <a:buNone/>
            </a:pPr>
            <a:r>
              <a:rPr lang="en-US" altLang="he-IL" sz="2800" dirty="0">
                <a:solidFill>
                  <a:srgbClr val="002060"/>
                </a:solidFill>
              </a:rPr>
              <a:t> </a:t>
            </a:r>
          </a:p>
          <a:p>
            <a:pPr marL="0" indent="0" algn="l" rtl="0">
              <a:lnSpc>
                <a:spcPct val="90000"/>
              </a:lnSpc>
              <a:buFontTx/>
              <a:buNone/>
            </a:pPr>
            <a:endParaRPr lang="en-US" altLang="he-IL" sz="2800" dirty="0">
              <a:solidFill>
                <a:srgbClr val="002060"/>
              </a:solidFill>
            </a:endParaRPr>
          </a:p>
          <a:p>
            <a:pPr marL="0" indent="0" algn="l" rtl="0">
              <a:lnSpc>
                <a:spcPct val="90000"/>
              </a:lnSpc>
              <a:buFontTx/>
              <a:buNone/>
            </a:pPr>
            <a:endParaRPr lang="en-US" alt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altLang="he-IL" dirty="0">
                <a:solidFill>
                  <a:srgbClr val="002060"/>
                </a:solidFill>
              </a:rPr>
              <a:t>Intermediate term – 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Utilizing cfDNA to understand immunotherapy dynamics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Utilizing WES to identify specific immunogenic profiles.</a:t>
            </a:r>
          </a:p>
          <a:p>
            <a:pPr algn="l" rtl="0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he-IL" kern="0">
                <a:solidFill>
                  <a:srgbClr val="002060"/>
                </a:solidFill>
              </a:rPr>
              <a:t>Future plans</a:t>
            </a:r>
            <a:endParaRPr lang="en-US" altLang="he-IL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5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altLang="he-IL" dirty="0">
                <a:solidFill>
                  <a:srgbClr val="002060"/>
                </a:solidFill>
              </a:rPr>
              <a:t>long term –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>
                <a:solidFill>
                  <a:srgbClr val="002060"/>
                </a:solidFill>
              </a:rPr>
              <a:t>Specific </a:t>
            </a:r>
            <a:r>
              <a:rPr lang="en-US" dirty="0">
                <a:solidFill>
                  <a:srgbClr val="002060"/>
                </a:solidFill>
              </a:rPr>
              <a:t>T-cell therapy. </a:t>
            </a:r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he-IL" kern="0">
                <a:solidFill>
                  <a:srgbClr val="002060"/>
                </a:solidFill>
              </a:rPr>
              <a:t>Future plans</a:t>
            </a:r>
            <a:endParaRPr lang="en-US" altLang="he-IL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50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58389</TotalTime>
  <Words>157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Molecular markers for response to immunotherapy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plans</vt:lpstr>
      <vt:lpstr>PowerPoint Presentation</vt:lpstr>
      <vt:lpstr>PowerPoint Presentation</vt:lpstr>
      <vt:lpstr>Thank you very much</vt:lpstr>
    </vt:vector>
  </TitlesOfParts>
  <Company>Hadassah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 torrent platform</dc:title>
  <dc:creator>User</dc:creator>
  <cp:lastModifiedBy>נעה חיה זיק</cp:lastModifiedBy>
  <cp:revision>573</cp:revision>
  <dcterms:created xsi:type="dcterms:W3CDTF">2012-06-11T10:37:23Z</dcterms:created>
  <dcterms:modified xsi:type="dcterms:W3CDTF">2023-02-06T03:36:38Z</dcterms:modified>
</cp:coreProperties>
</file>