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2" r:id="rId2"/>
    <p:sldId id="29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3" d="100"/>
          <a:sy n="63" d="100"/>
        </p:scale>
        <p:origin x="7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johnathanarnon\Documents\&#1502;&#1495;&#1511;&#1512;%20-%20&#1490;&#1504;&#1493;&#1501;%20&#1506;&#1512;&#1489;&#1497;\TP53_MAY_2022%20-%20R181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ohnathanarnon\Documents\&#1502;&#1495;&#1511;&#1512;%20-%20&#1490;&#1504;&#1493;&#1501;%20&#1506;&#1512;&#1489;&#1497;\TP53_MAY_2022%20-%20R181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Data\HomeD\A\aviadz\2023\Research\Lab\Yusra\List%20of%20DOs_7_3_2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spPr>
        <a:noFill/>
        <a:ln>
          <a:noFill/>
        </a:ln>
        <a:effectLst/>
      </c:spPr>
      <c:txPr>
        <a:bodyPr rot="0" spcFirstLastPara="1" vertOverflow="ellipsis" vert="horz" wrap="square" anchor="ctr" anchorCtr="1"/>
        <a:lstStyle/>
        <a:p>
          <a:pPr>
            <a:defRPr sz="2400" b="0" i="0" u="none" strike="noStrike" kern="1200" cap="none" spc="20" baseline="0">
              <a:solidFill>
                <a:schemeClr val="tx1">
                  <a:lumMod val="50000"/>
                  <a:lumOff val="50000"/>
                </a:schemeClr>
              </a:solidFill>
              <a:latin typeface="+mn-lt"/>
              <a:ea typeface="+mn-ea"/>
              <a:cs typeface="+mn-cs"/>
            </a:defRPr>
          </a:pPr>
          <a:endParaRPr lang="he-IL"/>
        </a:p>
      </c:txPr>
    </c:title>
    <c:autoTitleDeleted val="0"/>
    <c:plotArea>
      <c:layout/>
      <c:pieChart>
        <c:varyColors val="1"/>
        <c:ser>
          <c:idx val="0"/>
          <c:order val="0"/>
          <c:tx>
            <c:strRef>
              <c:f>Query26!$P$58</c:f>
              <c:strCache>
                <c:ptCount val="1"/>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E1B6-4C19-B6D7-D5D8D111B1C3}"/>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E1B6-4C19-B6D7-D5D8D111B1C3}"/>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E1B6-4C19-B6D7-D5D8D111B1C3}"/>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E1B6-4C19-B6D7-D5D8D111B1C3}"/>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E1B6-4C19-B6D7-D5D8D111B1C3}"/>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B-E1B6-4C19-B6D7-D5D8D111B1C3}"/>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he-IL"/>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Query26!$O$59:$O$64</c:f>
              <c:strCache>
                <c:ptCount val="6"/>
                <c:pt idx="0">
                  <c:v>Breast Cancer </c:v>
                </c:pt>
                <c:pt idx="1">
                  <c:v> Glioblastoma</c:v>
                </c:pt>
                <c:pt idx="2">
                  <c:v>Testicular </c:v>
                </c:pt>
                <c:pt idx="3">
                  <c:v>Sarcoma </c:v>
                </c:pt>
                <c:pt idx="4">
                  <c:v> Lung </c:v>
                </c:pt>
                <c:pt idx="5">
                  <c:v>Adrenocortical and Lymphoma</c:v>
                </c:pt>
              </c:strCache>
            </c:strRef>
          </c:cat>
          <c:val>
            <c:numRef>
              <c:f>Query26!$P$59:$P$64</c:f>
              <c:numCache>
                <c:formatCode>General</c:formatCode>
                <c:ptCount val="6"/>
                <c:pt idx="0">
                  <c:v>13</c:v>
                </c:pt>
                <c:pt idx="1">
                  <c:v>2</c:v>
                </c:pt>
                <c:pt idx="2">
                  <c:v>2</c:v>
                </c:pt>
                <c:pt idx="3">
                  <c:v>3</c:v>
                </c:pt>
                <c:pt idx="4">
                  <c:v>1</c:v>
                </c:pt>
                <c:pt idx="5">
                  <c:v>1</c:v>
                </c:pt>
              </c:numCache>
            </c:numRef>
          </c:val>
          <c:extLst>
            <c:ext xmlns:c16="http://schemas.microsoft.com/office/drawing/2014/chart" uri="{C3380CC4-5D6E-409C-BE32-E72D297353CC}">
              <c16:uniqueId val="{0000000C-E1B6-4C19-B6D7-D5D8D111B1C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50000"/>
                  <a:lumOff val="50000"/>
                </a:schemeClr>
              </a:solidFill>
              <a:latin typeface="+mn-lt"/>
              <a:ea typeface="+mn-ea"/>
              <a:cs typeface="+mn-cs"/>
            </a:defRPr>
          </a:pPr>
          <a:endParaRPr lang="he-I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Query26!$P$34</c:f>
              <c:strCache>
                <c:ptCount val="1"/>
                <c:pt idx="0">
                  <c:v>Cancer Patients </c:v>
                </c:pt>
              </c:strCache>
            </c:strRef>
          </c:tx>
          <c:spPr>
            <a:solidFill>
              <a:srgbClr val="7030A0"/>
            </a:solidFill>
            <a:ln>
              <a:solidFill>
                <a:srgbClr val="7030A0"/>
              </a:solidFill>
            </a:ln>
            <a:effectLst/>
          </c:spPr>
          <c:invertIfNegative val="0"/>
          <c:cat>
            <c:strRef>
              <c:f>Query26!$O$35:$O$39</c:f>
              <c:strCache>
                <c:ptCount val="5"/>
                <c:pt idx="0">
                  <c:v>18-29</c:v>
                </c:pt>
                <c:pt idx="1">
                  <c:v>30-39</c:v>
                </c:pt>
                <c:pt idx="2">
                  <c:v>40-49</c:v>
                </c:pt>
                <c:pt idx="3">
                  <c:v>50-59</c:v>
                </c:pt>
                <c:pt idx="4">
                  <c:v>60-69</c:v>
                </c:pt>
              </c:strCache>
            </c:strRef>
          </c:cat>
          <c:val>
            <c:numRef>
              <c:f>Query26!$P$35:$P$39</c:f>
              <c:numCache>
                <c:formatCode>General</c:formatCode>
                <c:ptCount val="5"/>
                <c:pt idx="0">
                  <c:v>6</c:v>
                </c:pt>
                <c:pt idx="1">
                  <c:v>6</c:v>
                </c:pt>
                <c:pt idx="2">
                  <c:v>5</c:v>
                </c:pt>
                <c:pt idx="3">
                  <c:v>2</c:v>
                </c:pt>
                <c:pt idx="4">
                  <c:v>3</c:v>
                </c:pt>
              </c:numCache>
            </c:numRef>
          </c:val>
          <c:extLst>
            <c:ext xmlns:c16="http://schemas.microsoft.com/office/drawing/2014/chart" uri="{C3380CC4-5D6E-409C-BE32-E72D297353CC}">
              <c16:uniqueId val="{00000000-3B16-4353-9D02-7A2E10C3F3E0}"/>
            </c:ext>
          </c:extLst>
        </c:ser>
        <c:ser>
          <c:idx val="1"/>
          <c:order val="1"/>
          <c:tx>
            <c:strRef>
              <c:f>Query26!$Q$34</c:f>
              <c:strCache>
                <c:ptCount val="1"/>
                <c:pt idx="0">
                  <c:v>Healthy Carriers</c:v>
                </c:pt>
              </c:strCache>
            </c:strRef>
          </c:tx>
          <c:spPr>
            <a:solidFill>
              <a:srgbClr val="00B0F0"/>
            </a:solidFill>
            <a:ln>
              <a:noFill/>
            </a:ln>
            <a:effectLst/>
          </c:spPr>
          <c:invertIfNegative val="0"/>
          <c:cat>
            <c:strRef>
              <c:f>Query26!$O$35:$O$39</c:f>
              <c:strCache>
                <c:ptCount val="5"/>
                <c:pt idx="0">
                  <c:v>18-29</c:v>
                </c:pt>
                <c:pt idx="1">
                  <c:v>30-39</c:v>
                </c:pt>
                <c:pt idx="2">
                  <c:v>40-49</c:v>
                </c:pt>
                <c:pt idx="3">
                  <c:v>50-59</c:v>
                </c:pt>
                <c:pt idx="4">
                  <c:v>60-69</c:v>
                </c:pt>
              </c:strCache>
            </c:strRef>
          </c:cat>
          <c:val>
            <c:numRef>
              <c:f>Query26!$Q$35:$Q$39</c:f>
              <c:numCache>
                <c:formatCode>General</c:formatCode>
                <c:ptCount val="5"/>
                <c:pt idx="0">
                  <c:v>2</c:v>
                </c:pt>
                <c:pt idx="1">
                  <c:v>3</c:v>
                </c:pt>
                <c:pt idx="2">
                  <c:v>4</c:v>
                </c:pt>
                <c:pt idx="3">
                  <c:v>2</c:v>
                </c:pt>
                <c:pt idx="4">
                  <c:v>1</c:v>
                </c:pt>
              </c:numCache>
            </c:numRef>
          </c:val>
          <c:extLst>
            <c:ext xmlns:c16="http://schemas.microsoft.com/office/drawing/2014/chart" uri="{C3380CC4-5D6E-409C-BE32-E72D297353CC}">
              <c16:uniqueId val="{00000001-3B16-4353-9D02-7A2E10C3F3E0}"/>
            </c:ext>
          </c:extLst>
        </c:ser>
        <c:dLbls>
          <c:showLegendKey val="0"/>
          <c:showVal val="0"/>
          <c:showCatName val="0"/>
          <c:showSerName val="0"/>
          <c:showPercent val="0"/>
          <c:showBubbleSize val="0"/>
        </c:dLbls>
        <c:gapWidth val="150"/>
        <c:overlap val="100"/>
        <c:axId val="2090656255"/>
        <c:axId val="2091912575"/>
      </c:barChart>
      <c:catAx>
        <c:axId val="2090656255"/>
        <c:scaling>
          <c:orientation val="minMax"/>
        </c:scaling>
        <c:delete val="0"/>
        <c:axPos val="b"/>
        <c:title>
          <c:tx>
            <c:rich>
              <a:bodyPr rot="0" spcFirstLastPara="1" vertOverflow="ellipsis" vert="horz" wrap="square" anchor="ctr" anchorCtr="1"/>
              <a:lstStyle/>
              <a:p>
                <a:pPr>
                  <a:defRPr sz="3000" b="0" i="0" u="none" strike="noStrike" kern="1200" baseline="0">
                    <a:solidFill>
                      <a:srgbClr val="002060"/>
                    </a:solidFill>
                    <a:latin typeface="+mn-lt"/>
                    <a:ea typeface="+mn-ea"/>
                    <a:cs typeface="+mn-cs"/>
                  </a:defRPr>
                </a:pPr>
                <a:r>
                  <a:rPr lang="en-US" baseline="0">
                    <a:solidFill>
                      <a:srgbClr val="002060"/>
                    </a:solidFill>
                  </a:rPr>
                  <a:t>Age Group</a:t>
                </a:r>
              </a:p>
            </c:rich>
          </c:tx>
          <c:layout/>
          <c:overlay val="0"/>
          <c:spPr>
            <a:noFill/>
            <a:ln>
              <a:noFill/>
            </a:ln>
            <a:effectLst/>
          </c:spPr>
          <c:txPr>
            <a:bodyPr rot="0" spcFirstLastPara="1" vertOverflow="ellipsis" vert="horz" wrap="square" anchor="ctr" anchorCtr="1"/>
            <a:lstStyle/>
            <a:p>
              <a:pPr>
                <a:defRPr sz="3000" b="0" i="0" u="none" strike="noStrike" kern="1200" baseline="0">
                  <a:solidFill>
                    <a:srgbClr val="002060"/>
                  </a:solidFill>
                  <a:latin typeface="+mn-lt"/>
                  <a:ea typeface="+mn-ea"/>
                  <a:cs typeface="+mn-cs"/>
                </a:defRPr>
              </a:pPr>
              <a:endParaRPr lang="he-I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0" b="0" i="0" u="none" strike="noStrike" kern="1200" baseline="0">
                <a:solidFill>
                  <a:srgbClr val="002060"/>
                </a:solidFill>
                <a:latin typeface="+mn-lt"/>
                <a:ea typeface="+mn-ea"/>
                <a:cs typeface="+mn-cs"/>
              </a:defRPr>
            </a:pPr>
            <a:endParaRPr lang="he-IL"/>
          </a:p>
        </c:txPr>
        <c:crossAx val="2091912575"/>
        <c:crosses val="autoZero"/>
        <c:auto val="1"/>
        <c:lblAlgn val="ctr"/>
        <c:lblOffset val="100"/>
        <c:noMultiLvlLbl val="0"/>
      </c:catAx>
      <c:valAx>
        <c:axId val="20919125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000" b="0" i="0" u="none" strike="noStrike" kern="1200" baseline="0">
                    <a:solidFill>
                      <a:srgbClr val="002060"/>
                    </a:solidFill>
                    <a:latin typeface="+mn-lt"/>
                    <a:ea typeface="+mn-ea"/>
                    <a:cs typeface="+mn-cs"/>
                  </a:defRPr>
                </a:pPr>
                <a:r>
                  <a:rPr lang="en-US" baseline="0" dirty="0">
                    <a:solidFill>
                      <a:srgbClr val="002060"/>
                    </a:solidFill>
                  </a:rPr>
                  <a:t>Number of Patients</a:t>
                </a:r>
              </a:p>
            </c:rich>
          </c:tx>
          <c:layout/>
          <c:overlay val="0"/>
          <c:spPr>
            <a:noFill/>
            <a:ln>
              <a:noFill/>
            </a:ln>
            <a:effectLst/>
          </c:spPr>
          <c:txPr>
            <a:bodyPr rot="-5400000" spcFirstLastPara="1" vertOverflow="ellipsis" vert="horz" wrap="square" anchor="ctr" anchorCtr="1"/>
            <a:lstStyle/>
            <a:p>
              <a:pPr>
                <a:defRPr sz="3000" b="0" i="0" u="none" strike="noStrike" kern="1200" baseline="0">
                  <a:solidFill>
                    <a:srgbClr val="002060"/>
                  </a:solidFill>
                  <a:latin typeface="+mn-lt"/>
                  <a:ea typeface="+mn-ea"/>
                  <a:cs typeface="+mn-cs"/>
                </a:defRPr>
              </a:pPr>
              <a:endParaRPr lang="he-I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000" b="0" i="0" u="none" strike="noStrike" kern="1200" baseline="0">
                <a:solidFill>
                  <a:srgbClr val="002060"/>
                </a:solidFill>
                <a:latin typeface="+mn-lt"/>
                <a:ea typeface="+mn-ea"/>
                <a:cs typeface="+mn-cs"/>
              </a:defRPr>
            </a:pPr>
            <a:endParaRPr lang="he-IL"/>
          </a:p>
        </c:txPr>
        <c:crossAx val="209065625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3000" b="0" i="0" u="none" strike="noStrike" kern="1200" baseline="0">
              <a:solidFill>
                <a:srgbClr val="002060"/>
              </a:solidFill>
              <a:latin typeface="+mn-lt"/>
              <a:ea typeface="+mn-ea"/>
              <a:cs typeface="+mn-cs"/>
            </a:defRPr>
          </a:pPr>
          <a:endParaRPr lang="he-IL"/>
        </a:p>
      </c:txPr>
    </c:legend>
    <c:plotVisOnly val="1"/>
    <c:dispBlanksAs val="gap"/>
    <c:showDLblsOverMax val="0"/>
  </c:chart>
  <c:spPr>
    <a:noFill/>
    <a:ln>
      <a:noFill/>
    </a:ln>
    <a:effectLst/>
  </c:spPr>
  <c:txPr>
    <a:bodyPr/>
    <a:lstStyle/>
    <a:p>
      <a:pPr>
        <a:defRPr sz="3000"/>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solidFill>
                  <a:srgbClr val="002060"/>
                </a:solidFill>
              </a:rPr>
              <a:t>Organs</a:t>
            </a:r>
            <a:r>
              <a:rPr lang="en-US" sz="2800" baseline="0" dirty="0">
                <a:solidFill>
                  <a:srgbClr val="002060"/>
                </a:solidFill>
              </a:rPr>
              <a:t> tested using </a:t>
            </a:r>
            <a:r>
              <a:rPr lang="en-US" sz="2800" baseline="0" dirty="0" err="1">
                <a:solidFill>
                  <a:srgbClr val="002060"/>
                </a:solidFill>
              </a:rPr>
              <a:t>FoundationOne</a:t>
            </a:r>
            <a:r>
              <a:rPr lang="en-US" sz="2800" baseline="0" dirty="0">
                <a:solidFill>
                  <a:srgbClr val="002060"/>
                </a:solidFill>
              </a:rPr>
              <a:t> test </a:t>
            </a:r>
            <a:endParaRPr lang="en-US" sz="2800" dirty="0">
              <a:solidFill>
                <a:srgbClr val="002060"/>
              </a:solidFill>
            </a:endParaRPr>
          </a:p>
        </c:rich>
      </c:tx>
      <c:layout>
        <c:manualLayout>
          <c:xMode val="edge"/>
          <c:yMode val="edge"/>
          <c:x val="0.145638888888888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barChart>
        <c:barDir val="bar"/>
        <c:grouping val="clustered"/>
        <c:varyColors val="0"/>
        <c:ser>
          <c:idx val="1"/>
          <c:order val="1"/>
          <c:tx>
            <c:strRef>
              <c:f>'Comparative liklyhood'!$H$1</c:f>
              <c:strCache>
                <c:ptCount val="1"/>
                <c:pt idx="0">
                  <c:v>All n=680,473</c:v>
                </c:pt>
              </c:strCache>
            </c:strRef>
          </c:tx>
          <c:spPr>
            <a:solidFill>
              <a:schemeClr val="accent2"/>
            </a:solidFill>
            <a:ln>
              <a:noFill/>
            </a:ln>
            <a:effectLst/>
          </c:spPr>
          <c:invertIfNegative val="0"/>
          <c:cat>
            <c:strRef>
              <c:f>'Comparative liklyhood'!$F$2:$F$7</c:f>
              <c:strCache>
                <c:ptCount val="6"/>
                <c:pt idx="0">
                  <c:v>lung adenocarcinoma</c:v>
                </c:pt>
                <c:pt idx="1">
                  <c:v>colon adenocarcinoma (crc)</c:v>
                </c:pt>
                <c:pt idx="2">
                  <c:v>breast carcinoma (nos)</c:v>
                </c:pt>
                <c:pt idx="3">
                  <c:v>pancreas ductal adenocarcinoma</c:v>
                </c:pt>
                <c:pt idx="4">
                  <c:v>prostate acinar adenocarcinoma</c:v>
                </c:pt>
                <c:pt idx="5">
                  <c:v>ovary serous carcinoma</c:v>
                </c:pt>
              </c:strCache>
            </c:strRef>
          </c:cat>
          <c:val>
            <c:numRef>
              <c:f>'Comparative liklyhood'!$H$2:$H$7</c:f>
              <c:numCache>
                <c:formatCode>General</c:formatCode>
                <c:ptCount val="6"/>
                <c:pt idx="0">
                  <c:v>16.598231604403356</c:v>
                </c:pt>
                <c:pt idx="1">
                  <c:v>8.5319827102062824</c:v>
                </c:pt>
                <c:pt idx="2">
                  <c:v>8.5112373286468532</c:v>
                </c:pt>
                <c:pt idx="3">
                  <c:v>4.2837731107255106</c:v>
                </c:pt>
                <c:pt idx="4">
                  <c:v>5.3207458261033214</c:v>
                </c:pt>
                <c:pt idx="5">
                  <c:v>2.2338330500600878</c:v>
                </c:pt>
              </c:numCache>
            </c:numRef>
          </c:val>
          <c:extLst>
            <c:ext xmlns:c16="http://schemas.microsoft.com/office/drawing/2014/chart" uri="{C3380CC4-5D6E-409C-BE32-E72D297353CC}">
              <c16:uniqueId val="{00000000-EAA2-44D4-A1F3-84F6687C6866}"/>
            </c:ext>
          </c:extLst>
        </c:ser>
        <c:ser>
          <c:idx val="2"/>
          <c:order val="2"/>
          <c:tx>
            <c:strRef>
              <c:f>'Comparative liklyhood'!$I$1</c:f>
              <c:strCache>
                <c:ptCount val="1"/>
                <c:pt idx="0">
                  <c:v>TP53 n= 358</c:v>
                </c:pt>
              </c:strCache>
            </c:strRef>
          </c:tx>
          <c:spPr>
            <a:solidFill>
              <a:schemeClr val="accent3"/>
            </a:solidFill>
            <a:ln>
              <a:noFill/>
            </a:ln>
            <a:effectLst/>
          </c:spPr>
          <c:invertIfNegative val="0"/>
          <c:cat>
            <c:strRef>
              <c:f>'Comparative liklyhood'!$F$2:$F$7</c:f>
              <c:strCache>
                <c:ptCount val="6"/>
                <c:pt idx="0">
                  <c:v>lung adenocarcinoma</c:v>
                </c:pt>
                <c:pt idx="1">
                  <c:v>colon adenocarcinoma (crc)</c:v>
                </c:pt>
                <c:pt idx="2">
                  <c:v>breast carcinoma (nos)</c:v>
                </c:pt>
                <c:pt idx="3">
                  <c:v>pancreas ductal adenocarcinoma</c:v>
                </c:pt>
                <c:pt idx="4">
                  <c:v>prostate acinar adenocarcinoma</c:v>
                </c:pt>
                <c:pt idx="5">
                  <c:v>ovary serous carcinoma</c:v>
                </c:pt>
              </c:strCache>
            </c:strRef>
          </c:cat>
          <c:val>
            <c:numRef>
              <c:f>'Comparative liklyhood'!$I$2:$I$7</c:f>
              <c:numCache>
                <c:formatCode>General</c:formatCode>
                <c:ptCount val="6"/>
                <c:pt idx="0">
                  <c:v>16.201117318435756</c:v>
                </c:pt>
                <c:pt idx="1">
                  <c:v>13.128491620111731</c:v>
                </c:pt>
                <c:pt idx="2">
                  <c:v>5.5865921787709496</c:v>
                </c:pt>
                <c:pt idx="3">
                  <c:v>0.83798882681564246</c:v>
                </c:pt>
                <c:pt idx="4">
                  <c:v>14.24581005586592</c:v>
                </c:pt>
                <c:pt idx="5">
                  <c:v>0.83798882681564246</c:v>
                </c:pt>
              </c:numCache>
            </c:numRef>
          </c:val>
          <c:extLst>
            <c:ext xmlns:c16="http://schemas.microsoft.com/office/drawing/2014/chart" uri="{C3380CC4-5D6E-409C-BE32-E72D297353CC}">
              <c16:uniqueId val="{00000001-EAA2-44D4-A1F3-84F6687C6866}"/>
            </c:ext>
          </c:extLst>
        </c:ser>
        <c:ser>
          <c:idx val="3"/>
          <c:order val="3"/>
          <c:tx>
            <c:strRef>
              <c:f>'Comparative liklyhood'!$J$1</c:f>
              <c:strCache>
                <c:ptCount val="1"/>
                <c:pt idx="0">
                  <c:v>BRCA2 n= 1545</c:v>
                </c:pt>
              </c:strCache>
            </c:strRef>
          </c:tx>
          <c:spPr>
            <a:solidFill>
              <a:schemeClr val="accent4"/>
            </a:solidFill>
            <a:ln>
              <a:noFill/>
            </a:ln>
            <a:effectLst/>
          </c:spPr>
          <c:invertIfNegative val="0"/>
          <c:cat>
            <c:strRef>
              <c:f>'Comparative liklyhood'!$F$2:$F$7</c:f>
              <c:strCache>
                <c:ptCount val="6"/>
                <c:pt idx="0">
                  <c:v>lung adenocarcinoma</c:v>
                </c:pt>
                <c:pt idx="1">
                  <c:v>colon adenocarcinoma (crc)</c:v>
                </c:pt>
                <c:pt idx="2">
                  <c:v>breast carcinoma (nos)</c:v>
                </c:pt>
                <c:pt idx="3">
                  <c:v>pancreas ductal adenocarcinoma</c:v>
                </c:pt>
                <c:pt idx="4">
                  <c:v>prostate acinar adenocarcinoma</c:v>
                </c:pt>
                <c:pt idx="5">
                  <c:v>ovary serous carcinoma</c:v>
                </c:pt>
              </c:strCache>
            </c:strRef>
          </c:cat>
          <c:val>
            <c:numRef>
              <c:f>'Comparative liklyhood'!$J$2:$J$7</c:f>
              <c:numCache>
                <c:formatCode>General</c:formatCode>
                <c:ptCount val="6"/>
                <c:pt idx="0">
                  <c:v>9.4498381877022659</c:v>
                </c:pt>
                <c:pt idx="1">
                  <c:v>3.7540453074433655</c:v>
                </c:pt>
                <c:pt idx="2">
                  <c:v>16.051779935275079</c:v>
                </c:pt>
                <c:pt idx="3">
                  <c:v>9.6440129449838192</c:v>
                </c:pt>
                <c:pt idx="4">
                  <c:v>12.038834951456312</c:v>
                </c:pt>
                <c:pt idx="5">
                  <c:v>5.825242718446602</c:v>
                </c:pt>
              </c:numCache>
            </c:numRef>
          </c:val>
          <c:extLst>
            <c:ext xmlns:c16="http://schemas.microsoft.com/office/drawing/2014/chart" uri="{C3380CC4-5D6E-409C-BE32-E72D297353CC}">
              <c16:uniqueId val="{00000002-EAA2-44D4-A1F3-84F6687C6866}"/>
            </c:ext>
          </c:extLst>
        </c:ser>
        <c:dLbls>
          <c:showLegendKey val="0"/>
          <c:showVal val="0"/>
          <c:showCatName val="0"/>
          <c:showSerName val="0"/>
          <c:showPercent val="0"/>
          <c:showBubbleSize val="0"/>
        </c:dLbls>
        <c:gapWidth val="182"/>
        <c:axId val="1023860496"/>
        <c:axId val="1023863408"/>
        <c:extLst>
          <c:ext xmlns:c15="http://schemas.microsoft.com/office/drawing/2012/chart" uri="{02D57815-91ED-43cb-92C2-25804820EDAC}">
            <c15:filteredBarSeries>
              <c15:ser>
                <c:idx val="0"/>
                <c:order val="0"/>
                <c:tx>
                  <c:strRef>
                    <c:extLst>
                      <c:ext uri="{02D57815-91ED-43cb-92C2-25804820EDAC}">
                        <c15:formulaRef>
                          <c15:sqref>'Comparative liklyhood'!$G$1</c15:sqref>
                        </c15:formulaRef>
                      </c:ext>
                    </c:extLst>
                    <c:strCache>
                      <c:ptCount val="1"/>
                    </c:strCache>
                  </c:strRef>
                </c:tx>
                <c:spPr>
                  <a:solidFill>
                    <a:schemeClr val="accent1"/>
                  </a:solidFill>
                  <a:ln>
                    <a:noFill/>
                  </a:ln>
                  <a:effectLst/>
                </c:spPr>
                <c:invertIfNegative val="0"/>
                <c:cat>
                  <c:strRef>
                    <c:extLst>
                      <c:ext uri="{02D57815-91ED-43cb-92C2-25804820EDAC}">
                        <c15:formulaRef>
                          <c15:sqref>'Comparative liklyhood'!$F$2:$F$7</c15:sqref>
                        </c15:formulaRef>
                      </c:ext>
                    </c:extLst>
                    <c:strCache>
                      <c:ptCount val="6"/>
                      <c:pt idx="0">
                        <c:v>lung adenocarcinoma</c:v>
                      </c:pt>
                      <c:pt idx="1">
                        <c:v>colon adenocarcinoma (crc)</c:v>
                      </c:pt>
                      <c:pt idx="2">
                        <c:v>breast carcinoma (nos)</c:v>
                      </c:pt>
                      <c:pt idx="3">
                        <c:v>pancreas ductal adenocarcinoma</c:v>
                      </c:pt>
                      <c:pt idx="4">
                        <c:v>prostate acinar adenocarcinoma</c:v>
                      </c:pt>
                      <c:pt idx="5">
                        <c:v>ovary serous carcinoma</c:v>
                      </c:pt>
                    </c:strCache>
                  </c:strRef>
                </c:cat>
                <c:val>
                  <c:numRef>
                    <c:extLst>
                      <c:ext uri="{02D57815-91ED-43cb-92C2-25804820EDAC}">
                        <c15:formulaRef>
                          <c15:sqref>'Comparative liklyhood'!$G$2:$G$7</c15:sqref>
                        </c15:formulaRef>
                      </c:ext>
                    </c:extLst>
                    <c:numCache>
                      <c:formatCode>General</c:formatCode>
                      <c:ptCount val="6"/>
                    </c:numCache>
                  </c:numRef>
                </c:val>
                <c:extLst>
                  <c:ext xmlns:c16="http://schemas.microsoft.com/office/drawing/2014/chart" uri="{C3380CC4-5D6E-409C-BE32-E72D297353CC}">
                    <c16:uniqueId val="{00000003-EAA2-44D4-A1F3-84F6687C6866}"/>
                  </c:ext>
                </c:extLst>
              </c15:ser>
            </c15:filteredBarSeries>
          </c:ext>
        </c:extLst>
      </c:barChart>
      <c:catAx>
        <c:axId val="1023860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2060"/>
                </a:solidFill>
                <a:latin typeface="Arial" panose="020B0604020202020204" pitchFamily="34" charset="0"/>
                <a:ea typeface="+mn-ea"/>
                <a:cs typeface="+mn-cs"/>
              </a:defRPr>
            </a:pPr>
            <a:endParaRPr lang="he-IL"/>
          </a:p>
        </c:txPr>
        <c:crossAx val="1023863408"/>
        <c:crosses val="autoZero"/>
        <c:auto val="1"/>
        <c:lblAlgn val="ctr"/>
        <c:lblOffset val="100"/>
        <c:noMultiLvlLbl val="0"/>
      </c:catAx>
      <c:valAx>
        <c:axId val="10238634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smtClean="0">
                    <a:solidFill>
                      <a:srgbClr val="002060"/>
                    </a:solidFill>
                  </a:rPr>
                  <a:t>Percent of tests</a:t>
                </a:r>
                <a:endParaRPr lang="en-US" sz="1800" dirty="0">
                  <a:solidFill>
                    <a:srgbClr val="002060"/>
                  </a:solidFill>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2060"/>
                </a:solidFill>
                <a:latin typeface="+mn-lt"/>
                <a:ea typeface="+mn-ea"/>
                <a:cs typeface="Arial" panose="020B0604020202020204" pitchFamily="34" charset="0"/>
              </a:defRPr>
            </a:pPr>
            <a:endParaRPr lang="he-IL"/>
          </a:p>
        </c:txPr>
        <c:crossAx val="1023860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mn-lt"/>
              <a:ea typeface="+mn-ea"/>
              <a:cs typeface="Arial" panose="020B0604020202020204" pitchFamily="34" charset="0"/>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C2B981C-6185-4C45-A5A6-B5F011982CF6}" type="datetimeFigureOut">
              <a:rPr lang="he-IL" smtClean="0"/>
              <a:t>ט"ו/אדר/תשפ"ג</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E6B95147-78D6-47F4-B563-0F3B3DFBEB5B}" type="slidenum">
              <a:rPr lang="he-IL" smtClean="0"/>
              <a:t>‹#›</a:t>
            </a:fld>
            <a:endParaRPr lang="he-IL"/>
          </a:p>
        </p:txBody>
      </p:sp>
    </p:spTree>
    <p:extLst>
      <p:ext uri="{BB962C8B-B14F-4D97-AF65-F5344CB8AC3E}">
        <p14:creationId xmlns:p14="http://schemas.microsoft.com/office/powerpoint/2010/main" val="24957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itchFamily="34" charset="0"/>
                <a:cs typeface="Arial" pitchFamily="34" charset="0"/>
              </a:defRPr>
            </a:lvl1pPr>
            <a:lvl2pPr marL="742950" indent="-285750" algn="r" rtl="1">
              <a:spcBef>
                <a:spcPct val="30000"/>
              </a:spcBef>
              <a:defRPr sz="1200">
                <a:solidFill>
                  <a:schemeClr val="tx1"/>
                </a:solidFill>
                <a:latin typeface="Calibri" pitchFamily="34" charset="0"/>
                <a:cs typeface="Arial" pitchFamily="34" charset="0"/>
              </a:defRPr>
            </a:lvl2pPr>
            <a:lvl3pPr marL="1143000" indent="-228600" algn="r" rtl="1">
              <a:spcBef>
                <a:spcPct val="30000"/>
              </a:spcBef>
              <a:defRPr sz="1200">
                <a:solidFill>
                  <a:schemeClr val="tx1"/>
                </a:solidFill>
                <a:latin typeface="Calibri" pitchFamily="34" charset="0"/>
                <a:cs typeface="Arial" pitchFamily="34" charset="0"/>
              </a:defRPr>
            </a:lvl3pPr>
            <a:lvl4pPr marL="1600200" indent="-228600" algn="r" rtl="1">
              <a:spcBef>
                <a:spcPct val="30000"/>
              </a:spcBef>
              <a:defRPr sz="1200">
                <a:solidFill>
                  <a:schemeClr val="tx1"/>
                </a:solidFill>
                <a:latin typeface="Calibri" pitchFamily="34" charset="0"/>
                <a:cs typeface="Arial" pitchFamily="34" charset="0"/>
              </a:defRPr>
            </a:lvl4pPr>
            <a:lvl5pPr marL="2057400" indent="-228600" algn="r" rtl="1">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l">
              <a:spcBef>
                <a:spcPct val="0"/>
              </a:spcBef>
            </a:pPr>
            <a:fld id="{42AF117D-92B7-4957-BAF8-3B7134AA82B0}" type="slidenum">
              <a:rPr lang="he-IL" altLang="he-IL" smtClean="0">
                <a:latin typeface="Arial" pitchFamily="34" charset="0"/>
              </a:rPr>
              <a:pPr algn="l">
                <a:spcBef>
                  <a:spcPct val="0"/>
                </a:spcBef>
              </a:pPr>
              <a:t>1</a:t>
            </a:fld>
            <a:endParaRPr lang="he-IL" altLang="he-IL">
              <a:latin typeface="Arial" pitchFamily="34" charset="0"/>
            </a:endParaRPr>
          </a:p>
        </p:txBody>
      </p:sp>
    </p:spTree>
    <p:extLst>
      <p:ext uri="{BB962C8B-B14F-4D97-AF65-F5344CB8AC3E}">
        <p14:creationId xmlns:p14="http://schemas.microsoft.com/office/powerpoint/2010/main" val="1777491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itchFamily="34" charset="0"/>
                <a:cs typeface="Arial" pitchFamily="34" charset="0"/>
              </a:defRPr>
            </a:lvl1pPr>
            <a:lvl2pPr marL="742950" indent="-285750" algn="r" rtl="1">
              <a:spcBef>
                <a:spcPct val="30000"/>
              </a:spcBef>
              <a:defRPr sz="1200">
                <a:solidFill>
                  <a:schemeClr val="tx1"/>
                </a:solidFill>
                <a:latin typeface="Calibri" pitchFamily="34" charset="0"/>
                <a:cs typeface="Arial" pitchFamily="34" charset="0"/>
              </a:defRPr>
            </a:lvl2pPr>
            <a:lvl3pPr marL="1143000" indent="-228600" algn="r" rtl="1">
              <a:spcBef>
                <a:spcPct val="30000"/>
              </a:spcBef>
              <a:defRPr sz="1200">
                <a:solidFill>
                  <a:schemeClr val="tx1"/>
                </a:solidFill>
                <a:latin typeface="Calibri" pitchFamily="34" charset="0"/>
                <a:cs typeface="Arial" pitchFamily="34" charset="0"/>
              </a:defRPr>
            </a:lvl3pPr>
            <a:lvl4pPr marL="1600200" indent="-228600" algn="r" rtl="1">
              <a:spcBef>
                <a:spcPct val="30000"/>
              </a:spcBef>
              <a:defRPr sz="1200">
                <a:solidFill>
                  <a:schemeClr val="tx1"/>
                </a:solidFill>
                <a:latin typeface="Calibri" pitchFamily="34" charset="0"/>
                <a:cs typeface="Arial" pitchFamily="34" charset="0"/>
              </a:defRPr>
            </a:lvl4pPr>
            <a:lvl5pPr marL="2057400" indent="-228600" algn="r" rtl="1">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l">
              <a:spcBef>
                <a:spcPct val="0"/>
              </a:spcBef>
            </a:pPr>
            <a:fld id="{BEBD2BD3-B60B-404C-B645-12EB9AF61956}" type="slidenum">
              <a:rPr lang="he-IL" altLang="he-IL" smtClean="0">
                <a:solidFill>
                  <a:srgbClr val="000000"/>
                </a:solidFill>
                <a:latin typeface="Arial" pitchFamily="34" charset="0"/>
              </a:rPr>
              <a:pPr algn="l">
                <a:spcBef>
                  <a:spcPct val="0"/>
                </a:spcBef>
              </a:pPr>
              <a:t>8</a:t>
            </a:fld>
            <a:endParaRPr lang="he-IL" altLang="he-IL">
              <a:solidFill>
                <a:srgbClr val="000000"/>
              </a:solidFill>
              <a:latin typeface="Arial" pitchFamily="34" charset="0"/>
            </a:endParaRPr>
          </a:p>
        </p:txBody>
      </p:sp>
    </p:spTree>
    <p:extLst>
      <p:ext uri="{BB962C8B-B14F-4D97-AF65-F5344CB8AC3E}">
        <p14:creationId xmlns:p14="http://schemas.microsoft.com/office/powerpoint/2010/main" val="338432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pPr>
              <a:defRPr/>
            </a:pPr>
            <a:fld id="{796D05E7-B6E3-46EA-ABC0-7AABC65C3B1B}" type="slidenum">
              <a:rPr lang="he-IL" altLang="he-IL" smtClean="0"/>
              <a:pPr>
                <a:defRPr/>
              </a:pPr>
              <a:t>22</a:t>
            </a:fld>
            <a:endParaRPr lang="he-IL" altLang="he-IL"/>
          </a:p>
        </p:txBody>
      </p:sp>
    </p:spTree>
    <p:extLst>
      <p:ext uri="{BB962C8B-B14F-4D97-AF65-F5344CB8AC3E}">
        <p14:creationId xmlns:p14="http://schemas.microsoft.com/office/powerpoint/2010/main" val="198131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0B475DB2-E6DE-46C7-8734-7E250120D613}" type="datetimeFigureOut">
              <a:rPr lang="he-IL" smtClean="0"/>
              <a:t>ט"ו/אדר/תשפ"ג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424687D-5498-4D20-8933-B5FAE6BA1AE2}" type="slidenum">
              <a:rPr lang="he-IL" smtClean="0"/>
              <a:t>‹#›</a:t>
            </a:fld>
            <a:endParaRPr lang="he-IL"/>
          </a:p>
        </p:txBody>
      </p:sp>
    </p:spTree>
    <p:extLst>
      <p:ext uri="{BB962C8B-B14F-4D97-AF65-F5344CB8AC3E}">
        <p14:creationId xmlns:p14="http://schemas.microsoft.com/office/powerpoint/2010/main" val="146769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0B475DB2-E6DE-46C7-8734-7E250120D613}" type="datetimeFigureOut">
              <a:rPr lang="he-IL" smtClean="0"/>
              <a:t>ט"ו/אדר/תשפ"ג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424687D-5498-4D20-8933-B5FAE6BA1AE2}" type="slidenum">
              <a:rPr lang="he-IL" smtClean="0"/>
              <a:t>‹#›</a:t>
            </a:fld>
            <a:endParaRPr lang="he-IL"/>
          </a:p>
        </p:txBody>
      </p:sp>
    </p:spTree>
    <p:extLst>
      <p:ext uri="{BB962C8B-B14F-4D97-AF65-F5344CB8AC3E}">
        <p14:creationId xmlns:p14="http://schemas.microsoft.com/office/powerpoint/2010/main" val="64987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0B475DB2-E6DE-46C7-8734-7E250120D613}" type="datetimeFigureOut">
              <a:rPr lang="he-IL" smtClean="0"/>
              <a:t>ט"ו/אדר/תשפ"ג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424687D-5498-4D20-8933-B5FAE6BA1AE2}" type="slidenum">
              <a:rPr lang="he-IL" smtClean="0"/>
              <a:t>‹#›</a:t>
            </a:fld>
            <a:endParaRPr lang="he-IL"/>
          </a:p>
        </p:txBody>
      </p:sp>
    </p:spTree>
    <p:extLst>
      <p:ext uri="{BB962C8B-B14F-4D97-AF65-F5344CB8AC3E}">
        <p14:creationId xmlns:p14="http://schemas.microsoft.com/office/powerpoint/2010/main" val="7080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0B475DB2-E6DE-46C7-8734-7E250120D613}" type="datetimeFigureOut">
              <a:rPr lang="he-IL" smtClean="0"/>
              <a:t>ט"ו/אדר/תשפ"ג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424687D-5498-4D20-8933-B5FAE6BA1AE2}" type="slidenum">
              <a:rPr lang="he-IL" smtClean="0"/>
              <a:t>‹#›</a:t>
            </a:fld>
            <a:endParaRPr lang="he-IL"/>
          </a:p>
        </p:txBody>
      </p:sp>
    </p:spTree>
    <p:extLst>
      <p:ext uri="{BB962C8B-B14F-4D97-AF65-F5344CB8AC3E}">
        <p14:creationId xmlns:p14="http://schemas.microsoft.com/office/powerpoint/2010/main" val="148318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475DB2-E6DE-46C7-8734-7E250120D613}" type="datetimeFigureOut">
              <a:rPr lang="he-IL" smtClean="0"/>
              <a:t>ט"ו/אדר/תשפ"ג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424687D-5498-4D20-8933-B5FAE6BA1AE2}" type="slidenum">
              <a:rPr lang="he-IL" smtClean="0"/>
              <a:t>‹#›</a:t>
            </a:fld>
            <a:endParaRPr lang="he-IL"/>
          </a:p>
        </p:txBody>
      </p:sp>
    </p:spTree>
    <p:extLst>
      <p:ext uri="{BB962C8B-B14F-4D97-AF65-F5344CB8AC3E}">
        <p14:creationId xmlns:p14="http://schemas.microsoft.com/office/powerpoint/2010/main" val="179649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0B475DB2-E6DE-46C7-8734-7E250120D613}" type="datetimeFigureOut">
              <a:rPr lang="he-IL" smtClean="0"/>
              <a:t>ט"ו/אדר/תשפ"ג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424687D-5498-4D20-8933-B5FAE6BA1AE2}" type="slidenum">
              <a:rPr lang="he-IL" smtClean="0"/>
              <a:t>‹#›</a:t>
            </a:fld>
            <a:endParaRPr lang="he-IL"/>
          </a:p>
        </p:txBody>
      </p:sp>
    </p:spTree>
    <p:extLst>
      <p:ext uri="{BB962C8B-B14F-4D97-AF65-F5344CB8AC3E}">
        <p14:creationId xmlns:p14="http://schemas.microsoft.com/office/powerpoint/2010/main" val="37568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0B475DB2-E6DE-46C7-8734-7E250120D613}" type="datetimeFigureOut">
              <a:rPr lang="he-IL" smtClean="0"/>
              <a:t>ט"ו/אדר/תשפ"ג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424687D-5498-4D20-8933-B5FAE6BA1AE2}" type="slidenum">
              <a:rPr lang="he-IL" smtClean="0"/>
              <a:t>‹#›</a:t>
            </a:fld>
            <a:endParaRPr lang="he-IL"/>
          </a:p>
        </p:txBody>
      </p:sp>
    </p:spTree>
    <p:extLst>
      <p:ext uri="{BB962C8B-B14F-4D97-AF65-F5344CB8AC3E}">
        <p14:creationId xmlns:p14="http://schemas.microsoft.com/office/powerpoint/2010/main" val="365947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0B475DB2-E6DE-46C7-8734-7E250120D613}" type="datetimeFigureOut">
              <a:rPr lang="he-IL" smtClean="0"/>
              <a:t>ט"ו/אדר/תשפ"ג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424687D-5498-4D20-8933-B5FAE6BA1AE2}" type="slidenum">
              <a:rPr lang="he-IL" smtClean="0"/>
              <a:t>‹#›</a:t>
            </a:fld>
            <a:endParaRPr lang="he-IL"/>
          </a:p>
        </p:txBody>
      </p:sp>
    </p:spTree>
    <p:extLst>
      <p:ext uri="{BB962C8B-B14F-4D97-AF65-F5344CB8AC3E}">
        <p14:creationId xmlns:p14="http://schemas.microsoft.com/office/powerpoint/2010/main" val="419122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75DB2-E6DE-46C7-8734-7E250120D613}" type="datetimeFigureOut">
              <a:rPr lang="he-IL" smtClean="0"/>
              <a:t>ט"ו/אדר/תשפ"ג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424687D-5498-4D20-8933-B5FAE6BA1AE2}" type="slidenum">
              <a:rPr lang="he-IL" smtClean="0"/>
              <a:t>‹#›</a:t>
            </a:fld>
            <a:endParaRPr lang="he-IL"/>
          </a:p>
        </p:txBody>
      </p:sp>
    </p:spTree>
    <p:extLst>
      <p:ext uri="{BB962C8B-B14F-4D97-AF65-F5344CB8AC3E}">
        <p14:creationId xmlns:p14="http://schemas.microsoft.com/office/powerpoint/2010/main" val="343882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475DB2-E6DE-46C7-8734-7E250120D613}" type="datetimeFigureOut">
              <a:rPr lang="he-IL" smtClean="0"/>
              <a:t>ט"ו/אדר/תשפ"ג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424687D-5498-4D20-8933-B5FAE6BA1AE2}" type="slidenum">
              <a:rPr lang="he-IL" smtClean="0"/>
              <a:t>‹#›</a:t>
            </a:fld>
            <a:endParaRPr lang="he-IL"/>
          </a:p>
        </p:txBody>
      </p:sp>
    </p:spTree>
    <p:extLst>
      <p:ext uri="{BB962C8B-B14F-4D97-AF65-F5344CB8AC3E}">
        <p14:creationId xmlns:p14="http://schemas.microsoft.com/office/powerpoint/2010/main" val="315748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475DB2-E6DE-46C7-8734-7E250120D613}" type="datetimeFigureOut">
              <a:rPr lang="he-IL" smtClean="0"/>
              <a:t>ט"ו/אדר/תשפ"ג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424687D-5498-4D20-8933-B5FAE6BA1AE2}" type="slidenum">
              <a:rPr lang="he-IL" smtClean="0"/>
              <a:t>‹#›</a:t>
            </a:fld>
            <a:endParaRPr lang="he-IL"/>
          </a:p>
        </p:txBody>
      </p:sp>
    </p:spTree>
    <p:extLst>
      <p:ext uri="{BB962C8B-B14F-4D97-AF65-F5344CB8AC3E}">
        <p14:creationId xmlns:p14="http://schemas.microsoft.com/office/powerpoint/2010/main" val="217143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75DB2-E6DE-46C7-8734-7E250120D613}" type="datetimeFigureOut">
              <a:rPr lang="he-IL" smtClean="0"/>
              <a:t>ט"ו/אדר/תשפ"ג</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4687D-5498-4D20-8933-B5FAE6BA1AE2}" type="slidenum">
              <a:rPr lang="he-IL" smtClean="0"/>
              <a:t>‹#›</a:t>
            </a:fld>
            <a:endParaRPr lang="he-IL"/>
          </a:p>
        </p:txBody>
      </p:sp>
    </p:spTree>
    <p:extLst>
      <p:ext uri="{BB962C8B-B14F-4D97-AF65-F5344CB8AC3E}">
        <p14:creationId xmlns:p14="http://schemas.microsoft.com/office/powerpoint/2010/main" val="1684304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ncbi.nlm.nih.gov/variation/tools/1000genomes/?chr=17&amp;from=7578389&amp;to=7578389&amp;gts=rs587782596&amp;mk=7578389:7578389|rs58778259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50840" y="1974231"/>
            <a:ext cx="8533010" cy="1470025"/>
          </a:xfrm>
        </p:spPr>
        <p:txBody>
          <a:bodyPr>
            <a:normAutofit fontScale="90000"/>
          </a:bodyPr>
          <a:lstStyle/>
          <a:p>
            <a:r>
              <a:rPr lang="en-US" dirty="0">
                <a:solidFill>
                  <a:srgbClr val="002060"/>
                </a:solidFill>
              </a:rPr>
              <a:t>Hereditary breast cancer – germline panel </a:t>
            </a:r>
            <a:endParaRPr lang="en-US" altLang="he-IL" sz="4000" dirty="0">
              <a:solidFill>
                <a:srgbClr val="002060"/>
              </a:solidFill>
            </a:endParaRPr>
          </a:p>
        </p:txBody>
      </p:sp>
      <p:sp>
        <p:nvSpPr>
          <p:cNvPr id="2051" name="TextBox 6"/>
          <p:cNvSpPr txBox="1">
            <a:spLocks noChangeArrowheads="1"/>
          </p:cNvSpPr>
          <p:nvPr/>
        </p:nvSpPr>
        <p:spPr bwMode="auto">
          <a:xfrm>
            <a:off x="1524000" y="4149726"/>
            <a:ext cx="91440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en-US" altLang="he-IL" sz="4000" dirty="0">
              <a:solidFill>
                <a:srgbClr val="0000FF"/>
              </a:solidFill>
            </a:endParaRPr>
          </a:p>
          <a:p>
            <a:pPr algn="l" rtl="0" eaLnBrk="1" hangingPunct="1">
              <a:spcBef>
                <a:spcPct val="0"/>
              </a:spcBef>
              <a:buFontTx/>
              <a:buNone/>
            </a:pPr>
            <a:r>
              <a:rPr lang="en-US" altLang="he-IL" sz="1800" dirty="0">
                <a:solidFill>
                  <a:srgbClr val="002060"/>
                </a:solidFill>
              </a:rPr>
              <a:t>Aviad Zick, M.D., Ph.D. Sharett Institute of Oncology</a:t>
            </a:r>
          </a:p>
          <a:p>
            <a:pPr algn="l" eaLnBrk="1" hangingPunct="1">
              <a:spcBef>
                <a:spcPct val="0"/>
              </a:spcBef>
              <a:buFontTx/>
              <a:buNone/>
            </a:pPr>
            <a:r>
              <a:rPr lang="en-US" altLang="he-IL" sz="1800" dirty="0">
                <a:solidFill>
                  <a:srgbClr val="002060"/>
                </a:solidFill>
              </a:rPr>
              <a:t>Hadassah Medical Center </a:t>
            </a:r>
          </a:p>
          <a:p>
            <a:pPr algn="l" rtl="0" eaLnBrk="1" hangingPunct="1">
              <a:spcBef>
                <a:spcPct val="0"/>
              </a:spcBef>
              <a:buFontTx/>
              <a:buNone/>
            </a:pPr>
            <a:r>
              <a:rPr lang="en-US" altLang="he-IL" sz="1800" dirty="0">
                <a:solidFill>
                  <a:srgbClr val="002060"/>
                </a:solidFill>
              </a:rPr>
              <a:t>E-mail – aviadz@hadassah.org.il </a:t>
            </a:r>
          </a:p>
          <a:p>
            <a:pPr algn="l" rtl="0" eaLnBrk="1" hangingPunct="1">
              <a:spcBef>
                <a:spcPct val="0"/>
              </a:spcBef>
              <a:buFontTx/>
              <a:buNone/>
            </a:pPr>
            <a:r>
              <a:rPr lang="en-US" altLang="he-IL" sz="1800" dirty="0">
                <a:solidFill>
                  <a:srgbClr val="002060"/>
                </a:solidFill>
              </a:rPr>
              <a:t>Phone – 050-4048024</a:t>
            </a:r>
            <a:endParaRPr lang="he-IL" altLang="he-IL" sz="1800" dirty="0">
              <a:solidFill>
                <a:srgbClr val="002060"/>
              </a:solidFill>
            </a:endParaRPr>
          </a:p>
          <a:p>
            <a:pPr algn="l" rtl="0" eaLnBrk="1" hangingPunct="1">
              <a:spcBef>
                <a:spcPct val="0"/>
              </a:spcBef>
              <a:buFontTx/>
              <a:buNone/>
            </a:pPr>
            <a:r>
              <a:rPr lang="en-US" altLang="he-IL" sz="1800" dirty="0">
                <a:solidFill>
                  <a:srgbClr val="002060"/>
                </a:solidFill>
              </a:rPr>
              <a:t> </a:t>
            </a:r>
            <a:endParaRPr lang="he-IL" altLang="he-IL" sz="1800" dirty="0">
              <a:solidFill>
                <a:srgbClr val="002060"/>
              </a:solidFill>
              <a:latin typeface="+mj-lt"/>
            </a:endParaRPr>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5014" y="115888"/>
            <a:ext cx="858837"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UJI_LogoEng_on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545" y="115889"/>
            <a:ext cx="720863" cy="1152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372799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1" y="2060849"/>
            <a:ext cx="8784976" cy="4525963"/>
          </a:xfrm>
        </p:spPr>
        <p:txBody>
          <a:bodyPr/>
          <a:lstStyle/>
          <a:p>
            <a:endParaRPr lang="he-IL" dirty="0"/>
          </a:p>
          <a:p>
            <a:pPr marL="0" indent="0">
              <a:buNone/>
            </a:pPr>
            <a:r>
              <a:rPr lang="en-US" sz="2400" dirty="0">
                <a:solidFill>
                  <a:srgbClr val="002060"/>
                </a:solidFill>
              </a:rPr>
              <a:t>Characterization </a:t>
            </a:r>
            <a:r>
              <a:rPr lang="en-US" sz="2400" dirty="0">
                <a:solidFill>
                  <a:srgbClr val="002060"/>
                </a:solidFill>
              </a:rPr>
              <a:t>of genetic material, including total genome/exome </a:t>
            </a:r>
            <a:r>
              <a:rPr lang="en-US" sz="2400" dirty="0">
                <a:solidFill>
                  <a:srgbClr val="002060"/>
                </a:solidFill>
              </a:rPr>
              <a:t>sequencing </a:t>
            </a:r>
            <a:r>
              <a:rPr lang="en-US" sz="2400" dirty="0">
                <a:solidFill>
                  <a:srgbClr val="002060"/>
                </a:solidFill>
              </a:rPr>
              <a:t>f</a:t>
            </a:r>
            <a:r>
              <a:rPr lang="en-US" sz="2400" dirty="0">
                <a:solidFill>
                  <a:srgbClr val="002060"/>
                </a:solidFill>
              </a:rPr>
              <a:t>rom </a:t>
            </a:r>
            <a:r>
              <a:rPr lang="en-US" sz="2400" dirty="0">
                <a:solidFill>
                  <a:srgbClr val="002060"/>
                </a:solidFill>
              </a:rPr>
              <a:t>tumor cells </a:t>
            </a:r>
            <a:r>
              <a:rPr lang="en-US" sz="2400" dirty="0">
                <a:solidFill>
                  <a:srgbClr val="002060"/>
                </a:solidFill>
              </a:rPr>
              <a:t>as </a:t>
            </a:r>
            <a:r>
              <a:rPr lang="en-US" sz="2400" dirty="0">
                <a:solidFill>
                  <a:srgbClr val="002060"/>
                </a:solidFill>
              </a:rPr>
              <a:t>a predictive and prognostic measure, and as a tool to follow up treatment in cancer </a:t>
            </a:r>
            <a:r>
              <a:rPr lang="en-US" sz="2400" dirty="0">
                <a:solidFill>
                  <a:srgbClr val="002060"/>
                </a:solidFill>
              </a:rPr>
              <a:t>patients. </a:t>
            </a:r>
          </a:p>
          <a:p>
            <a:pPr marL="0" indent="0">
              <a:buNone/>
            </a:pPr>
            <a:endParaRPr lang="en-US" dirty="0">
              <a:solidFill>
                <a:srgbClr val="002060"/>
              </a:solidFill>
            </a:endParaRPr>
          </a:p>
          <a:p>
            <a:pPr marL="0" indent="0">
              <a:buNone/>
            </a:pPr>
            <a:endParaRPr lang="he-IL" dirty="0">
              <a:solidFill>
                <a:srgbClr val="002060"/>
              </a:solidFill>
            </a:endParaRPr>
          </a:p>
        </p:txBody>
      </p:sp>
      <p:sp>
        <p:nvSpPr>
          <p:cNvPr id="4" name="Title 3"/>
          <p:cNvSpPr txBox="1">
            <a:spLocks noGrp="1"/>
          </p:cNvSpPr>
          <p:nvPr>
            <p:ph type="title"/>
          </p:nvPr>
        </p:nvSpPr>
        <p:spPr>
          <a:xfrm>
            <a:off x="2631751" y="495273"/>
            <a:ext cx="6268960" cy="701731"/>
          </a:xfrm>
          <a:prstGeom prst="rect">
            <a:avLst/>
          </a:prstGeom>
          <a:noFill/>
        </p:spPr>
        <p:txBody>
          <a:bodyPr wrap="none" rtlCol="1">
            <a:spAutoFit/>
          </a:bodyPr>
          <a:lstStyle/>
          <a:p>
            <a:r>
              <a:rPr lang="en-US" dirty="0" smtClean="0">
                <a:solidFill>
                  <a:srgbClr val="002060"/>
                </a:solidFill>
              </a:rPr>
              <a:t>Clinical trial HMO 0346-12 </a:t>
            </a:r>
            <a:endParaRPr lang="he-IL" dirty="0">
              <a:solidFill>
                <a:srgbClr val="002060"/>
              </a:solidFill>
            </a:endParaRPr>
          </a:p>
        </p:txBody>
      </p:sp>
    </p:spTree>
    <p:extLst>
      <p:ext uri="{BB962C8B-B14F-4D97-AF65-F5344CB8AC3E}">
        <p14:creationId xmlns:p14="http://schemas.microsoft.com/office/powerpoint/2010/main" val="1421314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a:xfrm>
            <a:off x="1950571" y="476673"/>
            <a:ext cx="8229600" cy="4525963"/>
          </a:xfrm>
        </p:spPr>
        <p:txBody>
          <a:bodyPr/>
          <a:lstStyle/>
          <a:p>
            <a:pPr marL="0" indent="0">
              <a:buNone/>
            </a:pPr>
            <a:r>
              <a:rPr lang="en-US" sz="2400" dirty="0">
                <a:solidFill>
                  <a:srgbClr val="002060"/>
                </a:solidFill>
              </a:rPr>
              <a:t>Is part of </a:t>
            </a:r>
            <a:r>
              <a:rPr lang="en-US" sz="2400" dirty="0" err="1">
                <a:solidFill>
                  <a:srgbClr val="002060"/>
                </a:solidFill>
              </a:rPr>
              <a:t>Midgam</a:t>
            </a:r>
            <a:r>
              <a:rPr lang="en-US" sz="2400" dirty="0">
                <a:solidFill>
                  <a:srgbClr val="002060"/>
                </a:solidFill>
              </a:rPr>
              <a:t>. </a:t>
            </a:r>
          </a:p>
          <a:p>
            <a:pPr marL="0" indent="0">
              <a:buNone/>
            </a:pPr>
            <a:r>
              <a:rPr lang="en-US" sz="2400" dirty="0">
                <a:solidFill>
                  <a:srgbClr val="002060"/>
                </a:solidFill>
              </a:rPr>
              <a:t>As of 2-23 more than 12,500 participants.  </a:t>
            </a:r>
          </a:p>
          <a:p>
            <a:pPr marL="0" indent="0">
              <a:buNone/>
            </a:pPr>
            <a:r>
              <a:rPr lang="en-US" sz="2400" dirty="0">
                <a:solidFill>
                  <a:srgbClr val="002060"/>
                </a:solidFill>
              </a:rPr>
              <a:t>Demographic, ICD-0 (tumor site and tumor </a:t>
            </a:r>
            <a:r>
              <a:rPr lang="en-US" sz="2400" dirty="0">
                <a:solidFill>
                  <a:srgbClr val="002060"/>
                </a:solidFill>
              </a:rPr>
              <a:t>morphology), </a:t>
            </a:r>
            <a:r>
              <a:rPr lang="en-US" sz="2400" dirty="0">
                <a:solidFill>
                  <a:srgbClr val="002060"/>
                </a:solidFill>
              </a:rPr>
              <a:t>cytotoxic treatments are automatically retrieved from the Hadassah medical center. </a:t>
            </a:r>
            <a:endParaRPr lang="en-US" sz="2400" dirty="0">
              <a:solidFill>
                <a:srgbClr val="002060"/>
              </a:solidFill>
            </a:endParaRPr>
          </a:p>
          <a:p>
            <a:pPr marL="0" indent="0">
              <a:buNone/>
            </a:pPr>
            <a:r>
              <a:rPr lang="en-US" sz="2400" dirty="0">
                <a:solidFill>
                  <a:srgbClr val="002060"/>
                </a:solidFill>
              </a:rPr>
              <a:t>About 3500 blood and 6400 plasma samples available. For many cancer patients tissue is available, for some with molecular data. </a:t>
            </a:r>
          </a:p>
          <a:p>
            <a:pPr marL="0" indent="0">
              <a:buNone/>
            </a:pPr>
            <a:endParaRPr lang="en-US" sz="2400" dirty="0">
              <a:solidFill>
                <a:srgbClr val="002060"/>
              </a:solidFill>
            </a:endParaRPr>
          </a:p>
          <a:p>
            <a:pPr algn="l" rtl="0"/>
            <a:r>
              <a:rPr lang="en-US" sz="2400" dirty="0">
                <a:solidFill>
                  <a:srgbClr val="002060"/>
                </a:solidFill>
              </a:rPr>
              <a:t>Anonymized approach to the data is available through the Hadassah REDCAP. </a:t>
            </a:r>
            <a:endParaRPr lang="he-IL" sz="2400" dirty="0">
              <a:solidFill>
                <a:srgbClr val="002060"/>
              </a:solidFill>
            </a:endParaRPr>
          </a:p>
        </p:txBody>
      </p:sp>
    </p:spTree>
    <p:extLst>
      <p:ext uri="{BB962C8B-B14F-4D97-AF65-F5344CB8AC3E}">
        <p14:creationId xmlns:p14="http://schemas.microsoft.com/office/powerpoint/2010/main" val="112127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847850" y="2636912"/>
            <a:ext cx="8229600" cy="1143000"/>
          </a:xfrm>
        </p:spPr>
        <p:txBody>
          <a:bodyPr>
            <a:normAutofit fontScale="90000"/>
          </a:bodyPr>
          <a:lstStyle/>
          <a:p>
            <a:pPr algn="l" rtl="0"/>
            <a:r>
              <a:rPr lang="en-US" dirty="0">
                <a:solidFill>
                  <a:srgbClr val="002060"/>
                </a:solidFill>
              </a:rPr>
              <a:t>Recurrent </a:t>
            </a:r>
            <a:r>
              <a:rPr lang="en-US" i="1" dirty="0">
                <a:solidFill>
                  <a:srgbClr val="002060"/>
                </a:solidFill>
              </a:rPr>
              <a:t>TP53</a:t>
            </a:r>
            <a:r>
              <a:rPr lang="en-US" dirty="0">
                <a:solidFill>
                  <a:srgbClr val="002060"/>
                </a:solidFill>
              </a:rPr>
              <a:t> Missense Mutation in Cancer Patients of Arab Descent</a:t>
            </a:r>
            <a:br>
              <a:rPr lang="en-US" dirty="0">
                <a:solidFill>
                  <a:srgbClr val="002060"/>
                </a:solidFill>
              </a:rPr>
            </a:br>
            <a:r>
              <a:rPr lang="en-US" dirty="0">
                <a:solidFill>
                  <a:srgbClr val="002060"/>
                </a:solidFill>
              </a:rPr>
              <a:t/>
            </a:r>
            <a:br>
              <a:rPr lang="en-US" dirty="0">
                <a:solidFill>
                  <a:srgbClr val="002060"/>
                </a:solidFill>
              </a:rPr>
            </a:br>
            <a:r>
              <a:rPr lang="en-US" altLang="he-IL" sz="2400" b="1" dirty="0">
                <a:solidFill>
                  <a:srgbClr val="002060"/>
                </a:solidFill>
              </a:rPr>
              <a:t>Population: </a:t>
            </a:r>
            <a:r>
              <a:rPr lang="en-US" sz="2400" dirty="0">
                <a:solidFill>
                  <a:srgbClr val="002060"/>
                </a:solidFill>
              </a:rPr>
              <a:t>We evaluated five breast cancer patients of Arab descent diagnosed with cancer before the age of 50 years and identified the previously described </a:t>
            </a:r>
            <a:r>
              <a:rPr lang="en-US" sz="2400" i="1" dirty="0">
                <a:solidFill>
                  <a:srgbClr val="002060"/>
                </a:solidFill>
              </a:rPr>
              <a:t>TP53 </a:t>
            </a:r>
            <a:r>
              <a:rPr lang="en-US" sz="2400" dirty="0">
                <a:solidFill>
                  <a:srgbClr val="002060"/>
                </a:solidFill>
              </a:rPr>
              <a:t>mutation,  </a:t>
            </a:r>
            <a:r>
              <a:rPr lang="en-US" sz="2400" i="1" dirty="0">
                <a:solidFill>
                  <a:srgbClr val="002060"/>
                </a:solidFill>
              </a:rPr>
              <a:t>c.541C&gt;T, </a:t>
            </a:r>
            <a:r>
              <a:rPr lang="en-US" sz="2400" dirty="0">
                <a:solidFill>
                  <a:srgbClr val="002060"/>
                </a:solidFill>
              </a:rPr>
              <a:t>R181C (</a:t>
            </a:r>
            <a:r>
              <a:rPr lang="en-US" sz="2400" dirty="0">
                <a:solidFill>
                  <a:srgbClr val="002060"/>
                </a:solidFill>
                <a:hlinkClick r:id="rId2"/>
              </a:rPr>
              <a:t>rs587782596</a:t>
            </a:r>
            <a:r>
              <a:rPr lang="en-US" sz="2400" dirty="0">
                <a:solidFill>
                  <a:srgbClr val="002060"/>
                </a:solidFill>
              </a:rPr>
              <a:t>), in two women from unrelated Arab families. We further tested 85 unrelated Arab cancer patients and father of a BC carrier patient for </a:t>
            </a:r>
            <a:r>
              <a:rPr lang="en-US" sz="2400" i="1" dirty="0">
                <a:solidFill>
                  <a:srgbClr val="002060"/>
                </a:solidFill>
              </a:rPr>
              <a:t>TP53</a:t>
            </a:r>
            <a:r>
              <a:rPr lang="en-US" sz="2400" dirty="0">
                <a:solidFill>
                  <a:srgbClr val="002060"/>
                </a:solidFill>
              </a:rPr>
              <a:t> </a:t>
            </a:r>
            <a:r>
              <a:rPr lang="en-US" sz="2400" i="1" dirty="0">
                <a:solidFill>
                  <a:srgbClr val="002060"/>
                </a:solidFill>
              </a:rPr>
              <a:t>c.541C&gt;T</a:t>
            </a:r>
            <a:r>
              <a:rPr lang="en-US" sz="2400" dirty="0">
                <a:solidFill>
                  <a:srgbClr val="002060"/>
                </a:solidFill>
              </a:rPr>
              <a:t> using a real time polymerase chain reaction (RT-PCR) approach and identified four additional carriers, two with BC one with lung cancer, and the father of a BC carrier patient, diagnosed with GBM. </a:t>
            </a:r>
            <a:r>
              <a:rPr lang="en-US" altLang="he-IL" sz="2400" dirty="0">
                <a:solidFill>
                  <a:srgbClr val="002060"/>
                </a:solidFill>
              </a:rPr>
              <a:t> </a:t>
            </a:r>
          </a:p>
        </p:txBody>
      </p:sp>
    </p:spTree>
    <p:extLst>
      <p:ext uri="{BB962C8B-B14F-4D97-AF65-F5344CB8AC3E}">
        <p14:creationId xmlns:p14="http://schemas.microsoft.com/office/powerpoint/2010/main" val="3300943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9776" y="130185"/>
            <a:ext cx="5040560" cy="6221663"/>
          </a:xfrm>
          <a:prstGeom prst="rect">
            <a:avLst/>
          </a:prstGeom>
          <a:noFill/>
          <a:ln w="9525">
            <a:solidFill>
              <a:srgbClr val="006600"/>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512" y="260649"/>
            <a:ext cx="2123728" cy="1287925"/>
          </a:xfrm>
          <a:prstGeom prst="rect">
            <a:avLst/>
          </a:prstGeom>
        </p:spPr>
      </p:pic>
      <p:sp>
        <p:nvSpPr>
          <p:cNvPr id="3" name="Rectangle 2"/>
          <p:cNvSpPr/>
          <p:nvPr/>
        </p:nvSpPr>
        <p:spPr>
          <a:xfrm>
            <a:off x="1495669" y="6280582"/>
            <a:ext cx="8803232" cy="646331"/>
          </a:xfrm>
          <a:prstGeom prst="rect">
            <a:avLst/>
          </a:prstGeom>
        </p:spPr>
        <p:txBody>
          <a:bodyPr wrap="square">
            <a:spAutoFit/>
          </a:bodyPr>
          <a:lstStyle/>
          <a:p>
            <a:r>
              <a:rPr lang="en-US" dirty="0" err="1">
                <a:solidFill>
                  <a:srgbClr val="002060"/>
                </a:solidFill>
              </a:rPr>
              <a:t>Zick</a:t>
            </a:r>
            <a:r>
              <a:rPr lang="en-US" dirty="0">
                <a:solidFill>
                  <a:srgbClr val="002060"/>
                </a:solidFill>
              </a:rPr>
              <a:t> </a:t>
            </a:r>
            <a:r>
              <a:rPr lang="en-US" i="1" dirty="0">
                <a:solidFill>
                  <a:srgbClr val="002060"/>
                </a:solidFill>
              </a:rPr>
              <a:t>et al</a:t>
            </a:r>
            <a:r>
              <a:rPr lang="en-US" dirty="0">
                <a:solidFill>
                  <a:srgbClr val="002060"/>
                </a:solidFill>
              </a:rPr>
              <a:t>, Recurrent </a:t>
            </a:r>
            <a:r>
              <a:rPr lang="en-US" i="1" dirty="0">
                <a:solidFill>
                  <a:srgbClr val="002060"/>
                </a:solidFill>
              </a:rPr>
              <a:t>TP53</a:t>
            </a:r>
            <a:r>
              <a:rPr lang="en-US" dirty="0">
                <a:solidFill>
                  <a:srgbClr val="002060"/>
                </a:solidFill>
              </a:rPr>
              <a:t> Missense Mutation in Cancer Patients of Arab Descent, Fam Can, 2016, Apr;16(2):295-301</a:t>
            </a:r>
          </a:p>
        </p:txBody>
      </p:sp>
    </p:spTree>
    <p:extLst>
      <p:ext uri="{BB962C8B-B14F-4D97-AF65-F5344CB8AC3E}">
        <p14:creationId xmlns:p14="http://schemas.microsoft.com/office/powerpoint/2010/main" val="3489510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8" name="Table 7"/>
          <p:cNvGraphicFramePr>
            <a:graphicFrameLocks noGrp="1"/>
          </p:cNvGraphicFramePr>
          <p:nvPr>
            <p:extLst/>
          </p:nvPr>
        </p:nvGraphicFramePr>
        <p:xfrm>
          <a:off x="2711625" y="274636"/>
          <a:ext cx="6512271" cy="5825525"/>
        </p:xfrm>
        <a:graphic>
          <a:graphicData uri="http://schemas.openxmlformats.org/drawingml/2006/table">
            <a:tbl>
              <a:tblPr rtl="1" firstRow="1" bandRow="1">
                <a:tableStyleId>{2D5ABB26-0587-4C30-8999-92F81FD0307C}</a:tableStyleId>
              </a:tblPr>
              <a:tblGrid>
                <a:gridCol w="3084388">
                  <a:extLst>
                    <a:ext uri="{9D8B030D-6E8A-4147-A177-3AD203B41FA5}">
                      <a16:colId xmlns:a16="http://schemas.microsoft.com/office/drawing/2014/main" val="2665588327"/>
                    </a:ext>
                  </a:extLst>
                </a:gridCol>
                <a:gridCol w="3427883">
                  <a:extLst>
                    <a:ext uri="{9D8B030D-6E8A-4147-A177-3AD203B41FA5}">
                      <a16:colId xmlns:a16="http://schemas.microsoft.com/office/drawing/2014/main" val="2734449813"/>
                    </a:ext>
                  </a:extLst>
                </a:gridCol>
              </a:tblGrid>
              <a:tr h="386252">
                <a:tc>
                  <a:txBody>
                    <a:bodyPr/>
                    <a:lstStyle/>
                    <a:p>
                      <a:pPr algn="l" rtl="0"/>
                      <a:r>
                        <a:rPr lang="en-US" sz="1800" dirty="0" smtClean="0">
                          <a:solidFill>
                            <a:srgbClr val="002060"/>
                          </a:solidFill>
                          <a:cs typeface="+mn-cs"/>
                        </a:rPr>
                        <a:t>N (%)</a:t>
                      </a:r>
                      <a:endParaRPr lang="he-IL" sz="1800" dirty="0">
                        <a:solidFill>
                          <a:srgbClr val="002060"/>
                        </a:solidFill>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800" dirty="0" smtClean="0">
                          <a:solidFill>
                            <a:srgbClr val="002060"/>
                          </a:solidFill>
                          <a:cs typeface="+mn-cs"/>
                        </a:rPr>
                        <a:t>Characteristic</a:t>
                      </a:r>
                      <a:endParaRPr lang="he-IL" sz="1800" dirty="0">
                        <a:solidFill>
                          <a:srgbClr val="002060"/>
                        </a:solidFill>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515840"/>
                  </a:ext>
                </a:extLst>
              </a:tr>
              <a:tr h="386252">
                <a:tc>
                  <a:txBody>
                    <a:bodyPr/>
                    <a:lstStyle/>
                    <a:p>
                      <a:pPr algn="l" rtl="0"/>
                      <a:r>
                        <a:rPr lang="en-US" sz="1800" dirty="0" smtClean="0">
                          <a:solidFill>
                            <a:srgbClr val="002060"/>
                          </a:solidFill>
                          <a:cs typeface="+mn-cs"/>
                        </a:rPr>
                        <a:t>36 (19-66)</a:t>
                      </a:r>
                      <a:endParaRPr lang="he-IL" sz="1800" dirty="0">
                        <a:solidFill>
                          <a:srgbClr val="002060"/>
                        </a:solidFill>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800" dirty="0" smtClean="0">
                          <a:solidFill>
                            <a:srgbClr val="002060"/>
                          </a:solidFill>
                          <a:cs typeface="+mn-cs"/>
                        </a:rPr>
                        <a:t>Median age (Range)</a:t>
                      </a:r>
                      <a:endParaRPr lang="he-IL" sz="1800" dirty="0">
                        <a:solidFill>
                          <a:srgbClr val="002060"/>
                        </a:solidFill>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6961723"/>
                  </a:ext>
                </a:extLst>
              </a:tr>
              <a:tr h="952402">
                <a:tc>
                  <a:txBody>
                    <a:bodyPr/>
                    <a:lstStyle/>
                    <a:p>
                      <a:pPr algn="l" rtl="0"/>
                      <a:endParaRPr lang="en-US" sz="1800" dirty="0" smtClean="0">
                        <a:solidFill>
                          <a:srgbClr val="002060"/>
                        </a:solidFill>
                        <a:cs typeface="+mn-cs"/>
                      </a:endParaRPr>
                    </a:p>
                    <a:p>
                      <a:pPr algn="l" rtl="0"/>
                      <a:r>
                        <a:rPr lang="en-US" sz="1800" dirty="0" smtClean="0">
                          <a:solidFill>
                            <a:srgbClr val="002060"/>
                          </a:solidFill>
                          <a:cs typeface="+mn-cs"/>
                        </a:rPr>
                        <a:t>13 (59)</a:t>
                      </a:r>
                    </a:p>
                    <a:p>
                      <a:pPr algn="l" rtl="0"/>
                      <a:r>
                        <a:rPr lang="en-US" sz="1800" dirty="0" smtClean="0">
                          <a:solidFill>
                            <a:srgbClr val="002060"/>
                          </a:solidFill>
                          <a:cs typeface="+mn-cs"/>
                        </a:rPr>
                        <a:t>  9 (41)</a:t>
                      </a:r>
                      <a:endParaRPr lang="he-IL" sz="1800" dirty="0">
                        <a:solidFill>
                          <a:srgbClr val="002060"/>
                        </a:solidFill>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800" dirty="0" smtClean="0">
                          <a:solidFill>
                            <a:srgbClr val="002060"/>
                          </a:solidFill>
                          <a:cs typeface="+mn-cs"/>
                        </a:rPr>
                        <a:t>Gender</a:t>
                      </a:r>
                      <a:endParaRPr lang="he-IL" sz="1800" dirty="0" smtClean="0">
                        <a:solidFill>
                          <a:srgbClr val="002060"/>
                        </a:solidFill>
                        <a:cs typeface="+mn-cs"/>
                      </a:endParaRPr>
                    </a:p>
                    <a:p>
                      <a:pPr algn="l" rtl="0"/>
                      <a:r>
                        <a:rPr lang="en-US" sz="1800" dirty="0" smtClean="0">
                          <a:solidFill>
                            <a:srgbClr val="002060"/>
                          </a:solidFill>
                          <a:cs typeface="+mn-cs"/>
                        </a:rPr>
                        <a:t>   Male</a:t>
                      </a:r>
                    </a:p>
                    <a:p>
                      <a:pPr algn="l" rtl="0"/>
                      <a:r>
                        <a:rPr lang="en-US" sz="1800" dirty="0" smtClean="0">
                          <a:solidFill>
                            <a:srgbClr val="002060"/>
                          </a:solidFill>
                          <a:cs typeface="+mn-cs"/>
                        </a:rPr>
                        <a:t>   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3243276"/>
                  </a:ext>
                </a:extLst>
              </a:tr>
              <a:tr h="1238122">
                <a:tc>
                  <a:txBody>
                    <a:bodyPr/>
                    <a:lstStyle/>
                    <a:p>
                      <a:pPr algn="l" rtl="0"/>
                      <a:endParaRPr lang="en-US" sz="1800" dirty="0" smtClean="0">
                        <a:solidFill>
                          <a:srgbClr val="002060"/>
                        </a:solidFill>
                        <a:cs typeface="+mn-cs"/>
                      </a:endParaRPr>
                    </a:p>
                    <a:p>
                      <a:pPr algn="l" rtl="0"/>
                      <a:r>
                        <a:rPr lang="en-US" sz="1800" dirty="0" smtClean="0">
                          <a:solidFill>
                            <a:srgbClr val="002060"/>
                          </a:solidFill>
                          <a:cs typeface="+mn-cs"/>
                        </a:rPr>
                        <a:t>15 (68)</a:t>
                      </a:r>
                    </a:p>
                    <a:p>
                      <a:pPr algn="l" rtl="0"/>
                      <a:r>
                        <a:rPr lang="en-US" sz="1800" dirty="0" smtClean="0">
                          <a:solidFill>
                            <a:srgbClr val="002060"/>
                          </a:solidFill>
                          <a:cs typeface="+mn-cs"/>
                        </a:rPr>
                        <a:t>  3 (14)</a:t>
                      </a:r>
                    </a:p>
                    <a:p>
                      <a:pPr algn="l" rtl="0"/>
                      <a:r>
                        <a:rPr lang="en-US" sz="1800" dirty="0" smtClean="0">
                          <a:solidFill>
                            <a:srgbClr val="002060"/>
                          </a:solidFill>
                          <a:cs typeface="+mn-cs"/>
                        </a:rPr>
                        <a:t> </a:t>
                      </a:r>
                      <a:r>
                        <a:rPr lang="en-US" sz="1800" baseline="0" dirty="0" smtClean="0">
                          <a:solidFill>
                            <a:srgbClr val="002060"/>
                          </a:solidFill>
                          <a:cs typeface="+mn-cs"/>
                        </a:rPr>
                        <a:t> 4 (18)</a:t>
                      </a:r>
                      <a:endParaRPr lang="he-IL" sz="1800" dirty="0" smtClean="0">
                        <a:solidFill>
                          <a:srgbClr val="002060"/>
                        </a:solidFill>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1800" dirty="0" smtClean="0">
                          <a:solidFill>
                            <a:srgbClr val="002060"/>
                          </a:solidFill>
                          <a:cs typeface="+mn-cs"/>
                        </a:rPr>
                        <a:t>Familial origin </a:t>
                      </a:r>
                    </a:p>
                    <a:p>
                      <a:pPr algn="l" rtl="0"/>
                      <a:r>
                        <a:rPr lang="en-US" sz="1800" dirty="0" smtClean="0">
                          <a:solidFill>
                            <a:srgbClr val="002060"/>
                          </a:solidFill>
                          <a:cs typeface="+mn-cs"/>
                        </a:rPr>
                        <a:t>   Kurdistan</a:t>
                      </a:r>
                    </a:p>
                    <a:p>
                      <a:pPr algn="l" rtl="0"/>
                      <a:r>
                        <a:rPr lang="en-US" sz="1800" dirty="0" smtClean="0">
                          <a:solidFill>
                            <a:srgbClr val="002060"/>
                          </a:solidFill>
                          <a:cs typeface="+mn-cs"/>
                        </a:rPr>
                        <a:t>   Jerusalem</a:t>
                      </a:r>
                      <a:r>
                        <a:rPr lang="en-US" sz="1800" baseline="0" dirty="0" smtClean="0">
                          <a:solidFill>
                            <a:srgbClr val="002060"/>
                          </a:solidFill>
                          <a:cs typeface="+mn-cs"/>
                        </a:rPr>
                        <a:t> Area</a:t>
                      </a:r>
                    </a:p>
                    <a:p>
                      <a:pPr algn="l" rtl="0"/>
                      <a:r>
                        <a:rPr lang="en-US" sz="1800" baseline="0" dirty="0" smtClean="0">
                          <a:solidFill>
                            <a:srgbClr val="002060"/>
                          </a:solidFill>
                          <a:cs typeface="+mn-cs"/>
                        </a:rPr>
                        <a:t>   Other</a:t>
                      </a:r>
                      <a:endParaRPr lang="he-IL" sz="1800" dirty="0">
                        <a:solidFill>
                          <a:srgbClr val="002060"/>
                        </a:solidFill>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59891"/>
                  </a:ext>
                </a:extLst>
              </a:tr>
              <a:tr h="386252">
                <a:tc>
                  <a:txBody>
                    <a:bodyPr/>
                    <a:lstStyle/>
                    <a:p>
                      <a:pPr algn="l" rtl="0"/>
                      <a:r>
                        <a:rPr lang="en-US" sz="1800" dirty="0" smtClean="0">
                          <a:solidFill>
                            <a:srgbClr val="002060"/>
                          </a:solidFill>
                          <a:cs typeface="+mn-cs"/>
                        </a:rPr>
                        <a:t>18 (81)</a:t>
                      </a:r>
                      <a:endParaRPr lang="he-IL" sz="1800" dirty="0">
                        <a:solidFill>
                          <a:srgbClr val="002060"/>
                        </a:solidFill>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800" dirty="0" smtClean="0">
                          <a:solidFill>
                            <a:srgbClr val="002060"/>
                          </a:solidFill>
                          <a:cs typeface="+mn-cs"/>
                        </a:rPr>
                        <a:t>Positive</a:t>
                      </a:r>
                      <a:r>
                        <a:rPr lang="en-US" sz="1800" baseline="0" dirty="0" smtClean="0">
                          <a:solidFill>
                            <a:srgbClr val="002060"/>
                          </a:solidFill>
                          <a:cs typeface="+mn-cs"/>
                        </a:rPr>
                        <a:t> family history</a:t>
                      </a:r>
                      <a:endParaRPr lang="he-IL" sz="1800" dirty="0">
                        <a:solidFill>
                          <a:srgbClr val="002060"/>
                        </a:solidFill>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128821"/>
                  </a:ext>
                </a:extLst>
              </a:tr>
              <a:tr h="1523843">
                <a:tc>
                  <a:txBody>
                    <a:bodyPr/>
                    <a:lstStyle/>
                    <a:p>
                      <a:pPr algn="l" rtl="0"/>
                      <a:endParaRPr lang="en-US" sz="1800" dirty="0" smtClean="0">
                        <a:solidFill>
                          <a:srgbClr val="002060"/>
                        </a:solidFill>
                        <a:cs typeface="+mn-cs"/>
                      </a:endParaRPr>
                    </a:p>
                    <a:p>
                      <a:pPr algn="l" rtl="0"/>
                      <a:r>
                        <a:rPr lang="en-US" sz="1800" dirty="0" smtClean="0">
                          <a:solidFill>
                            <a:srgbClr val="002060"/>
                          </a:solidFill>
                          <a:cs typeface="+mn-cs"/>
                        </a:rPr>
                        <a:t>  3</a:t>
                      </a:r>
                      <a:r>
                        <a:rPr lang="en-US" sz="1800" baseline="0" dirty="0" smtClean="0">
                          <a:solidFill>
                            <a:srgbClr val="002060"/>
                          </a:solidFill>
                          <a:cs typeface="+mn-cs"/>
                        </a:rPr>
                        <a:t> (14)</a:t>
                      </a:r>
                    </a:p>
                    <a:p>
                      <a:pPr algn="l" rtl="0"/>
                      <a:r>
                        <a:rPr lang="en-US" sz="1800" baseline="0" dirty="0" smtClean="0">
                          <a:solidFill>
                            <a:srgbClr val="002060"/>
                          </a:solidFill>
                          <a:cs typeface="+mn-cs"/>
                        </a:rPr>
                        <a:t>  4 (18)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rgbClr val="002060"/>
                          </a:solidFill>
                          <a:cs typeface="+mn-cs"/>
                        </a:rPr>
                        <a:t>  4 (18)</a:t>
                      </a:r>
                    </a:p>
                    <a:p>
                      <a:pPr algn="l" rtl="0"/>
                      <a:endParaRPr lang="he-IL" sz="1800" dirty="0">
                        <a:solidFill>
                          <a:srgbClr val="002060"/>
                        </a:solidFill>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800" dirty="0" smtClean="0">
                          <a:solidFill>
                            <a:srgbClr val="002060"/>
                          </a:solidFill>
                          <a:cs typeface="+mn-cs"/>
                        </a:rPr>
                        <a:t>Co-Morbidities</a:t>
                      </a:r>
                    </a:p>
                    <a:p>
                      <a:pPr algn="l" rtl="0"/>
                      <a:r>
                        <a:rPr lang="en-US" sz="1800" dirty="0" smtClean="0">
                          <a:solidFill>
                            <a:srgbClr val="002060"/>
                          </a:solidFill>
                          <a:cs typeface="+mn-cs"/>
                        </a:rPr>
                        <a:t>    Smoking</a:t>
                      </a:r>
                    </a:p>
                    <a:p>
                      <a:pPr algn="l" rtl="0"/>
                      <a:r>
                        <a:rPr lang="en-US" sz="1800" dirty="0" smtClean="0">
                          <a:solidFill>
                            <a:srgbClr val="002060"/>
                          </a:solidFill>
                          <a:cs typeface="+mn-cs"/>
                        </a:rPr>
                        <a:t>    BMI &gt; 30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2060"/>
                          </a:solidFill>
                          <a:effectLst/>
                          <a:latin typeface="Calibri" panose="020F0502020204030204" pitchFamily="34" charset="0"/>
                          <a:cs typeface="+mn-cs"/>
                        </a:rPr>
                        <a:t>     </a:t>
                      </a:r>
                      <a:r>
                        <a:rPr lang="en-US" sz="1800" b="0" dirty="0" smtClean="0">
                          <a:solidFill>
                            <a:srgbClr val="002060"/>
                          </a:solidFill>
                          <a:effectLst/>
                          <a:latin typeface="+mn-lt"/>
                          <a:cs typeface="+mn-cs"/>
                        </a:rPr>
                        <a:t>Hypertension and Diabetes  </a:t>
                      </a:r>
                      <a:endParaRPr lang="en-US" sz="1800" b="0" dirty="0" smtClean="0">
                        <a:solidFill>
                          <a:srgbClr val="002060"/>
                        </a:solidFill>
                        <a:effectLst/>
                        <a:latin typeface="+mn-lt"/>
                        <a:ea typeface="Calibri" panose="020F0502020204030204" pitchFamily="34" charset="0"/>
                        <a:cs typeface="+mn-cs"/>
                      </a:endParaRPr>
                    </a:p>
                    <a:p>
                      <a:pPr algn="l" rtl="0"/>
                      <a:endParaRPr lang="he-IL" sz="1800" dirty="0">
                        <a:solidFill>
                          <a:srgbClr val="002060"/>
                        </a:solidFill>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5744575"/>
                  </a:ext>
                </a:extLst>
              </a:tr>
              <a:tr h="952402">
                <a:tc>
                  <a:txBody>
                    <a:bodyPr/>
                    <a:lstStyle/>
                    <a:p>
                      <a:pPr algn="l" rtl="0"/>
                      <a:endParaRPr lang="en-US" sz="1800" dirty="0" smtClean="0">
                        <a:solidFill>
                          <a:srgbClr val="002060"/>
                        </a:solidFill>
                        <a:cs typeface="+mn-cs"/>
                      </a:endParaRPr>
                    </a:p>
                    <a:p>
                      <a:pPr algn="l" rtl="0"/>
                      <a:r>
                        <a:rPr lang="en-US" sz="1800" dirty="0" smtClean="0">
                          <a:solidFill>
                            <a:srgbClr val="002060"/>
                          </a:solidFill>
                          <a:cs typeface="+mn-cs"/>
                        </a:rPr>
                        <a:t>17 (77)</a:t>
                      </a:r>
                    </a:p>
                    <a:p>
                      <a:pPr algn="l" rtl="0"/>
                      <a:r>
                        <a:rPr lang="en-US" sz="1800" baseline="0" dirty="0" smtClean="0">
                          <a:solidFill>
                            <a:srgbClr val="002060"/>
                          </a:solidFill>
                          <a:cs typeface="+mn-cs"/>
                        </a:rPr>
                        <a:t> 5  (23)</a:t>
                      </a:r>
                      <a:endParaRPr lang="he-IL" sz="1800" dirty="0">
                        <a:solidFill>
                          <a:srgbClr val="002060"/>
                        </a:solidFill>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800" dirty="0" smtClean="0">
                          <a:solidFill>
                            <a:srgbClr val="002060"/>
                          </a:solidFill>
                          <a:cs typeface="+mn-cs"/>
                        </a:rPr>
                        <a:t>Stage at diagnosis</a:t>
                      </a:r>
                    </a:p>
                    <a:p>
                      <a:pPr algn="l" rtl="0"/>
                      <a:r>
                        <a:rPr lang="en-US" sz="1800" baseline="0" dirty="0" smtClean="0">
                          <a:solidFill>
                            <a:srgbClr val="002060"/>
                          </a:solidFill>
                          <a:cs typeface="+mn-cs"/>
                        </a:rPr>
                        <a:t>    </a:t>
                      </a:r>
                      <a:r>
                        <a:rPr lang="en-US" sz="1800" dirty="0" smtClean="0">
                          <a:solidFill>
                            <a:srgbClr val="002060"/>
                          </a:solidFill>
                          <a:cs typeface="+mn-cs"/>
                        </a:rPr>
                        <a:t>Local disease</a:t>
                      </a:r>
                    </a:p>
                    <a:p>
                      <a:pPr algn="l" rtl="0"/>
                      <a:r>
                        <a:rPr lang="en-US" sz="1800" dirty="0" smtClean="0">
                          <a:solidFill>
                            <a:srgbClr val="002060"/>
                          </a:solidFill>
                          <a:cs typeface="+mn-cs"/>
                        </a:rPr>
                        <a:t>    Metastatic</a:t>
                      </a:r>
                      <a:endParaRPr lang="he-IL" sz="1800" dirty="0">
                        <a:solidFill>
                          <a:srgbClr val="002060"/>
                        </a:solidFill>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076616"/>
                  </a:ext>
                </a:extLst>
              </a:tr>
            </a:tbl>
          </a:graphicData>
        </a:graphic>
      </p:graphicFrame>
      <p:pic>
        <p:nvPicPr>
          <p:cNvPr id="10" name="Picture 9"/>
          <p:cNvPicPr>
            <a:picLocks noChangeAspect="1"/>
          </p:cNvPicPr>
          <p:nvPr/>
        </p:nvPicPr>
        <p:blipFill>
          <a:blip r:embed="rId2"/>
          <a:stretch>
            <a:fillRect/>
          </a:stretch>
        </p:blipFill>
        <p:spPr>
          <a:xfrm>
            <a:off x="1616547" y="6100162"/>
            <a:ext cx="8928992" cy="546871"/>
          </a:xfrm>
          <a:prstGeom prst="rect">
            <a:avLst/>
          </a:prstGeom>
        </p:spPr>
      </p:pic>
      <p:sp>
        <p:nvSpPr>
          <p:cNvPr id="11" name="TextBox 10"/>
          <p:cNvSpPr txBox="1"/>
          <p:nvPr/>
        </p:nvSpPr>
        <p:spPr>
          <a:xfrm>
            <a:off x="1631504" y="6364982"/>
            <a:ext cx="7200800" cy="369332"/>
          </a:xfrm>
          <a:prstGeom prst="rect">
            <a:avLst/>
          </a:prstGeom>
          <a:noFill/>
        </p:spPr>
        <p:txBody>
          <a:bodyPr wrap="square" rtlCol="1">
            <a:spAutoFit/>
          </a:bodyPr>
          <a:lstStyle/>
          <a:p>
            <a:r>
              <a:rPr lang="en-US" dirty="0" err="1">
                <a:solidFill>
                  <a:srgbClr val="002060"/>
                </a:solidFill>
              </a:rPr>
              <a:t>Arnon</a:t>
            </a:r>
            <a:r>
              <a:rPr lang="en-US" dirty="0">
                <a:solidFill>
                  <a:srgbClr val="002060"/>
                </a:solidFill>
              </a:rPr>
              <a:t> </a:t>
            </a:r>
            <a:r>
              <a:rPr lang="en-US" i="1" dirty="0">
                <a:solidFill>
                  <a:srgbClr val="002060"/>
                </a:solidFill>
              </a:rPr>
              <a:t>et al, </a:t>
            </a:r>
            <a:r>
              <a:rPr lang="en-US" dirty="0">
                <a:solidFill>
                  <a:srgbClr val="002060"/>
                </a:solidFill>
              </a:rPr>
              <a:t>unpublished  </a:t>
            </a:r>
            <a:endParaRPr lang="he-IL" dirty="0">
              <a:solidFill>
                <a:srgbClr val="002060"/>
              </a:solidFill>
            </a:endParaRPr>
          </a:p>
        </p:txBody>
      </p:sp>
    </p:spTree>
    <p:extLst>
      <p:ext uri="{BB962C8B-B14F-4D97-AF65-F5344CB8AC3E}">
        <p14:creationId xmlns:p14="http://schemas.microsoft.com/office/powerpoint/2010/main" val="2900536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Cancer type</a:t>
            </a:r>
            <a:endParaRPr lang="he-IL" dirty="0">
              <a:solidFill>
                <a:srgbClr val="002060"/>
              </a:solidFill>
            </a:endParaRPr>
          </a:p>
        </p:txBody>
      </p:sp>
      <p:sp>
        <p:nvSpPr>
          <p:cNvPr id="3" name="Content Placeholder 2"/>
          <p:cNvSpPr>
            <a:spLocks noGrp="1"/>
          </p:cNvSpPr>
          <p:nvPr>
            <p:ph idx="1"/>
          </p:nvPr>
        </p:nvSpPr>
        <p:spPr>
          <a:xfrm>
            <a:off x="1974893" y="1989139"/>
            <a:ext cx="8229600" cy="4525963"/>
          </a:xfrm>
        </p:spPr>
        <p:txBody>
          <a:bodyPr/>
          <a:lstStyle/>
          <a:p>
            <a:endParaRPr lang="he-IL"/>
          </a:p>
        </p:txBody>
      </p:sp>
      <p:graphicFrame>
        <p:nvGraphicFramePr>
          <p:cNvPr id="4" name="Chart 3">
            <a:extLst>
              <a:ext uri="{FF2B5EF4-FFF2-40B4-BE49-F238E27FC236}">
                <a16:creationId xmlns:a16="http://schemas.microsoft.com/office/drawing/2014/main" id="{43380445-4825-414B-87C0-B14DA6175D84}"/>
              </a:ext>
            </a:extLst>
          </p:cNvPr>
          <p:cNvGraphicFramePr>
            <a:graphicFrameLocks/>
          </p:cNvGraphicFramePr>
          <p:nvPr>
            <p:extLst/>
          </p:nvPr>
        </p:nvGraphicFramePr>
        <p:xfrm>
          <a:off x="2197768" y="1417638"/>
          <a:ext cx="7783850" cy="488386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631504" y="6364982"/>
            <a:ext cx="7200800" cy="369332"/>
          </a:xfrm>
          <a:prstGeom prst="rect">
            <a:avLst/>
          </a:prstGeom>
          <a:noFill/>
        </p:spPr>
        <p:txBody>
          <a:bodyPr wrap="square" rtlCol="1">
            <a:spAutoFit/>
          </a:bodyPr>
          <a:lstStyle/>
          <a:p>
            <a:r>
              <a:rPr lang="en-US" dirty="0" err="1">
                <a:solidFill>
                  <a:srgbClr val="002060"/>
                </a:solidFill>
              </a:rPr>
              <a:t>Arnon</a:t>
            </a:r>
            <a:r>
              <a:rPr lang="en-US" dirty="0">
                <a:solidFill>
                  <a:srgbClr val="002060"/>
                </a:solidFill>
              </a:rPr>
              <a:t> </a:t>
            </a:r>
            <a:r>
              <a:rPr lang="en-US" i="1" dirty="0">
                <a:solidFill>
                  <a:srgbClr val="002060"/>
                </a:solidFill>
              </a:rPr>
              <a:t>et al, </a:t>
            </a:r>
            <a:r>
              <a:rPr lang="en-US" dirty="0">
                <a:solidFill>
                  <a:srgbClr val="002060"/>
                </a:solidFill>
              </a:rPr>
              <a:t>unpublished  </a:t>
            </a:r>
            <a:endParaRPr lang="he-IL" dirty="0">
              <a:solidFill>
                <a:srgbClr val="002060"/>
              </a:solidFill>
            </a:endParaRPr>
          </a:p>
        </p:txBody>
      </p:sp>
    </p:spTree>
    <p:extLst>
      <p:ext uri="{BB962C8B-B14F-4D97-AF65-F5344CB8AC3E}">
        <p14:creationId xmlns:p14="http://schemas.microsoft.com/office/powerpoint/2010/main" val="2994481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graphicFrame>
        <p:nvGraphicFramePr>
          <p:cNvPr id="4" name="Content Placeholder 3">
            <a:extLst>
              <a:ext uri="{FF2B5EF4-FFF2-40B4-BE49-F238E27FC236}">
                <a16:creationId xmlns:a16="http://schemas.microsoft.com/office/drawing/2014/main" id="{E8C1742C-A164-174C-82CE-1E735DC49F90}"/>
              </a:ext>
            </a:extLst>
          </p:cNvPr>
          <p:cNvGraphicFramePr>
            <a:graphicFrameLocks noGrp="1"/>
          </p:cNvGraphicFramePr>
          <p:nvPr>
            <p:ph idx="1"/>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631504" y="6364982"/>
            <a:ext cx="7200800" cy="369332"/>
          </a:xfrm>
          <a:prstGeom prst="rect">
            <a:avLst/>
          </a:prstGeom>
          <a:noFill/>
        </p:spPr>
        <p:txBody>
          <a:bodyPr wrap="square" rtlCol="1">
            <a:spAutoFit/>
          </a:bodyPr>
          <a:lstStyle/>
          <a:p>
            <a:r>
              <a:rPr lang="en-US" dirty="0" err="1">
                <a:solidFill>
                  <a:srgbClr val="002060"/>
                </a:solidFill>
              </a:rPr>
              <a:t>Arnon</a:t>
            </a:r>
            <a:r>
              <a:rPr lang="en-US" dirty="0">
                <a:solidFill>
                  <a:srgbClr val="002060"/>
                </a:solidFill>
              </a:rPr>
              <a:t> </a:t>
            </a:r>
            <a:r>
              <a:rPr lang="en-US" i="1" dirty="0">
                <a:solidFill>
                  <a:srgbClr val="002060"/>
                </a:solidFill>
              </a:rPr>
              <a:t>et al, </a:t>
            </a:r>
            <a:r>
              <a:rPr lang="en-US" dirty="0">
                <a:solidFill>
                  <a:srgbClr val="002060"/>
                </a:solidFill>
              </a:rPr>
              <a:t>unpublished  </a:t>
            </a:r>
            <a:endParaRPr lang="he-IL" dirty="0">
              <a:solidFill>
                <a:srgbClr val="002060"/>
              </a:solidFill>
            </a:endParaRPr>
          </a:p>
        </p:txBody>
      </p:sp>
    </p:spTree>
    <p:extLst>
      <p:ext uri="{BB962C8B-B14F-4D97-AF65-F5344CB8AC3E}">
        <p14:creationId xmlns:p14="http://schemas.microsoft.com/office/powerpoint/2010/main" val="3467298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332656"/>
            <a:ext cx="8784976" cy="2862322"/>
          </a:xfrm>
          <a:prstGeom prst="rect">
            <a:avLst/>
          </a:prstGeom>
        </p:spPr>
        <p:txBody>
          <a:bodyPr wrap="square">
            <a:spAutoFit/>
          </a:bodyPr>
          <a:lstStyle/>
          <a:p>
            <a:r>
              <a:rPr lang="en-US" sz="2000" dirty="0">
                <a:solidFill>
                  <a:srgbClr val="002060"/>
                </a:solidFill>
              </a:rPr>
              <a:t>“TP53 R181C is responsible for 15% of breast cancer in familial and young Palestinian patients. This mutation therefore has a substantial impact on breast cancer incidence among Palestinian women. On the other hand, penetrance is clearly incomplete, both in the families in this study and those reported previously. Too few families have yet been evaluated to have a robust estimate of risk, but those studied so far suggest that breast cancer risk by age 60 among carriers of this mutation may be between 50 and 75%.”</a:t>
            </a:r>
          </a:p>
          <a:p>
            <a:endParaRPr lang="en-US" sz="2000" dirty="0">
              <a:solidFill>
                <a:srgbClr val="002060"/>
              </a:solidFill>
            </a:endParaRPr>
          </a:p>
          <a:p>
            <a:r>
              <a:rPr lang="en-US" sz="2000" dirty="0" err="1">
                <a:solidFill>
                  <a:srgbClr val="002060"/>
                </a:solidFill>
              </a:rPr>
              <a:t>Hamameh</a:t>
            </a:r>
            <a:r>
              <a:rPr lang="en-US" sz="2000" dirty="0">
                <a:solidFill>
                  <a:srgbClr val="002060"/>
                </a:solidFill>
              </a:rPr>
              <a:t> </a:t>
            </a:r>
            <a:r>
              <a:rPr lang="en-US" sz="2000" i="1" dirty="0">
                <a:solidFill>
                  <a:srgbClr val="002060"/>
                </a:solidFill>
              </a:rPr>
              <a:t>et al</a:t>
            </a:r>
            <a:r>
              <a:rPr lang="en-US" sz="2000" dirty="0">
                <a:solidFill>
                  <a:srgbClr val="002060"/>
                </a:solidFill>
              </a:rPr>
              <a:t>, Int. J. Cancer: 141, 750–756 (2017)</a:t>
            </a:r>
          </a:p>
        </p:txBody>
      </p:sp>
      <p:sp>
        <p:nvSpPr>
          <p:cNvPr id="3" name="Rectangle 2"/>
          <p:cNvSpPr/>
          <p:nvPr/>
        </p:nvSpPr>
        <p:spPr>
          <a:xfrm>
            <a:off x="1703512" y="4293096"/>
            <a:ext cx="8784976" cy="1938992"/>
          </a:xfrm>
          <a:prstGeom prst="rect">
            <a:avLst/>
          </a:prstGeom>
        </p:spPr>
        <p:txBody>
          <a:bodyPr wrap="square">
            <a:spAutoFit/>
          </a:bodyPr>
          <a:lstStyle/>
          <a:p>
            <a:r>
              <a:rPr lang="en-US" sz="2000" dirty="0">
                <a:solidFill>
                  <a:srgbClr val="002060"/>
                </a:solidFill>
              </a:rPr>
              <a:t>“None of the 26 Muslim individuals genotyped herein was a carrier of any TP53 mutation, nor did we find the p. R181C*TP53 mutation when genotyping a set of 87 unrelated Muslim BC cases or in 245 cancer-free ethnically matched controls (Friedman E: unpublished data).”</a:t>
            </a:r>
          </a:p>
          <a:p>
            <a:endParaRPr lang="en-US" sz="2000" dirty="0">
              <a:solidFill>
                <a:srgbClr val="002060"/>
              </a:solidFill>
            </a:endParaRPr>
          </a:p>
          <a:p>
            <a:r>
              <a:rPr lang="en-US" sz="2000" dirty="0" err="1">
                <a:solidFill>
                  <a:srgbClr val="002060"/>
                </a:solidFill>
              </a:rPr>
              <a:t>Zidan</a:t>
            </a:r>
            <a:r>
              <a:rPr lang="en-US" sz="2000" dirty="0">
                <a:solidFill>
                  <a:srgbClr val="002060"/>
                </a:solidFill>
              </a:rPr>
              <a:t> </a:t>
            </a:r>
            <a:r>
              <a:rPr lang="en-US" sz="2000" i="1" dirty="0">
                <a:solidFill>
                  <a:srgbClr val="002060"/>
                </a:solidFill>
              </a:rPr>
              <a:t>et al</a:t>
            </a:r>
            <a:r>
              <a:rPr lang="en-US" sz="2000" dirty="0">
                <a:solidFill>
                  <a:srgbClr val="002060"/>
                </a:solidFill>
              </a:rPr>
              <a:t>, Breast Cancer Res Treat: (2017),e-published</a:t>
            </a:r>
          </a:p>
        </p:txBody>
      </p:sp>
    </p:spTree>
    <p:extLst>
      <p:ext uri="{BB962C8B-B14F-4D97-AF65-F5344CB8AC3E}">
        <p14:creationId xmlns:p14="http://schemas.microsoft.com/office/powerpoint/2010/main" val="1873547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528" y="548681"/>
            <a:ext cx="8123918" cy="5262979"/>
          </a:xfrm>
          <a:prstGeom prst="rect">
            <a:avLst/>
          </a:prstGeom>
          <a:noFill/>
        </p:spPr>
        <p:txBody>
          <a:bodyPr wrap="square" rtlCol="1">
            <a:spAutoFit/>
          </a:bodyPr>
          <a:lstStyle/>
          <a:p>
            <a:r>
              <a:rPr lang="en-US" sz="2400" dirty="0">
                <a:solidFill>
                  <a:srgbClr val="002060"/>
                </a:solidFill>
              </a:rPr>
              <a:t>In </a:t>
            </a:r>
            <a:r>
              <a:rPr lang="en-US" sz="2400" dirty="0" err="1">
                <a:solidFill>
                  <a:srgbClr val="002060"/>
                </a:solidFill>
              </a:rPr>
              <a:t>Hadassom</a:t>
            </a:r>
            <a:endParaRPr lang="en-US" sz="2400" dirty="0">
              <a:solidFill>
                <a:srgbClr val="002060"/>
              </a:solidFill>
            </a:endParaRPr>
          </a:p>
          <a:p>
            <a:endParaRPr lang="en-US" sz="2400" dirty="0">
              <a:solidFill>
                <a:srgbClr val="002060"/>
              </a:solidFill>
            </a:endParaRPr>
          </a:p>
          <a:p>
            <a:r>
              <a:rPr lang="en-US" sz="2400" dirty="0">
                <a:solidFill>
                  <a:srgbClr val="002060"/>
                </a:solidFill>
              </a:rPr>
              <a:t>Among all Muslim Arabs  0.36% are carriers  with allele frequency of 0.18%. </a:t>
            </a:r>
          </a:p>
          <a:p>
            <a:endParaRPr lang="en-US" sz="2400" dirty="0">
              <a:solidFill>
                <a:srgbClr val="002060"/>
              </a:solidFill>
            </a:endParaRPr>
          </a:p>
          <a:p>
            <a:r>
              <a:rPr lang="en-US" sz="2400" dirty="0">
                <a:solidFill>
                  <a:srgbClr val="002060"/>
                </a:solidFill>
              </a:rPr>
              <a:t>Among </a:t>
            </a:r>
            <a:r>
              <a:rPr lang="en-US" sz="2400" dirty="0">
                <a:solidFill>
                  <a:srgbClr val="002060"/>
                </a:solidFill>
              </a:rPr>
              <a:t>all Muslim </a:t>
            </a:r>
            <a:r>
              <a:rPr lang="en-US" sz="2400" dirty="0">
                <a:solidFill>
                  <a:srgbClr val="002060"/>
                </a:solidFill>
              </a:rPr>
              <a:t>Arabs living in the Jerusalem area   0.74% </a:t>
            </a:r>
            <a:r>
              <a:rPr lang="en-US" sz="2400" dirty="0">
                <a:solidFill>
                  <a:srgbClr val="002060"/>
                </a:solidFill>
              </a:rPr>
              <a:t>are carriers  with allele frequency of </a:t>
            </a:r>
            <a:r>
              <a:rPr lang="en-US" sz="2400" dirty="0">
                <a:solidFill>
                  <a:srgbClr val="002060"/>
                </a:solidFill>
              </a:rPr>
              <a:t>0.37%. </a:t>
            </a:r>
          </a:p>
          <a:p>
            <a:endParaRPr lang="en-US" sz="2400" dirty="0">
              <a:solidFill>
                <a:srgbClr val="002060"/>
              </a:solidFill>
            </a:endParaRPr>
          </a:p>
          <a:p>
            <a:r>
              <a:rPr lang="en-US" sz="2400" dirty="0">
                <a:solidFill>
                  <a:srgbClr val="002060"/>
                </a:solidFill>
              </a:rPr>
              <a:t>As of 3-23 the </a:t>
            </a:r>
            <a:r>
              <a:rPr lang="en-US" sz="2400" dirty="0" err="1">
                <a:solidFill>
                  <a:srgbClr val="002060"/>
                </a:solidFill>
              </a:rPr>
              <a:t>Hadssom</a:t>
            </a:r>
            <a:r>
              <a:rPr lang="en-US" sz="2400" dirty="0">
                <a:solidFill>
                  <a:srgbClr val="002060"/>
                </a:solidFill>
              </a:rPr>
              <a:t> contains exome sequencing of more than 15,400 people, about a third are Arab Muslims. About </a:t>
            </a:r>
            <a:r>
              <a:rPr lang="en-US" sz="2400" dirty="0">
                <a:solidFill>
                  <a:srgbClr val="002060"/>
                </a:solidFill>
              </a:rPr>
              <a:t>a third </a:t>
            </a:r>
            <a:r>
              <a:rPr lang="en-US" sz="2400" dirty="0">
                <a:solidFill>
                  <a:srgbClr val="002060"/>
                </a:solidFill>
              </a:rPr>
              <a:t>of </a:t>
            </a:r>
            <a:r>
              <a:rPr lang="en-US" sz="2400" dirty="0">
                <a:solidFill>
                  <a:srgbClr val="002060"/>
                </a:solidFill>
              </a:rPr>
              <a:t>Arab </a:t>
            </a:r>
            <a:r>
              <a:rPr lang="en-US" sz="2400" dirty="0">
                <a:solidFill>
                  <a:srgbClr val="002060"/>
                </a:solidFill>
              </a:rPr>
              <a:t>Muslims live in the Jerusalem area.</a:t>
            </a:r>
            <a:endParaRPr lang="en-US" sz="2400" dirty="0">
              <a:solidFill>
                <a:srgbClr val="002060"/>
              </a:solidFill>
            </a:endParaRPr>
          </a:p>
          <a:p>
            <a:endParaRPr lang="en-US" sz="2400" dirty="0">
              <a:solidFill>
                <a:srgbClr val="002060"/>
              </a:solidFill>
            </a:endParaRPr>
          </a:p>
          <a:p>
            <a:endParaRPr lang="en-US" sz="2400" dirty="0">
              <a:solidFill>
                <a:srgbClr val="002060"/>
              </a:solidFill>
            </a:endParaRPr>
          </a:p>
          <a:p>
            <a:r>
              <a:rPr lang="en-US" sz="2400" dirty="0">
                <a:solidFill>
                  <a:srgbClr val="002060"/>
                </a:solidFill>
              </a:rPr>
              <a:t> </a:t>
            </a:r>
            <a:endParaRPr lang="he-IL" sz="2400" dirty="0">
              <a:solidFill>
                <a:srgbClr val="002060"/>
              </a:solidFill>
            </a:endParaRPr>
          </a:p>
        </p:txBody>
      </p:sp>
    </p:spTree>
    <p:extLst>
      <p:ext uri="{BB962C8B-B14F-4D97-AF65-F5344CB8AC3E}">
        <p14:creationId xmlns:p14="http://schemas.microsoft.com/office/powerpoint/2010/main" val="868930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332657"/>
            <a:ext cx="8784976" cy="769441"/>
          </a:xfrm>
          <a:prstGeom prst="rect">
            <a:avLst/>
          </a:prstGeom>
        </p:spPr>
        <p:txBody>
          <a:bodyPr wrap="square">
            <a:spAutoFit/>
          </a:bodyPr>
          <a:lstStyle/>
          <a:p>
            <a:pPr algn="ctr"/>
            <a:r>
              <a:rPr lang="en-US" sz="4400" dirty="0">
                <a:solidFill>
                  <a:srgbClr val="002060"/>
                </a:solidFill>
              </a:rPr>
              <a:t>Foundation One data</a:t>
            </a:r>
            <a:endParaRPr lang="en-US" sz="4400" dirty="0">
              <a:solidFill>
                <a:srgbClr val="002060"/>
              </a:solidFill>
            </a:endParaRPr>
          </a:p>
        </p:txBody>
      </p:sp>
      <p:sp>
        <p:nvSpPr>
          <p:cNvPr id="8" name="TextBox 7"/>
          <p:cNvSpPr txBox="1"/>
          <p:nvPr/>
        </p:nvSpPr>
        <p:spPr>
          <a:xfrm>
            <a:off x="1711687" y="1102097"/>
            <a:ext cx="8640960" cy="1569660"/>
          </a:xfrm>
          <a:prstGeom prst="rect">
            <a:avLst/>
          </a:prstGeom>
          <a:noFill/>
        </p:spPr>
        <p:txBody>
          <a:bodyPr wrap="square" rtlCol="1">
            <a:spAutoFit/>
          </a:bodyPr>
          <a:lstStyle/>
          <a:p>
            <a:r>
              <a:rPr lang="en-US" sz="2400" dirty="0">
                <a:solidFill>
                  <a:srgbClr val="002060"/>
                </a:solidFill>
              </a:rPr>
              <a:t>There a 680,473 cancer patients that performed a </a:t>
            </a:r>
            <a:r>
              <a:rPr lang="en-US" sz="2400" dirty="0" err="1">
                <a:solidFill>
                  <a:srgbClr val="002060"/>
                </a:solidFill>
              </a:rPr>
              <a:t>FoundationOne</a:t>
            </a:r>
            <a:r>
              <a:rPr lang="en-US" sz="2400" dirty="0">
                <a:solidFill>
                  <a:srgbClr val="002060"/>
                </a:solidFill>
              </a:rPr>
              <a:t> test.</a:t>
            </a:r>
          </a:p>
          <a:p>
            <a:r>
              <a:rPr lang="en-US" sz="2400" dirty="0">
                <a:solidFill>
                  <a:srgbClr val="002060"/>
                </a:solidFill>
              </a:rPr>
              <a:t>Of them 348 of the samples have a </a:t>
            </a:r>
            <a:r>
              <a:rPr lang="en-US" sz="2400" i="1" dirty="0">
                <a:solidFill>
                  <a:srgbClr val="002060"/>
                </a:solidFill>
              </a:rPr>
              <a:t>TP53</a:t>
            </a:r>
            <a:r>
              <a:rPr lang="en-US" sz="2400" dirty="0">
                <a:solidFill>
                  <a:srgbClr val="002060"/>
                </a:solidFill>
              </a:rPr>
              <a:t> c.541C&gt;T mutations</a:t>
            </a:r>
          </a:p>
          <a:p>
            <a:r>
              <a:rPr lang="en-US" sz="2400" dirty="0">
                <a:solidFill>
                  <a:srgbClr val="002060"/>
                </a:solidFill>
              </a:rPr>
              <a:t>And 1545 </a:t>
            </a:r>
            <a:r>
              <a:rPr lang="en-US" sz="2400" dirty="0">
                <a:solidFill>
                  <a:srgbClr val="002060"/>
                </a:solidFill>
              </a:rPr>
              <a:t>of the samples have </a:t>
            </a:r>
            <a:r>
              <a:rPr lang="en-US" sz="2400" dirty="0">
                <a:solidFill>
                  <a:srgbClr val="002060"/>
                </a:solidFill>
              </a:rPr>
              <a:t>a founder </a:t>
            </a:r>
            <a:r>
              <a:rPr lang="en-US" sz="2400" i="1" dirty="0">
                <a:solidFill>
                  <a:srgbClr val="002060"/>
                </a:solidFill>
              </a:rPr>
              <a:t>BRCA2</a:t>
            </a:r>
            <a:r>
              <a:rPr lang="en-US" sz="2400" dirty="0">
                <a:solidFill>
                  <a:srgbClr val="002060"/>
                </a:solidFill>
              </a:rPr>
              <a:t> </a:t>
            </a:r>
            <a:r>
              <a:rPr lang="en-US" sz="2400" dirty="0">
                <a:solidFill>
                  <a:srgbClr val="002060"/>
                </a:solidFill>
              </a:rPr>
              <a:t>mutations</a:t>
            </a:r>
            <a:r>
              <a:rPr lang="en-US" sz="2400" dirty="0">
                <a:solidFill>
                  <a:srgbClr val="002060"/>
                </a:solidFill>
              </a:rPr>
              <a:t>.  </a:t>
            </a:r>
            <a:endParaRPr lang="he-IL" sz="2400" dirty="0">
              <a:solidFill>
                <a:srgbClr val="002060"/>
              </a:solidFill>
            </a:endParaRPr>
          </a:p>
        </p:txBody>
      </p:sp>
      <p:pic>
        <p:nvPicPr>
          <p:cNvPr id="4" name="Picture 3"/>
          <p:cNvPicPr>
            <a:picLocks noChangeAspect="1"/>
          </p:cNvPicPr>
          <p:nvPr/>
        </p:nvPicPr>
        <p:blipFill rotWithShape="1">
          <a:blip r:embed="rId2"/>
          <a:srcRect l="6885" t="17973" r="26966" b="5703"/>
          <a:stretch/>
        </p:blipFill>
        <p:spPr>
          <a:xfrm>
            <a:off x="1896942" y="2698305"/>
            <a:ext cx="4176464" cy="3855072"/>
          </a:xfrm>
          <a:prstGeom prst="rect">
            <a:avLst/>
          </a:prstGeom>
        </p:spPr>
      </p:pic>
      <p:sp>
        <p:nvSpPr>
          <p:cNvPr id="10" name="Rectangle 9"/>
          <p:cNvSpPr/>
          <p:nvPr/>
        </p:nvSpPr>
        <p:spPr>
          <a:xfrm>
            <a:off x="2040958" y="6220225"/>
            <a:ext cx="3960440" cy="589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27"/>
          <p:cNvGrpSpPr/>
          <p:nvPr/>
        </p:nvGrpSpPr>
        <p:grpSpPr>
          <a:xfrm>
            <a:off x="2376697" y="6102989"/>
            <a:ext cx="3752367" cy="474295"/>
            <a:chOff x="852696" y="6102988"/>
            <a:chExt cx="3752367" cy="474295"/>
          </a:xfrm>
        </p:grpSpPr>
        <p:sp>
          <p:nvSpPr>
            <p:cNvPr id="11" name="TextBox 10"/>
            <p:cNvSpPr txBox="1"/>
            <p:nvPr/>
          </p:nvSpPr>
          <p:spPr>
            <a:xfrm>
              <a:off x="852696" y="6107614"/>
              <a:ext cx="360040" cy="461665"/>
            </a:xfrm>
            <a:prstGeom prst="rect">
              <a:avLst/>
            </a:prstGeom>
            <a:noFill/>
          </p:spPr>
          <p:txBody>
            <a:bodyPr wrap="square" rtlCol="1">
              <a:spAutoFit/>
            </a:bodyPr>
            <a:lstStyle/>
            <a:p>
              <a:r>
                <a:rPr lang="en-US" sz="2400" dirty="0">
                  <a:solidFill>
                    <a:srgbClr val="002060"/>
                  </a:solidFill>
                </a:rPr>
                <a:t>0</a:t>
              </a:r>
              <a:endParaRPr lang="he-IL" sz="2400" dirty="0">
                <a:solidFill>
                  <a:srgbClr val="002060"/>
                </a:solidFill>
              </a:endParaRPr>
            </a:p>
          </p:txBody>
        </p:sp>
        <p:sp>
          <p:nvSpPr>
            <p:cNvPr id="12" name="TextBox 11"/>
            <p:cNvSpPr txBox="1"/>
            <p:nvPr/>
          </p:nvSpPr>
          <p:spPr>
            <a:xfrm>
              <a:off x="1388556" y="6107613"/>
              <a:ext cx="576064" cy="461665"/>
            </a:xfrm>
            <a:prstGeom prst="rect">
              <a:avLst/>
            </a:prstGeom>
            <a:noFill/>
          </p:spPr>
          <p:txBody>
            <a:bodyPr wrap="square" rtlCol="1">
              <a:spAutoFit/>
            </a:bodyPr>
            <a:lstStyle/>
            <a:p>
              <a:pPr algn="ctr"/>
              <a:r>
                <a:rPr lang="en-US" sz="2400" dirty="0">
                  <a:solidFill>
                    <a:srgbClr val="002060"/>
                  </a:solidFill>
                </a:rPr>
                <a:t>20</a:t>
              </a:r>
              <a:endParaRPr lang="he-IL" sz="2400" dirty="0">
                <a:solidFill>
                  <a:srgbClr val="002060"/>
                </a:solidFill>
              </a:endParaRPr>
            </a:p>
          </p:txBody>
        </p:sp>
        <p:sp>
          <p:nvSpPr>
            <p:cNvPr id="13" name="TextBox 12"/>
            <p:cNvSpPr txBox="1"/>
            <p:nvPr/>
          </p:nvSpPr>
          <p:spPr>
            <a:xfrm>
              <a:off x="2029126" y="6108303"/>
              <a:ext cx="576064" cy="461665"/>
            </a:xfrm>
            <a:prstGeom prst="rect">
              <a:avLst/>
            </a:prstGeom>
            <a:noFill/>
          </p:spPr>
          <p:txBody>
            <a:bodyPr wrap="square" rtlCol="1">
              <a:spAutoFit/>
            </a:bodyPr>
            <a:lstStyle/>
            <a:p>
              <a:pPr algn="ctr"/>
              <a:r>
                <a:rPr lang="en-US" sz="2400" dirty="0">
                  <a:solidFill>
                    <a:srgbClr val="002060"/>
                  </a:solidFill>
                </a:rPr>
                <a:t>40</a:t>
              </a:r>
              <a:endParaRPr lang="he-IL" sz="2400" dirty="0">
                <a:solidFill>
                  <a:srgbClr val="002060"/>
                </a:solidFill>
              </a:endParaRPr>
            </a:p>
          </p:txBody>
        </p:sp>
        <p:sp>
          <p:nvSpPr>
            <p:cNvPr id="14" name="TextBox 13"/>
            <p:cNvSpPr txBox="1"/>
            <p:nvPr/>
          </p:nvSpPr>
          <p:spPr>
            <a:xfrm>
              <a:off x="2669247" y="6102988"/>
              <a:ext cx="576064" cy="461665"/>
            </a:xfrm>
            <a:prstGeom prst="rect">
              <a:avLst/>
            </a:prstGeom>
            <a:noFill/>
          </p:spPr>
          <p:txBody>
            <a:bodyPr wrap="square" rtlCol="1">
              <a:spAutoFit/>
            </a:bodyPr>
            <a:lstStyle/>
            <a:p>
              <a:pPr algn="ctr"/>
              <a:r>
                <a:rPr lang="en-US" sz="2400" dirty="0">
                  <a:solidFill>
                    <a:srgbClr val="002060"/>
                  </a:solidFill>
                </a:rPr>
                <a:t>60</a:t>
              </a:r>
              <a:endParaRPr lang="he-IL" sz="2400" dirty="0">
                <a:solidFill>
                  <a:srgbClr val="002060"/>
                </a:solidFill>
              </a:endParaRPr>
            </a:p>
          </p:txBody>
        </p:sp>
        <p:sp>
          <p:nvSpPr>
            <p:cNvPr id="15" name="TextBox 14"/>
            <p:cNvSpPr txBox="1"/>
            <p:nvPr/>
          </p:nvSpPr>
          <p:spPr>
            <a:xfrm>
              <a:off x="3317319" y="6108303"/>
              <a:ext cx="576064" cy="461665"/>
            </a:xfrm>
            <a:prstGeom prst="rect">
              <a:avLst/>
            </a:prstGeom>
            <a:noFill/>
          </p:spPr>
          <p:txBody>
            <a:bodyPr wrap="square" rtlCol="1">
              <a:spAutoFit/>
            </a:bodyPr>
            <a:lstStyle/>
            <a:p>
              <a:pPr algn="ctr"/>
              <a:r>
                <a:rPr lang="en-US" sz="2400" dirty="0">
                  <a:solidFill>
                    <a:srgbClr val="002060"/>
                  </a:solidFill>
                </a:rPr>
                <a:t>80</a:t>
              </a:r>
              <a:endParaRPr lang="he-IL" sz="2400" dirty="0">
                <a:solidFill>
                  <a:srgbClr val="002060"/>
                </a:solidFill>
              </a:endParaRPr>
            </a:p>
          </p:txBody>
        </p:sp>
        <p:sp>
          <p:nvSpPr>
            <p:cNvPr id="16" name="TextBox 15"/>
            <p:cNvSpPr txBox="1"/>
            <p:nvPr/>
          </p:nvSpPr>
          <p:spPr>
            <a:xfrm>
              <a:off x="3884983" y="6115618"/>
              <a:ext cx="720080" cy="461665"/>
            </a:xfrm>
            <a:prstGeom prst="rect">
              <a:avLst/>
            </a:prstGeom>
            <a:noFill/>
          </p:spPr>
          <p:txBody>
            <a:bodyPr wrap="square" rtlCol="1">
              <a:spAutoFit/>
            </a:bodyPr>
            <a:lstStyle/>
            <a:p>
              <a:pPr algn="ctr"/>
              <a:r>
                <a:rPr lang="en-US" sz="2400" dirty="0">
                  <a:solidFill>
                    <a:srgbClr val="002060"/>
                  </a:solidFill>
                </a:rPr>
                <a:t>100</a:t>
              </a:r>
              <a:endParaRPr lang="he-IL" sz="2400" dirty="0">
                <a:solidFill>
                  <a:srgbClr val="002060"/>
                </a:solidFill>
              </a:endParaRPr>
            </a:p>
          </p:txBody>
        </p:sp>
      </p:grpSp>
      <p:sp>
        <p:nvSpPr>
          <p:cNvPr id="20" name="TextBox 19"/>
          <p:cNvSpPr txBox="1"/>
          <p:nvPr/>
        </p:nvSpPr>
        <p:spPr>
          <a:xfrm>
            <a:off x="3013066" y="2846002"/>
            <a:ext cx="2448272" cy="461665"/>
          </a:xfrm>
          <a:prstGeom prst="rect">
            <a:avLst/>
          </a:prstGeom>
          <a:noFill/>
        </p:spPr>
        <p:txBody>
          <a:bodyPr wrap="square" rtlCol="1">
            <a:spAutoFit/>
          </a:bodyPr>
          <a:lstStyle/>
          <a:p>
            <a:r>
              <a:rPr lang="en-US" sz="2400" i="1" dirty="0">
                <a:solidFill>
                  <a:srgbClr val="002060"/>
                </a:solidFill>
              </a:rPr>
              <a:t>TP53</a:t>
            </a:r>
            <a:r>
              <a:rPr lang="en-US" sz="2400" dirty="0">
                <a:solidFill>
                  <a:srgbClr val="002060"/>
                </a:solidFill>
              </a:rPr>
              <a:t> c.541C&gt;T</a:t>
            </a:r>
            <a:endParaRPr lang="he-IL" sz="2400" dirty="0">
              <a:solidFill>
                <a:srgbClr val="002060"/>
              </a:solidFill>
            </a:endParaRPr>
          </a:p>
        </p:txBody>
      </p:sp>
      <p:pic>
        <p:nvPicPr>
          <p:cNvPr id="21" name="Picture 20"/>
          <p:cNvPicPr>
            <a:picLocks noChangeAspect="1"/>
          </p:cNvPicPr>
          <p:nvPr/>
        </p:nvPicPr>
        <p:blipFill rotWithShape="1">
          <a:blip r:embed="rId3"/>
          <a:srcRect l="6884" t="18992" r="28148" b="4228"/>
          <a:stretch/>
        </p:blipFill>
        <p:spPr>
          <a:xfrm>
            <a:off x="6313049" y="2739017"/>
            <a:ext cx="4147020" cy="3920818"/>
          </a:xfrm>
          <a:prstGeom prst="rect">
            <a:avLst/>
          </a:prstGeom>
        </p:spPr>
      </p:pic>
      <p:sp>
        <p:nvSpPr>
          <p:cNvPr id="26" name="TextBox 25"/>
          <p:cNvSpPr txBox="1"/>
          <p:nvPr/>
        </p:nvSpPr>
        <p:spPr>
          <a:xfrm>
            <a:off x="7731872" y="2828554"/>
            <a:ext cx="1309374" cy="461665"/>
          </a:xfrm>
          <a:prstGeom prst="rect">
            <a:avLst/>
          </a:prstGeom>
          <a:noFill/>
        </p:spPr>
        <p:txBody>
          <a:bodyPr wrap="square" rtlCol="1">
            <a:spAutoFit/>
          </a:bodyPr>
          <a:lstStyle/>
          <a:p>
            <a:r>
              <a:rPr lang="en-US" sz="2400" i="1" dirty="0">
                <a:solidFill>
                  <a:srgbClr val="002060"/>
                </a:solidFill>
              </a:rPr>
              <a:t>BRCA2</a:t>
            </a:r>
            <a:endParaRPr lang="he-IL" sz="2400" i="1" dirty="0">
              <a:solidFill>
                <a:srgbClr val="002060"/>
              </a:solidFill>
            </a:endParaRPr>
          </a:p>
        </p:txBody>
      </p:sp>
      <p:sp>
        <p:nvSpPr>
          <p:cNvPr id="27" name="Rectangle 26"/>
          <p:cNvSpPr/>
          <p:nvPr/>
        </p:nvSpPr>
        <p:spPr>
          <a:xfrm>
            <a:off x="6744793" y="6258396"/>
            <a:ext cx="3960440" cy="589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TextBox 29"/>
          <p:cNvSpPr txBox="1"/>
          <p:nvPr/>
        </p:nvSpPr>
        <p:spPr>
          <a:xfrm>
            <a:off x="5552473" y="6415645"/>
            <a:ext cx="1830975" cy="461665"/>
          </a:xfrm>
          <a:prstGeom prst="rect">
            <a:avLst/>
          </a:prstGeom>
          <a:noFill/>
        </p:spPr>
        <p:txBody>
          <a:bodyPr wrap="square" rtlCol="1">
            <a:spAutoFit/>
          </a:bodyPr>
          <a:lstStyle/>
          <a:p>
            <a:r>
              <a:rPr lang="en-US" sz="2400" dirty="0">
                <a:solidFill>
                  <a:srgbClr val="002060"/>
                </a:solidFill>
              </a:rPr>
              <a:t>Age (years)  </a:t>
            </a:r>
            <a:endParaRPr lang="he-IL" sz="2400" dirty="0">
              <a:solidFill>
                <a:srgbClr val="002060"/>
              </a:solidFill>
            </a:endParaRPr>
          </a:p>
        </p:txBody>
      </p:sp>
      <p:sp>
        <p:nvSpPr>
          <p:cNvPr id="31" name="TextBox 30"/>
          <p:cNvSpPr txBox="1"/>
          <p:nvPr/>
        </p:nvSpPr>
        <p:spPr>
          <a:xfrm>
            <a:off x="6671974" y="6100104"/>
            <a:ext cx="366195" cy="461665"/>
          </a:xfrm>
          <a:prstGeom prst="rect">
            <a:avLst/>
          </a:prstGeom>
          <a:noFill/>
        </p:spPr>
        <p:txBody>
          <a:bodyPr wrap="square" rtlCol="1">
            <a:spAutoFit/>
          </a:bodyPr>
          <a:lstStyle/>
          <a:p>
            <a:r>
              <a:rPr lang="en-US" sz="2400" dirty="0">
                <a:solidFill>
                  <a:srgbClr val="002060"/>
                </a:solidFill>
              </a:rPr>
              <a:t>0</a:t>
            </a:r>
            <a:endParaRPr lang="he-IL" sz="2400" dirty="0">
              <a:solidFill>
                <a:srgbClr val="002060"/>
              </a:solidFill>
            </a:endParaRPr>
          </a:p>
        </p:txBody>
      </p:sp>
      <p:sp>
        <p:nvSpPr>
          <p:cNvPr id="32" name="TextBox 31"/>
          <p:cNvSpPr txBox="1"/>
          <p:nvPr/>
        </p:nvSpPr>
        <p:spPr>
          <a:xfrm>
            <a:off x="7216994" y="6100103"/>
            <a:ext cx="585912" cy="461665"/>
          </a:xfrm>
          <a:prstGeom prst="rect">
            <a:avLst/>
          </a:prstGeom>
          <a:noFill/>
        </p:spPr>
        <p:txBody>
          <a:bodyPr wrap="square" rtlCol="1">
            <a:spAutoFit/>
          </a:bodyPr>
          <a:lstStyle/>
          <a:p>
            <a:pPr algn="ctr"/>
            <a:r>
              <a:rPr lang="en-US" sz="2400" dirty="0">
                <a:solidFill>
                  <a:srgbClr val="002060"/>
                </a:solidFill>
              </a:rPr>
              <a:t>20</a:t>
            </a:r>
            <a:endParaRPr lang="he-IL" sz="2400" dirty="0">
              <a:solidFill>
                <a:srgbClr val="002060"/>
              </a:solidFill>
            </a:endParaRPr>
          </a:p>
        </p:txBody>
      </p:sp>
      <p:sp>
        <p:nvSpPr>
          <p:cNvPr id="33" name="TextBox 32"/>
          <p:cNvSpPr txBox="1"/>
          <p:nvPr/>
        </p:nvSpPr>
        <p:spPr>
          <a:xfrm>
            <a:off x="7868514" y="6100793"/>
            <a:ext cx="585912" cy="461665"/>
          </a:xfrm>
          <a:prstGeom prst="rect">
            <a:avLst/>
          </a:prstGeom>
          <a:noFill/>
        </p:spPr>
        <p:txBody>
          <a:bodyPr wrap="square" rtlCol="1">
            <a:spAutoFit/>
          </a:bodyPr>
          <a:lstStyle/>
          <a:p>
            <a:pPr algn="ctr"/>
            <a:r>
              <a:rPr lang="en-US" sz="2400" dirty="0">
                <a:solidFill>
                  <a:srgbClr val="002060"/>
                </a:solidFill>
              </a:rPr>
              <a:t>40</a:t>
            </a:r>
            <a:endParaRPr lang="he-IL" sz="2400" dirty="0">
              <a:solidFill>
                <a:srgbClr val="002060"/>
              </a:solidFill>
            </a:endParaRPr>
          </a:p>
        </p:txBody>
      </p:sp>
      <p:sp>
        <p:nvSpPr>
          <p:cNvPr id="34" name="TextBox 33"/>
          <p:cNvSpPr txBox="1"/>
          <p:nvPr/>
        </p:nvSpPr>
        <p:spPr>
          <a:xfrm>
            <a:off x="8549282" y="6095478"/>
            <a:ext cx="585912" cy="461665"/>
          </a:xfrm>
          <a:prstGeom prst="rect">
            <a:avLst/>
          </a:prstGeom>
          <a:noFill/>
        </p:spPr>
        <p:txBody>
          <a:bodyPr wrap="square" rtlCol="1">
            <a:spAutoFit/>
          </a:bodyPr>
          <a:lstStyle/>
          <a:p>
            <a:pPr algn="ctr"/>
            <a:r>
              <a:rPr lang="en-US" sz="2400" dirty="0">
                <a:solidFill>
                  <a:srgbClr val="002060"/>
                </a:solidFill>
              </a:rPr>
              <a:t>60</a:t>
            </a:r>
            <a:endParaRPr lang="he-IL" sz="2400" dirty="0">
              <a:solidFill>
                <a:srgbClr val="002060"/>
              </a:solidFill>
            </a:endParaRPr>
          </a:p>
        </p:txBody>
      </p:sp>
      <p:sp>
        <p:nvSpPr>
          <p:cNvPr id="35" name="TextBox 34"/>
          <p:cNvSpPr txBox="1"/>
          <p:nvPr/>
        </p:nvSpPr>
        <p:spPr>
          <a:xfrm>
            <a:off x="9216830" y="6100793"/>
            <a:ext cx="585912" cy="461665"/>
          </a:xfrm>
          <a:prstGeom prst="rect">
            <a:avLst/>
          </a:prstGeom>
          <a:noFill/>
        </p:spPr>
        <p:txBody>
          <a:bodyPr wrap="square" rtlCol="1">
            <a:spAutoFit/>
          </a:bodyPr>
          <a:lstStyle/>
          <a:p>
            <a:pPr algn="ctr"/>
            <a:r>
              <a:rPr lang="en-US" sz="2400" dirty="0">
                <a:solidFill>
                  <a:srgbClr val="002060"/>
                </a:solidFill>
              </a:rPr>
              <a:t>80</a:t>
            </a:r>
            <a:endParaRPr lang="he-IL" sz="2400" dirty="0">
              <a:solidFill>
                <a:srgbClr val="002060"/>
              </a:solidFill>
            </a:endParaRPr>
          </a:p>
        </p:txBody>
      </p:sp>
      <p:sp>
        <p:nvSpPr>
          <p:cNvPr id="36" name="TextBox 35"/>
          <p:cNvSpPr txBox="1"/>
          <p:nvPr/>
        </p:nvSpPr>
        <p:spPr>
          <a:xfrm>
            <a:off x="9813248" y="6108108"/>
            <a:ext cx="732390" cy="461665"/>
          </a:xfrm>
          <a:prstGeom prst="rect">
            <a:avLst/>
          </a:prstGeom>
          <a:noFill/>
        </p:spPr>
        <p:txBody>
          <a:bodyPr wrap="square" rtlCol="1">
            <a:spAutoFit/>
          </a:bodyPr>
          <a:lstStyle/>
          <a:p>
            <a:pPr algn="ctr"/>
            <a:r>
              <a:rPr lang="en-US" sz="2400" dirty="0">
                <a:solidFill>
                  <a:srgbClr val="002060"/>
                </a:solidFill>
              </a:rPr>
              <a:t>100</a:t>
            </a:r>
            <a:endParaRPr lang="he-IL" sz="2400" dirty="0">
              <a:solidFill>
                <a:srgbClr val="002060"/>
              </a:solidFill>
            </a:endParaRPr>
          </a:p>
        </p:txBody>
      </p:sp>
    </p:spTree>
    <p:extLst>
      <p:ext uri="{BB962C8B-B14F-4D97-AF65-F5344CB8AC3E}">
        <p14:creationId xmlns:p14="http://schemas.microsoft.com/office/powerpoint/2010/main" val="2858838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Work of </a:t>
            </a:r>
            <a:endParaRPr lang="he-IL" dirty="0">
              <a:solidFill>
                <a:srgbClr val="002060"/>
              </a:solidFill>
            </a:endParaRPr>
          </a:p>
        </p:txBody>
      </p:sp>
      <p:sp>
        <p:nvSpPr>
          <p:cNvPr id="3" name="Content Placeholder 2"/>
          <p:cNvSpPr>
            <a:spLocks noGrp="1"/>
          </p:cNvSpPr>
          <p:nvPr>
            <p:ph idx="1"/>
          </p:nvPr>
        </p:nvSpPr>
        <p:spPr/>
        <p:txBody>
          <a:bodyPr/>
          <a:lstStyle/>
          <a:p>
            <a:r>
              <a:rPr lang="en-US" dirty="0">
                <a:solidFill>
                  <a:srgbClr val="002060"/>
                </a:solidFill>
              </a:rPr>
              <a:t>Johnathan </a:t>
            </a:r>
            <a:r>
              <a:rPr lang="en-US" dirty="0" err="1" smtClean="0">
                <a:solidFill>
                  <a:srgbClr val="002060"/>
                </a:solidFill>
              </a:rPr>
              <a:t>Arnon</a:t>
            </a:r>
            <a:endParaRPr lang="en-US" dirty="0" smtClean="0">
              <a:solidFill>
                <a:srgbClr val="002060"/>
              </a:solidFill>
            </a:endParaRPr>
          </a:p>
          <a:p>
            <a:r>
              <a:rPr lang="en-US" dirty="0" err="1" smtClean="0">
                <a:solidFill>
                  <a:srgbClr val="002060"/>
                </a:solidFill>
              </a:rPr>
              <a:t>Yusra</a:t>
            </a:r>
            <a:r>
              <a:rPr lang="en-US" dirty="0" smtClean="0">
                <a:solidFill>
                  <a:srgbClr val="002060"/>
                </a:solidFill>
              </a:rPr>
              <a:t> </a:t>
            </a:r>
            <a:r>
              <a:rPr lang="en-US" dirty="0" err="1" smtClean="0">
                <a:solidFill>
                  <a:srgbClr val="002060"/>
                </a:solidFill>
              </a:rPr>
              <a:t>Asli</a:t>
            </a:r>
            <a:endParaRPr lang="en-US" dirty="0" smtClean="0">
              <a:solidFill>
                <a:srgbClr val="002060"/>
              </a:solidFill>
            </a:endParaRPr>
          </a:p>
          <a:p>
            <a:r>
              <a:rPr lang="en-US" dirty="0" smtClean="0">
                <a:solidFill>
                  <a:srgbClr val="002060"/>
                </a:solidFill>
              </a:rPr>
              <a:t>Myriam Maoz</a:t>
            </a:r>
          </a:p>
          <a:p>
            <a:r>
              <a:rPr lang="en-US" dirty="0" err="1" smtClean="0">
                <a:solidFill>
                  <a:srgbClr val="002060"/>
                </a:solidFill>
              </a:rPr>
              <a:t>Achinoam</a:t>
            </a:r>
            <a:r>
              <a:rPr lang="en-US" dirty="0" smtClean="0">
                <a:solidFill>
                  <a:srgbClr val="002060"/>
                </a:solidFill>
              </a:rPr>
              <a:t> </a:t>
            </a:r>
            <a:r>
              <a:rPr lang="en-US" dirty="0" err="1" smtClean="0">
                <a:solidFill>
                  <a:srgbClr val="002060"/>
                </a:solidFill>
              </a:rPr>
              <a:t>Gogenheim</a:t>
            </a:r>
            <a:endParaRPr lang="en-US" dirty="0" smtClean="0">
              <a:solidFill>
                <a:srgbClr val="002060"/>
              </a:solidFill>
            </a:endParaRPr>
          </a:p>
          <a:p>
            <a:r>
              <a:rPr lang="en-US" dirty="0" smtClean="0">
                <a:solidFill>
                  <a:srgbClr val="002060"/>
                </a:solidFill>
              </a:rPr>
              <a:t>Michal Inbar</a:t>
            </a:r>
          </a:p>
          <a:p>
            <a:r>
              <a:rPr lang="en-US" dirty="0" err="1" smtClean="0">
                <a:solidFill>
                  <a:srgbClr val="002060"/>
                </a:solidFill>
              </a:rPr>
              <a:t>Mazal</a:t>
            </a:r>
            <a:r>
              <a:rPr lang="en-US" dirty="0" smtClean="0">
                <a:solidFill>
                  <a:srgbClr val="002060"/>
                </a:solidFill>
              </a:rPr>
              <a:t> Tov </a:t>
            </a:r>
            <a:r>
              <a:rPr lang="en-US" dirty="0" err="1" smtClean="0">
                <a:solidFill>
                  <a:srgbClr val="002060"/>
                </a:solidFill>
              </a:rPr>
              <a:t>Marwani</a:t>
            </a:r>
            <a:endParaRPr lang="en-US" dirty="0" smtClean="0">
              <a:solidFill>
                <a:srgbClr val="002060"/>
              </a:solidFill>
            </a:endParaRPr>
          </a:p>
          <a:p>
            <a:r>
              <a:rPr lang="en-US" dirty="0" smtClean="0">
                <a:solidFill>
                  <a:srgbClr val="002060"/>
                </a:solidFill>
              </a:rPr>
              <a:t>Tamar </a:t>
            </a:r>
            <a:r>
              <a:rPr lang="en-US" dirty="0" err="1">
                <a:solidFill>
                  <a:srgbClr val="002060"/>
                </a:solidFill>
              </a:rPr>
              <a:t>P</a:t>
            </a:r>
            <a:r>
              <a:rPr lang="en-US" dirty="0" err="1" smtClean="0">
                <a:solidFill>
                  <a:srgbClr val="002060"/>
                </a:solidFill>
              </a:rPr>
              <a:t>eretz</a:t>
            </a:r>
            <a:r>
              <a:rPr lang="en-US" dirty="0" smtClean="0">
                <a:solidFill>
                  <a:srgbClr val="002060"/>
                </a:solidFill>
              </a:rPr>
              <a:t> </a:t>
            </a:r>
            <a:endParaRPr lang="he-IL" dirty="0">
              <a:solidFill>
                <a:srgbClr val="002060"/>
              </a:solidFill>
            </a:endParaRPr>
          </a:p>
        </p:txBody>
      </p:sp>
    </p:spTree>
    <p:extLst>
      <p:ext uri="{BB962C8B-B14F-4D97-AF65-F5344CB8AC3E}">
        <p14:creationId xmlns:p14="http://schemas.microsoft.com/office/powerpoint/2010/main" val="3705310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476" t="20265" r="27556" b="7948"/>
          <a:stretch/>
        </p:blipFill>
        <p:spPr>
          <a:xfrm>
            <a:off x="1559496" y="1916832"/>
            <a:ext cx="4824536" cy="3851286"/>
          </a:xfrm>
          <a:prstGeom prst="rect">
            <a:avLst/>
          </a:prstGeom>
        </p:spPr>
      </p:pic>
      <p:sp>
        <p:nvSpPr>
          <p:cNvPr id="7" name="Rectangle 6"/>
          <p:cNvSpPr/>
          <p:nvPr/>
        </p:nvSpPr>
        <p:spPr>
          <a:xfrm>
            <a:off x="2330576" y="5491457"/>
            <a:ext cx="3855391" cy="566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4737730" y="6058130"/>
            <a:ext cx="2808312" cy="461665"/>
          </a:xfrm>
          <a:prstGeom prst="rect">
            <a:avLst/>
          </a:prstGeom>
          <a:noFill/>
        </p:spPr>
        <p:txBody>
          <a:bodyPr wrap="square" rtlCol="1">
            <a:spAutoFit/>
          </a:bodyPr>
          <a:lstStyle/>
          <a:p>
            <a:r>
              <a:rPr lang="en-US" sz="2400" dirty="0">
                <a:solidFill>
                  <a:srgbClr val="002060"/>
                </a:solidFill>
              </a:rPr>
              <a:t>Predicted ancestry</a:t>
            </a:r>
            <a:endParaRPr lang="he-IL" sz="2400" dirty="0">
              <a:solidFill>
                <a:srgbClr val="002060"/>
              </a:solidFill>
            </a:endParaRPr>
          </a:p>
        </p:txBody>
      </p:sp>
      <p:grpSp>
        <p:nvGrpSpPr>
          <p:cNvPr id="18" name="Group 17"/>
          <p:cNvGrpSpPr/>
          <p:nvPr/>
        </p:nvGrpSpPr>
        <p:grpSpPr>
          <a:xfrm>
            <a:off x="1995972" y="5377638"/>
            <a:ext cx="4145914" cy="470233"/>
            <a:chOff x="471972" y="5377637"/>
            <a:chExt cx="4145914" cy="470233"/>
          </a:xfrm>
        </p:grpSpPr>
        <p:sp>
          <p:nvSpPr>
            <p:cNvPr id="9" name="TextBox 8"/>
            <p:cNvSpPr txBox="1"/>
            <p:nvPr/>
          </p:nvSpPr>
          <p:spPr>
            <a:xfrm>
              <a:off x="471972" y="5386205"/>
              <a:ext cx="1000504" cy="461665"/>
            </a:xfrm>
            <a:prstGeom prst="rect">
              <a:avLst/>
            </a:prstGeom>
            <a:noFill/>
          </p:spPr>
          <p:txBody>
            <a:bodyPr wrap="square" rtlCol="1">
              <a:spAutoFit/>
            </a:bodyPr>
            <a:lstStyle/>
            <a:p>
              <a:pPr algn="ctr"/>
              <a:r>
                <a:rPr lang="en-US" sz="2400" dirty="0">
                  <a:solidFill>
                    <a:srgbClr val="002060"/>
                  </a:solidFill>
                </a:rPr>
                <a:t>EUR</a:t>
              </a:r>
              <a:endParaRPr lang="he-IL" sz="2400" dirty="0">
                <a:solidFill>
                  <a:srgbClr val="002060"/>
                </a:solidFill>
              </a:endParaRPr>
            </a:p>
          </p:txBody>
        </p:sp>
        <p:sp>
          <p:nvSpPr>
            <p:cNvPr id="10" name="TextBox 9"/>
            <p:cNvSpPr txBox="1"/>
            <p:nvPr/>
          </p:nvSpPr>
          <p:spPr>
            <a:xfrm>
              <a:off x="2134567" y="5386205"/>
              <a:ext cx="931062" cy="461665"/>
            </a:xfrm>
            <a:prstGeom prst="rect">
              <a:avLst/>
            </a:prstGeom>
            <a:noFill/>
          </p:spPr>
          <p:txBody>
            <a:bodyPr wrap="square" rtlCol="1">
              <a:spAutoFit/>
            </a:bodyPr>
            <a:lstStyle/>
            <a:p>
              <a:pPr algn="ctr"/>
              <a:r>
                <a:rPr lang="en-US" sz="2400" dirty="0">
                  <a:solidFill>
                    <a:srgbClr val="002060"/>
                  </a:solidFill>
                </a:rPr>
                <a:t>EAS</a:t>
              </a:r>
              <a:endParaRPr lang="he-IL" sz="2400" dirty="0">
                <a:solidFill>
                  <a:srgbClr val="002060"/>
                </a:solidFill>
              </a:endParaRPr>
            </a:p>
          </p:txBody>
        </p:sp>
        <p:sp>
          <p:nvSpPr>
            <p:cNvPr id="11" name="TextBox 10"/>
            <p:cNvSpPr txBox="1"/>
            <p:nvPr/>
          </p:nvSpPr>
          <p:spPr>
            <a:xfrm>
              <a:off x="2935663" y="5386205"/>
              <a:ext cx="938365" cy="461665"/>
            </a:xfrm>
            <a:prstGeom prst="rect">
              <a:avLst/>
            </a:prstGeom>
            <a:noFill/>
          </p:spPr>
          <p:txBody>
            <a:bodyPr wrap="square" rtlCol="1">
              <a:spAutoFit/>
            </a:bodyPr>
            <a:lstStyle/>
            <a:p>
              <a:pPr algn="ctr"/>
              <a:r>
                <a:rPr lang="en-US" sz="2400" dirty="0">
                  <a:solidFill>
                    <a:srgbClr val="002060"/>
                  </a:solidFill>
                </a:rPr>
                <a:t>AMR</a:t>
              </a:r>
              <a:endParaRPr lang="he-IL" sz="2400" dirty="0">
                <a:solidFill>
                  <a:srgbClr val="002060"/>
                </a:solidFill>
              </a:endParaRPr>
            </a:p>
          </p:txBody>
        </p:sp>
        <p:sp>
          <p:nvSpPr>
            <p:cNvPr id="12" name="TextBox 11"/>
            <p:cNvSpPr txBox="1"/>
            <p:nvPr/>
          </p:nvSpPr>
          <p:spPr>
            <a:xfrm>
              <a:off x="3811977" y="5377637"/>
              <a:ext cx="805909" cy="461665"/>
            </a:xfrm>
            <a:prstGeom prst="rect">
              <a:avLst/>
            </a:prstGeom>
            <a:noFill/>
          </p:spPr>
          <p:txBody>
            <a:bodyPr wrap="square" rtlCol="1">
              <a:spAutoFit/>
            </a:bodyPr>
            <a:lstStyle/>
            <a:p>
              <a:pPr algn="ctr"/>
              <a:r>
                <a:rPr lang="en-US" sz="2400" dirty="0">
                  <a:solidFill>
                    <a:srgbClr val="002060"/>
                  </a:solidFill>
                </a:rPr>
                <a:t>SAS</a:t>
              </a:r>
              <a:endParaRPr lang="he-IL" sz="2400" dirty="0">
                <a:solidFill>
                  <a:srgbClr val="002060"/>
                </a:solidFill>
              </a:endParaRPr>
            </a:p>
          </p:txBody>
        </p:sp>
        <p:sp>
          <p:nvSpPr>
            <p:cNvPr id="15" name="TextBox 14"/>
            <p:cNvSpPr txBox="1"/>
            <p:nvPr/>
          </p:nvSpPr>
          <p:spPr>
            <a:xfrm>
              <a:off x="1269384" y="5383673"/>
              <a:ext cx="1000504" cy="461665"/>
            </a:xfrm>
            <a:prstGeom prst="rect">
              <a:avLst/>
            </a:prstGeom>
            <a:noFill/>
          </p:spPr>
          <p:txBody>
            <a:bodyPr wrap="square" rtlCol="1">
              <a:spAutoFit/>
            </a:bodyPr>
            <a:lstStyle/>
            <a:p>
              <a:pPr algn="ctr"/>
              <a:r>
                <a:rPr lang="en-US" sz="2400" dirty="0">
                  <a:solidFill>
                    <a:srgbClr val="002060"/>
                  </a:solidFill>
                </a:rPr>
                <a:t>AFR</a:t>
              </a:r>
              <a:endParaRPr lang="he-IL" sz="2400" dirty="0">
                <a:solidFill>
                  <a:srgbClr val="002060"/>
                </a:solidFill>
              </a:endParaRPr>
            </a:p>
          </p:txBody>
        </p:sp>
      </p:grpSp>
      <p:pic>
        <p:nvPicPr>
          <p:cNvPr id="17" name="Picture 16"/>
          <p:cNvPicPr>
            <a:picLocks noChangeAspect="1"/>
          </p:cNvPicPr>
          <p:nvPr/>
        </p:nvPicPr>
        <p:blipFill rotWithShape="1">
          <a:blip r:embed="rId3"/>
          <a:srcRect l="6885" t="18254" r="30076" b="8657"/>
          <a:stretch/>
        </p:blipFill>
        <p:spPr>
          <a:xfrm>
            <a:off x="6181042" y="1340769"/>
            <a:ext cx="4379455" cy="4422115"/>
          </a:xfrm>
          <a:prstGeom prst="rect">
            <a:avLst/>
          </a:prstGeom>
        </p:spPr>
      </p:pic>
      <p:sp>
        <p:nvSpPr>
          <p:cNvPr id="25" name="Rectangle 24"/>
          <p:cNvSpPr/>
          <p:nvPr/>
        </p:nvSpPr>
        <p:spPr>
          <a:xfrm>
            <a:off x="6654898" y="5387942"/>
            <a:ext cx="3855391" cy="566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9" name="Group 18"/>
          <p:cNvGrpSpPr/>
          <p:nvPr/>
        </p:nvGrpSpPr>
        <p:grpSpPr>
          <a:xfrm>
            <a:off x="6582377" y="5357315"/>
            <a:ext cx="3274839" cy="464197"/>
            <a:chOff x="471972" y="5383673"/>
            <a:chExt cx="3274839" cy="464197"/>
          </a:xfrm>
        </p:grpSpPr>
        <p:sp>
          <p:nvSpPr>
            <p:cNvPr id="20" name="TextBox 19"/>
            <p:cNvSpPr txBox="1"/>
            <p:nvPr/>
          </p:nvSpPr>
          <p:spPr>
            <a:xfrm>
              <a:off x="471972" y="5386205"/>
              <a:ext cx="1000504" cy="461665"/>
            </a:xfrm>
            <a:prstGeom prst="rect">
              <a:avLst/>
            </a:prstGeom>
            <a:noFill/>
          </p:spPr>
          <p:txBody>
            <a:bodyPr wrap="square" rtlCol="1">
              <a:spAutoFit/>
            </a:bodyPr>
            <a:lstStyle/>
            <a:p>
              <a:pPr algn="ctr"/>
              <a:r>
                <a:rPr lang="en-US" sz="2400" dirty="0">
                  <a:solidFill>
                    <a:srgbClr val="002060"/>
                  </a:solidFill>
                </a:rPr>
                <a:t>EUR</a:t>
              </a:r>
              <a:endParaRPr lang="he-IL" sz="2400" dirty="0">
                <a:solidFill>
                  <a:srgbClr val="002060"/>
                </a:solidFill>
              </a:endParaRPr>
            </a:p>
          </p:txBody>
        </p:sp>
        <p:sp>
          <p:nvSpPr>
            <p:cNvPr id="21" name="TextBox 20"/>
            <p:cNvSpPr txBox="1"/>
            <p:nvPr/>
          </p:nvSpPr>
          <p:spPr>
            <a:xfrm>
              <a:off x="2055017" y="5386205"/>
              <a:ext cx="931062" cy="461665"/>
            </a:xfrm>
            <a:prstGeom prst="rect">
              <a:avLst/>
            </a:prstGeom>
            <a:noFill/>
          </p:spPr>
          <p:txBody>
            <a:bodyPr wrap="square" rtlCol="1">
              <a:spAutoFit/>
            </a:bodyPr>
            <a:lstStyle/>
            <a:p>
              <a:pPr algn="ctr"/>
              <a:r>
                <a:rPr lang="en-US" sz="2400" dirty="0">
                  <a:solidFill>
                    <a:srgbClr val="002060"/>
                  </a:solidFill>
                </a:rPr>
                <a:t>AFR</a:t>
              </a:r>
              <a:endParaRPr lang="he-IL" sz="2400" dirty="0">
                <a:solidFill>
                  <a:srgbClr val="002060"/>
                </a:solidFill>
              </a:endParaRPr>
            </a:p>
          </p:txBody>
        </p:sp>
        <p:sp>
          <p:nvSpPr>
            <p:cNvPr id="22" name="TextBox 21"/>
            <p:cNvSpPr txBox="1"/>
            <p:nvPr/>
          </p:nvSpPr>
          <p:spPr>
            <a:xfrm>
              <a:off x="2808446" y="5386205"/>
              <a:ext cx="938365" cy="461665"/>
            </a:xfrm>
            <a:prstGeom prst="rect">
              <a:avLst/>
            </a:prstGeom>
            <a:noFill/>
          </p:spPr>
          <p:txBody>
            <a:bodyPr wrap="square" rtlCol="1">
              <a:spAutoFit/>
            </a:bodyPr>
            <a:lstStyle/>
            <a:p>
              <a:pPr algn="ctr"/>
              <a:r>
                <a:rPr lang="en-US" sz="2400" dirty="0">
                  <a:solidFill>
                    <a:srgbClr val="002060"/>
                  </a:solidFill>
                </a:rPr>
                <a:t>AMR</a:t>
              </a:r>
              <a:endParaRPr lang="he-IL" sz="2400" dirty="0">
                <a:solidFill>
                  <a:srgbClr val="002060"/>
                </a:solidFill>
              </a:endParaRPr>
            </a:p>
          </p:txBody>
        </p:sp>
        <p:sp>
          <p:nvSpPr>
            <p:cNvPr id="24" name="TextBox 23"/>
            <p:cNvSpPr txBox="1"/>
            <p:nvPr/>
          </p:nvSpPr>
          <p:spPr>
            <a:xfrm>
              <a:off x="1269384" y="5383673"/>
              <a:ext cx="1000504" cy="461665"/>
            </a:xfrm>
            <a:prstGeom prst="rect">
              <a:avLst/>
            </a:prstGeom>
            <a:noFill/>
          </p:spPr>
          <p:txBody>
            <a:bodyPr wrap="square" rtlCol="1">
              <a:spAutoFit/>
            </a:bodyPr>
            <a:lstStyle/>
            <a:p>
              <a:pPr algn="ctr"/>
              <a:r>
                <a:rPr lang="en-US" sz="2400" dirty="0">
                  <a:solidFill>
                    <a:srgbClr val="002060"/>
                  </a:solidFill>
                </a:rPr>
                <a:t>EAS</a:t>
              </a:r>
              <a:endParaRPr lang="he-IL" sz="2400" dirty="0">
                <a:solidFill>
                  <a:srgbClr val="002060"/>
                </a:solidFill>
              </a:endParaRPr>
            </a:p>
          </p:txBody>
        </p:sp>
      </p:grpSp>
      <p:grpSp>
        <p:nvGrpSpPr>
          <p:cNvPr id="28" name="Group 27"/>
          <p:cNvGrpSpPr/>
          <p:nvPr/>
        </p:nvGrpSpPr>
        <p:grpSpPr>
          <a:xfrm>
            <a:off x="3013066" y="980729"/>
            <a:ext cx="6028180" cy="479113"/>
            <a:chOff x="1489066" y="2828553"/>
            <a:chExt cx="6028180" cy="479113"/>
          </a:xfrm>
        </p:grpSpPr>
        <p:sp>
          <p:nvSpPr>
            <p:cNvPr id="26" name="TextBox 25"/>
            <p:cNvSpPr txBox="1"/>
            <p:nvPr/>
          </p:nvSpPr>
          <p:spPr>
            <a:xfrm>
              <a:off x="1489066" y="2846001"/>
              <a:ext cx="2448272" cy="461665"/>
            </a:xfrm>
            <a:prstGeom prst="rect">
              <a:avLst/>
            </a:prstGeom>
            <a:noFill/>
          </p:spPr>
          <p:txBody>
            <a:bodyPr wrap="square" rtlCol="1">
              <a:spAutoFit/>
            </a:bodyPr>
            <a:lstStyle/>
            <a:p>
              <a:r>
                <a:rPr lang="en-US" sz="2400" i="1" dirty="0">
                  <a:solidFill>
                    <a:srgbClr val="002060"/>
                  </a:solidFill>
                </a:rPr>
                <a:t>TP53</a:t>
              </a:r>
              <a:r>
                <a:rPr lang="en-US" sz="2400" dirty="0">
                  <a:solidFill>
                    <a:srgbClr val="002060"/>
                  </a:solidFill>
                </a:rPr>
                <a:t> c.541C&gt;T</a:t>
              </a:r>
              <a:endParaRPr lang="he-IL" sz="2400" dirty="0">
                <a:solidFill>
                  <a:srgbClr val="002060"/>
                </a:solidFill>
              </a:endParaRPr>
            </a:p>
          </p:txBody>
        </p:sp>
        <p:sp>
          <p:nvSpPr>
            <p:cNvPr id="27" name="TextBox 26"/>
            <p:cNvSpPr txBox="1"/>
            <p:nvPr/>
          </p:nvSpPr>
          <p:spPr>
            <a:xfrm>
              <a:off x="6207872" y="2828553"/>
              <a:ext cx="1309374" cy="461665"/>
            </a:xfrm>
            <a:prstGeom prst="rect">
              <a:avLst/>
            </a:prstGeom>
            <a:noFill/>
          </p:spPr>
          <p:txBody>
            <a:bodyPr wrap="square" rtlCol="1">
              <a:spAutoFit/>
            </a:bodyPr>
            <a:lstStyle/>
            <a:p>
              <a:r>
                <a:rPr lang="en-US" sz="2400" i="1" dirty="0">
                  <a:solidFill>
                    <a:srgbClr val="002060"/>
                  </a:solidFill>
                </a:rPr>
                <a:t>BRCA2</a:t>
              </a:r>
              <a:endParaRPr lang="he-IL" sz="2400" i="1" dirty="0">
                <a:solidFill>
                  <a:srgbClr val="002060"/>
                </a:solidFill>
              </a:endParaRPr>
            </a:p>
          </p:txBody>
        </p:sp>
      </p:grpSp>
    </p:spTree>
    <p:extLst>
      <p:ext uri="{BB962C8B-B14F-4D97-AF65-F5344CB8AC3E}">
        <p14:creationId xmlns:p14="http://schemas.microsoft.com/office/powerpoint/2010/main" val="1032558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471"/>
          <a:stretch/>
        </p:blipFill>
        <p:spPr>
          <a:xfrm>
            <a:off x="1555196" y="1124744"/>
            <a:ext cx="3948598" cy="3732574"/>
          </a:xfrm>
          <a:prstGeom prst="rect">
            <a:avLst/>
          </a:prstGeom>
        </p:spPr>
      </p:pic>
      <p:sp>
        <p:nvSpPr>
          <p:cNvPr id="5" name="Rectangle 4"/>
          <p:cNvSpPr/>
          <p:nvPr/>
        </p:nvSpPr>
        <p:spPr>
          <a:xfrm>
            <a:off x="1756852" y="4437113"/>
            <a:ext cx="3960440" cy="945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2876951" y="4350807"/>
            <a:ext cx="576064" cy="461665"/>
          </a:xfrm>
          <a:prstGeom prst="rect">
            <a:avLst/>
          </a:prstGeom>
          <a:noFill/>
        </p:spPr>
        <p:txBody>
          <a:bodyPr wrap="square" rtlCol="1">
            <a:spAutoFit/>
          </a:bodyPr>
          <a:lstStyle/>
          <a:p>
            <a:pPr algn="ctr"/>
            <a:r>
              <a:rPr lang="en-US" sz="2400" dirty="0">
                <a:solidFill>
                  <a:srgbClr val="002060"/>
                </a:solidFill>
              </a:rPr>
              <a:t>0</a:t>
            </a:r>
            <a:endParaRPr lang="he-IL" sz="2400" dirty="0">
              <a:solidFill>
                <a:srgbClr val="002060"/>
              </a:solidFill>
            </a:endParaRPr>
          </a:p>
        </p:txBody>
      </p:sp>
      <p:sp>
        <p:nvSpPr>
          <p:cNvPr id="9" name="TextBox 8"/>
          <p:cNvSpPr txBox="1"/>
          <p:nvPr/>
        </p:nvSpPr>
        <p:spPr>
          <a:xfrm>
            <a:off x="3853147" y="4338454"/>
            <a:ext cx="720304" cy="461665"/>
          </a:xfrm>
          <a:prstGeom prst="rect">
            <a:avLst/>
          </a:prstGeom>
          <a:noFill/>
        </p:spPr>
        <p:txBody>
          <a:bodyPr wrap="square" rtlCol="1">
            <a:spAutoFit/>
          </a:bodyPr>
          <a:lstStyle/>
          <a:p>
            <a:pPr algn="ctr"/>
            <a:r>
              <a:rPr lang="en-US" sz="2400" dirty="0">
                <a:solidFill>
                  <a:srgbClr val="002060"/>
                </a:solidFill>
              </a:rPr>
              <a:t>0.5</a:t>
            </a:r>
            <a:endParaRPr lang="he-IL" sz="2400" dirty="0">
              <a:solidFill>
                <a:srgbClr val="002060"/>
              </a:solidFill>
            </a:endParaRPr>
          </a:p>
        </p:txBody>
      </p:sp>
      <p:sp>
        <p:nvSpPr>
          <p:cNvPr id="10" name="TextBox 9"/>
          <p:cNvSpPr txBox="1"/>
          <p:nvPr/>
        </p:nvSpPr>
        <p:spPr>
          <a:xfrm>
            <a:off x="4997772" y="4332049"/>
            <a:ext cx="576064" cy="461665"/>
          </a:xfrm>
          <a:prstGeom prst="rect">
            <a:avLst/>
          </a:prstGeom>
          <a:noFill/>
        </p:spPr>
        <p:txBody>
          <a:bodyPr wrap="square" rtlCol="1">
            <a:spAutoFit/>
          </a:bodyPr>
          <a:lstStyle/>
          <a:p>
            <a:pPr algn="ctr"/>
            <a:r>
              <a:rPr lang="en-US" sz="2400" dirty="0">
                <a:solidFill>
                  <a:srgbClr val="002060"/>
                </a:solidFill>
              </a:rPr>
              <a:t>1</a:t>
            </a:r>
            <a:endParaRPr lang="he-IL" sz="2400" dirty="0">
              <a:solidFill>
                <a:srgbClr val="002060"/>
              </a:solidFill>
            </a:endParaRPr>
          </a:p>
        </p:txBody>
      </p:sp>
      <p:pic>
        <p:nvPicPr>
          <p:cNvPr id="13" name="Picture 12"/>
          <p:cNvPicPr>
            <a:picLocks noChangeAspect="1"/>
          </p:cNvPicPr>
          <p:nvPr/>
        </p:nvPicPr>
        <p:blipFill rotWithShape="1">
          <a:blip r:embed="rId3"/>
          <a:srcRect l="6885" t="20469" r="28738" b="8657"/>
          <a:stretch/>
        </p:blipFill>
        <p:spPr>
          <a:xfrm>
            <a:off x="6141086" y="1183537"/>
            <a:ext cx="3915354" cy="3448385"/>
          </a:xfrm>
          <a:prstGeom prst="rect">
            <a:avLst/>
          </a:prstGeom>
        </p:spPr>
      </p:pic>
      <p:sp>
        <p:nvSpPr>
          <p:cNvPr id="14" name="Rectangle 13"/>
          <p:cNvSpPr/>
          <p:nvPr/>
        </p:nvSpPr>
        <p:spPr>
          <a:xfrm>
            <a:off x="6141086" y="4437113"/>
            <a:ext cx="3960440" cy="945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3737073" y="4910362"/>
            <a:ext cx="4606419" cy="461665"/>
          </a:xfrm>
          <a:prstGeom prst="rect">
            <a:avLst/>
          </a:prstGeom>
          <a:noFill/>
        </p:spPr>
        <p:txBody>
          <a:bodyPr wrap="square" rtlCol="1">
            <a:spAutoFit/>
          </a:bodyPr>
          <a:lstStyle/>
          <a:p>
            <a:pPr algn="ctr"/>
            <a:r>
              <a:rPr lang="en-US" sz="2400" dirty="0">
                <a:solidFill>
                  <a:srgbClr val="002060"/>
                </a:solidFill>
              </a:rPr>
              <a:t>Variant allele frequency</a:t>
            </a:r>
            <a:endParaRPr lang="he-IL" sz="2400" dirty="0">
              <a:solidFill>
                <a:srgbClr val="002060"/>
              </a:solidFill>
            </a:endParaRPr>
          </a:p>
        </p:txBody>
      </p:sp>
      <p:sp>
        <p:nvSpPr>
          <p:cNvPr id="15" name="TextBox 14"/>
          <p:cNvSpPr txBox="1"/>
          <p:nvPr/>
        </p:nvSpPr>
        <p:spPr>
          <a:xfrm>
            <a:off x="6401484" y="4350807"/>
            <a:ext cx="576064" cy="461665"/>
          </a:xfrm>
          <a:prstGeom prst="rect">
            <a:avLst/>
          </a:prstGeom>
          <a:noFill/>
        </p:spPr>
        <p:txBody>
          <a:bodyPr wrap="square" rtlCol="1">
            <a:spAutoFit/>
          </a:bodyPr>
          <a:lstStyle/>
          <a:p>
            <a:pPr algn="ctr"/>
            <a:r>
              <a:rPr lang="en-US" sz="2400" dirty="0">
                <a:solidFill>
                  <a:srgbClr val="002060"/>
                </a:solidFill>
              </a:rPr>
              <a:t>0</a:t>
            </a:r>
            <a:endParaRPr lang="he-IL" sz="2400" dirty="0">
              <a:solidFill>
                <a:srgbClr val="002060"/>
              </a:solidFill>
            </a:endParaRPr>
          </a:p>
        </p:txBody>
      </p:sp>
      <p:sp>
        <p:nvSpPr>
          <p:cNvPr id="16" name="TextBox 15"/>
          <p:cNvSpPr txBox="1"/>
          <p:nvPr/>
        </p:nvSpPr>
        <p:spPr>
          <a:xfrm>
            <a:off x="6966915" y="4351243"/>
            <a:ext cx="720304" cy="461665"/>
          </a:xfrm>
          <a:prstGeom prst="rect">
            <a:avLst/>
          </a:prstGeom>
          <a:noFill/>
        </p:spPr>
        <p:txBody>
          <a:bodyPr wrap="square" rtlCol="1">
            <a:spAutoFit/>
          </a:bodyPr>
          <a:lstStyle/>
          <a:p>
            <a:pPr algn="ctr"/>
            <a:r>
              <a:rPr lang="en-US" sz="2400" dirty="0">
                <a:solidFill>
                  <a:srgbClr val="002060"/>
                </a:solidFill>
              </a:rPr>
              <a:t>0.2</a:t>
            </a:r>
            <a:endParaRPr lang="he-IL" sz="2400" dirty="0">
              <a:solidFill>
                <a:srgbClr val="002060"/>
              </a:solidFill>
            </a:endParaRPr>
          </a:p>
        </p:txBody>
      </p:sp>
      <p:sp>
        <p:nvSpPr>
          <p:cNvPr id="17" name="TextBox 16"/>
          <p:cNvSpPr txBox="1"/>
          <p:nvPr/>
        </p:nvSpPr>
        <p:spPr>
          <a:xfrm>
            <a:off x="7600306" y="4353315"/>
            <a:ext cx="720304" cy="461665"/>
          </a:xfrm>
          <a:prstGeom prst="rect">
            <a:avLst/>
          </a:prstGeom>
          <a:noFill/>
        </p:spPr>
        <p:txBody>
          <a:bodyPr wrap="square" rtlCol="1">
            <a:spAutoFit/>
          </a:bodyPr>
          <a:lstStyle/>
          <a:p>
            <a:pPr algn="ctr"/>
            <a:r>
              <a:rPr lang="en-US" sz="2400" dirty="0">
                <a:solidFill>
                  <a:srgbClr val="002060"/>
                </a:solidFill>
              </a:rPr>
              <a:t>0.4</a:t>
            </a:r>
            <a:endParaRPr lang="he-IL" sz="2400" dirty="0">
              <a:solidFill>
                <a:srgbClr val="002060"/>
              </a:solidFill>
            </a:endParaRPr>
          </a:p>
        </p:txBody>
      </p:sp>
      <p:sp>
        <p:nvSpPr>
          <p:cNvPr id="18" name="TextBox 17"/>
          <p:cNvSpPr txBox="1"/>
          <p:nvPr/>
        </p:nvSpPr>
        <p:spPr>
          <a:xfrm>
            <a:off x="8229321" y="4345263"/>
            <a:ext cx="720304" cy="461665"/>
          </a:xfrm>
          <a:prstGeom prst="rect">
            <a:avLst/>
          </a:prstGeom>
          <a:noFill/>
        </p:spPr>
        <p:txBody>
          <a:bodyPr wrap="square" rtlCol="1">
            <a:spAutoFit/>
          </a:bodyPr>
          <a:lstStyle/>
          <a:p>
            <a:pPr algn="ctr"/>
            <a:r>
              <a:rPr lang="en-US" sz="2400" dirty="0">
                <a:solidFill>
                  <a:srgbClr val="002060"/>
                </a:solidFill>
              </a:rPr>
              <a:t>0.6</a:t>
            </a:r>
            <a:endParaRPr lang="he-IL" sz="2400" dirty="0">
              <a:solidFill>
                <a:srgbClr val="002060"/>
              </a:solidFill>
            </a:endParaRPr>
          </a:p>
        </p:txBody>
      </p:sp>
      <p:sp>
        <p:nvSpPr>
          <p:cNvPr id="19" name="TextBox 18"/>
          <p:cNvSpPr txBox="1"/>
          <p:nvPr/>
        </p:nvSpPr>
        <p:spPr>
          <a:xfrm>
            <a:off x="8887962" y="4350807"/>
            <a:ext cx="720304" cy="461665"/>
          </a:xfrm>
          <a:prstGeom prst="rect">
            <a:avLst/>
          </a:prstGeom>
          <a:noFill/>
        </p:spPr>
        <p:txBody>
          <a:bodyPr wrap="square" rtlCol="1">
            <a:spAutoFit/>
          </a:bodyPr>
          <a:lstStyle/>
          <a:p>
            <a:pPr algn="ctr"/>
            <a:r>
              <a:rPr lang="en-US" sz="2400" dirty="0">
                <a:solidFill>
                  <a:srgbClr val="002060"/>
                </a:solidFill>
              </a:rPr>
              <a:t>0.8</a:t>
            </a:r>
            <a:endParaRPr lang="he-IL" sz="2400" dirty="0">
              <a:solidFill>
                <a:srgbClr val="002060"/>
              </a:solidFill>
            </a:endParaRPr>
          </a:p>
        </p:txBody>
      </p:sp>
      <p:sp>
        <p:nvSpPr>
          <p:cNvPr id="20" name="TextBox 19"/>
          <p:cNvSpPr txBox="1"/>
          <p:nvPr/>
        </p:nvSpPr>
        <p:spPr>
          <a:xfrm>
            <a:off x="9501642" y="4333206"/>
            <a:ext cx="720304" cy="461665"/>
          </a:xfrm>
          <a:prstGeom prst="rect">
            <a:avLst/>
          </a:prstGeom>
          <a:noFill/>
        </p:spPr>
        <p:txBody>
          <a:bodyPr wrap="square" rtlCol="1">
            <a:spAutoFit/>
          </a:bodyPr>
          <a:lstStyle/>
          <a:p>
            <a:pPr algn="ctr"/>
            <a:r>
              <a:rPr lang="en-US" sz="2400" dirty="0">
                <a:solidFill>
                  <a:srgbClr val="002060"/>
                </a:solidFill>
              </a:rPr>
              <a:t>1</a:t>
            </a:r>
            <a:endParaRPr lang="he-IL" sz="2400" dirty="0">
              <a:solidFill>
                <a:srgbClr val="002060"/>
              </a:solidFill>
            </a:endParaRPr>
          </a:p>
        </p:txBody>
      </p:sp>
      <p:grpSp>
        <p:nvGrpSpPr>
          <p:cNvPr id="23" name="Group 22"/>
          <p:cNvGrpSpPr/>
          <p:nvPr/>
        </p:nvGrpSpPr>
        <p:grpSpPr>
          <a:xfrm>
            <a:off x="2948140" y="1293704"/>
            <a:ext cx="6028180" cy="479113"/>
            <a:chOff x="1489066" y="2828553"/>
            <a:chExt cx="6028180" cy="479113"/>
          </a:xfrm>
        </p:grpSpPr>
        <p:sp>
          <p:nvSpPr>
            <p:cNvPr id="21" name="TextBox 20"/>
            <p:cNvSpPr txBox="1"/>
            <p:nvPr/>
          </p:nvSpPr>
          <p:spPr>
            <a:xfrm>
              <a:off x="1489066" y="2846001"/>
              <a:ext cx="2448272" cy="461665"/>
            </a:xfrm>
            <a:prstGeom prst="rect">
              <a:avLst/>
            </a:prstGeom>
            <a:noFill/>
          </p:spPr>
          <p:txBody>
            <a:bodyPr wrap="square" rtlCol="1">
              <a:spAutoFit/>
            </a:bodyPr>
            <a:lstStyle/>
            <a:p>
              <a:r>
                <a:rPr lang="en-US" sz="2400" i="1" dirty="0">
                  <a:solidFill>
                    <a:srgbClr val="002060"/>
                  </a:solidFill>
                </a:rPr>
                <a:t>TP53</a:t>
              </a:r>
              <a:r>
                <a:rPr lang="en-US" sz="2400" dirty="0">
                  <a:solidFill>
                    <a:srgbClr val="002060"/>
                  </a:solidFill>
                </a:rPr>
                <a:t> c.541C&gt;T</a:t>
              </a:r>
              <a:endParaRPr lang="he-IL" sz="2400" dirty="0">
                <a:solidFill>
                  <a:srgbClr val="002060"/>
                </a:solidFill>
              </a:endParaRPr>
            </a:p>
          </p:txBody>
        </p:sp>
        <p:sp>
          <p:nvSpPr>
            <p:cNvPr id="22" name="TextBox 21"/>
            <p:cNvSpPr txBox="1"/>
            <p:nvPr/>
          </p:nvSpPr>
          <p:spPr>
            <a:xfrm>
              <a:off x="6207872" y="2828553"/>
              <a:ext cx="1309374" cy="461665"/>
            </a:xfrm>
            <a:prstGeom prst="rect">
              <a:avLst/>
            </a:prstGeom>
            <a:noFill/>
          </p:spPr>
          <p:txBody>
            <a:bodyPr wrap="square" rtlCol="1">
              <a:spAutoFit/>
            </a:bodyPr>
            <a:lstStyle/>
            <a:p>
              <a:r>
                <a:rPr lang="en-US" sz="2400" i="1" dirty="0">
                  <a:solidFill>
                    <a:srgbClr val="002060"/>
                  </a:solidFill>
                </a:rPr>
                <a:t>BRCA2</a:t>
              </a:r>
              <a:endParaRPr lang="he-IL" sz="2400" i="1" dirty="0">
                <a:solidFill>
                  <a:srgbClr val="002060"/>
                </a:solidFill>
              </a:endParaRPr>
            </a:p>
          </p:txBody>
        </p:sp>
      </p:grpSp>
    </p:spTree>
    <p:extLst>
      <p:ext uri="{BB962C8B-B14F-4D97-AF65-F5344CB8AC3E}">
        <p14:creationId xmlns:p14="http://schemas.microsoft.com/office/powerpoint/2010/main" val="1903599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nvPr>
        </p:nvGraphicFramePr>
        <p:xfrm>
          <a:off x="1524000" y="188640"/>
          <a:ext cx="9144000" cy="66693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8904312" y="4242354"/>
            <a:ext cx="504056" cy="216024"/>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a:t>
            </a:r>
            <a:endParaRPr lang="he-IL" sz="1800" dirty="0"/>
          </a:p>
        </p:txBody>
      </p:sp>
      <p:sp>
        <p:nvSpPr>
          <p:cNvPr id="11" name="TextBox 1"/>
          <p:cNvSpPr txBox="1"/>
          <p:nvPr/>
        </p:nvSpPr>
        <p:spPr>
          <a:xfrm>
            <a:off x="6189274" y="4077072"/>
            <a:ext cx="504056" cy="216024"/>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a:t>
            </a:r>
            <a:endParaRPr lang="he-IL" sz="1800" dirty="0"/>
          </a:p>
        </p:txBody>
      </p:sp>
      <p:sp>
        <p:nvSpPr>
          <p:cNvPr id="12" name="TextBox 1"/>
          <p:cNvSpPr txBox="1"/>
          <p:nvPr/>
        </p:nvSpPr>
        <p:spPr>
          <a:xfrm>
            <a:off x="9747142" y="3286030"/>
            <a:ext cx="504056" cy="216024"/>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00"/>
                </a:solidFill>
              </a:rPr>
              <a:t>***</a:t>
            </a:r>
            <a:endParaRPr lang="he-IL" sz="1800" dirty="0">
              <a:solidFill>
                <a:srgbClr val="FF0000"/>
              </a:solidFill>
            </a:endParaRPr>
          </a:p>
        </p:txBody>
      </p:sp>
      <p:sp>
        <p:nvSpPr>
          <p:cNvPr id="13" name="TextBox 1"/>
          <p:cNvSpPr txBox="1"/>
          <p:nvPr/>
        </p:nvSpPr>
        <p:spPr>
          <a:xfrm>
            <a:off x="5344021" y="2677021"/>
            <a:ext cx="504056" cy="216024"/>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a:t>
            </a:r>
            <a:endParaRPr lang="he-IL" sz="1800" dirty="0"/>
          </a:p>
        </p:txBody>
      </p:sp>
      <p:sp>
        <p:nvSpPr>
          <p:cNvPr id="14" name="TextBox 1"/>
          <p:cNvSpPr txBox="1"/>
          <p:nvPr/>
        </p:nvSpPr>
        <p:spPr>
          <a:xfrm>
            <a:off x="7896200" y="2492896"/>
            <a:ext cx="504056" cy="216024"/>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00"/>
                </a:solidFill>
              </a:rPr>
              <a:t>***</a:t>
            </a:r>
            <a:endParaRPr lang="he-IL" sz="1800" dirty="0">
              <a:solidFill>
                <a:srgbClr val="FF0000"/>
              </a:solidFill>
            </a:endParaRPr>
          </a:p>
        </p:txBody>
      </p:sp>
      <p:sp>
        <p:nvSpPr>
          <p:cNvPr id="15" name="TextBox 1"/>
          <p:cNvSpPr txBox="1"/>
          <p:nvPr/>
        </p:nvSpPr>
        <p:spPr>
          <a:xfrm>
            <a:off x="6784181" y="908720"/>
            <a:ext cx="504056" cy="216024"/>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66"/>
                </a:solidFill>
              </a:rPr>
              <a:t>***</a:t>
            </a:r>
            <a:endParaRPr lang="he-IL" sz="1800" dirty="0">
              <a:solidFill>
                <a:srgbClr val="FF0066"/>
              </a:solidFill>
            </a:endParaRPr>
          </a:p>
        </p:txBody>
      </p:sp>
      <p:sp>
        <p:nvSpPr>
          <p:cNvPr id="16" name="TextBox 1"/>
          <p:cNvSpPr txBox="1"/>
          <p:nvPr/>
        </p:nvSpPr>
        <p:spPr>
          <a:xfrm>
            <a:off x="9225413" y="1850579"/>
            <a:ext cx="504056" cy="216024"/>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a:t>
            </a:r>
            <a:endParaRPr lang="he-IL" sz="1800" dirty="0"/>
          </a:p>
        </p:txBody>
      </p:sp>
      <p:sp>
        <p:nvSpPr>
          <p:cNvPr id="17" name="TextBox 1"/>
          <p:cNvSpPr txBox="1"/>
          <p:nvPr/>
        </p:nvSpPr>
        <p:spPr>
          <a:xfrm>
            <a:off x="8586804" y="1692188"/>
            <a:ext cx="504056" cy="216024"/>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00"/>
                </a:solidFill>
              </a:rPr>
              <a:t>***</a:t>
            </a:r>
            <a:endParaRPr lang="he-IL" sz="1800" dirty="0">
              <a:solidFill>
                <a:srgbClr val="FF0000"/>
              </a:solidFill>
            </a:endParaRPr>
          </a:p>
        </p:txBody>
      </p:sp>
      <p:sp>
        <p:nvSpPr>
          <p:cNvPr id="18" name="TextBox 1"/>
          <p:cNvSpPr txBox="1"/>
          <p:nvPr/>
        </p:nvSpPr>
        <p:spPr>
          <a:xfrm>
            <a:off x="7834825" y="4869160"/>
            <a:ext cx="504056" cy="216024"/>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a:t>
            </a:r>
            <a:endParaRPr lang="he-IL" sz="1800" dirty="0"/>
          </a:p>
        </p:txBody>
      </p:sp>
    </p:spTree>
    <p:extLst>
      <p:ext uri="{BB962C8B-B14F-4D97-AF65-F5344CB8AC3E}">
        <p14:creationId xmlns:p14="http://schemas.microsoft.com/office/powerpoint/2010/main" val="279689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TP53 R181C</a:t>
            </a:r>
            <a:endParaRPr lang="he-IL" dirty="0"/>
          </a:p>
        </p:txBody>
      </p:sp>
      <p:sp>
        <p:nvSpPr>
          <p:cNvPr id="5" name="TextBox 4"/>
          <p:cNvSpPr txBox="1"/>
          <p:nvPr/>
        </p:nvSpPr>
        <p:spPr>
          <a:xfrm>
            <a:off x="1775520" y="6165305"/>
            <a:ext cx="6624736" cy="646331"/>
          </a:xfrm>
          <a:prstGeom prst="rect">
            <a:avLst/>
          </a:prstGeom>
          <a:noFill/>
        </p:spPr>
        <p:txBody>
          <a:bodyPr wrap="square" rtlCol="1">
            <a:spAutoFit/>
          </a:bodyPr>
          <a:lstStyle/>
          <a:p>
            <a:r>
              <a:rPr lang="en-US" dirty="0" err="1">
                <a:solidFill>
                  <a:srgbClr val="002060"/>
                </a:solidFill>
              </a:rPr>
              <a:t>Gorina</a:t>
            </a:r>
            <a:r>
              <a:rPr lang="en-US" dirty="0">
                <a:solidFill>
                  <a:srgbClr val="002060"/>
                </a:solidFill>
              </a:rPr>
              <a:t> &amp; </a:t>
            </a:r>
            <a:r>
              <a:rPr lang="en-US" dirty="0" err="1">
                <a:solidFill>
                  <a:srgbClr val="002060"/>
                </a:solidFill>
              </a:rPr>
              <a:t>Paveletich</a:t>
            </a:r>
            <a:r>
              <a:rPr lang="en-US" dirty="0">
                <a:solidFill>
                  <a:srgbClr val="002060"/>
                </a:solidFill>
              </a:rPr>
              <a:t>, Science, 1996, 274, 1001-1004</a:t>
            </a:r>
          </a:p>
          <a:p>
            <a:r>
              <a:rPr lang="en-US" dirty="0">
                <a:solidFill>
                  <a:srgbClr val="002060"/>
                </a:solidFill>
              </a:rPr>
              <a:t>Samuels-Lev </a:t>
            </a:r>
            <a:r>
              <a:rPr lang="en-US" i="1" dirty="0">
                <a:solidFill>
                  <a:srgbClr val="002060"/>
                </a:solidFill>
              </a:rPr>
              <a:t>et al, </a:t>
            </a:r>
            <a:r>
              <a:rPr lang="en-US" dirty="0" err="1">
                <a:solidFill>
                  <a:srgbClr val="002060"/>
                </a:solidFill>
              </a:rPr>
              <a:t>Mol</a:t>
            </a:r>
            <a:r>
              <a:rPr lang="en-US" dirty="0">
                <a:solidFill>
                  <a:srgbClr val="002060"/>
                </a:solidFill>
              </a:rPr>
              <a:t> Cell, 2001, 8, </a:t>
            </a:r>
            <a:r>
              <a:rPr lang="he-IL" dirty="0">
                <a:solidFill>
                  <a:srgbClr val="002060"/>
                </a:solidFill>
              </a:rPr>
              <a:t>781</a:t>
            </a:r>
            <a:r>
              <a:rPr lang="en-US" dirty="0">
                <a:solidFill>
                  <a:srgbClr val="002060"/>
                </a:solidFill>
              </a:rPr>
              <a:t>-</a:t>
            </a:r>
            <a:r>
              <a:rPr lang="he-IL" dirty="0">
                <a:solidFill>
                  <a:srgbClr val="002060"/>
                </a:solidFill>
              </a:rPr>
              <a:t>794</a:t>
            </a:r>
            <a:r>
              <a:rPr lang="en-US" dirty="0">
                <a:solidFill>
                  <a:srgbClr val="002060"/>
                </a:solidFill>
              </a:rPr>
              <a:t> </a:t>
            </a:r>
            <a:endParaRPr lang="he-IL" dirty="0">
              <a:solidFill>
                <a:srgbClr val="002060"/>
              </a:solidFill>
            </a:endParaRPr>
          </a:p>
        </p:txBody>
      </p:sp>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60731" b="19634"/>
          <a:stretch/>
        </p:blipFill>
        <p:spPr bwMode="auto">
          <a:xfrm>
            <a:off x="5606627" y="3666371"/>
            <a:ext cx="5033166" cy="23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23829" b="55504"/>
          <a:stretch/>
        </p:blipFill>
        <p:spPr bwMode="auto">
          <a:xfrm>
            <a:off x="1524000" y="3645024"/>
            <a:ext cx="4427984" cy="214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p:cNvPicPr>
            <a:picLocks noChangeAspect="1"/>
          </p:cNvPicPr>
          <p:nvPr/>
        </p:nvPicPr>
        <p:blipFill rotWithShape="1">
          <a:blip r:embed="rId2">
            <a:extLst>
              <a:ext uri="{28A0092B-C50C-407E-A947-70E740481C1C}">
                <a14:useLocalDpi xmlns:a14="http://schemas.microsoft.com/office/drawing/2010/main" val="0"/>
              </a:ext>
            </a:extLst>
          </a:blip>
          <a:srcRect b="78093"/>
          <a:stretch/>
        </p:blipFill>
        <p:spPr bwMode="auto">
          <a:xfrm>
            <a:off x="1559497" y="1333536"/>
            <a:ext cx="4511053" cy="23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1887"/>
          <a:stretch/>
        </p:blipFill>
        <p:spPr bwMode="auto">
          <a:xfrm>
            <a:off x="6528048" y="1333537"/>
            <a:ext cx="2992682" cy="2197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606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71400"/>
            <a:ext cx="8229600" cy="1143000"/>
          </a:xfrm>
        </p:spPr>
        <p:txBody>
          <a:bodyPr/>
          <a:lstStyle/>
          <a:p>
            <a:r>
              <a:rPr lang="en-US" dirty="0" smtClean="0">
                <a:solidFill>
                  <a:srgbClr val="002060"/>
                </a:solidFill>
              </a:rPr>
              <a:t>TP53 R181C mouse model</a:t>
            </a:r>
            <a:endParaRPr lang="he-IL"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1664" y="836713"/>
            <a:ext cx="5976664" cy="5591939"/>
          </a:xfrm>
        </p:spPr>
      </p:pic>
      <p:sp>
        <p:nvSpPr>
          <p:cNvPr id="5" name="Rectangle 4"/>
          <p:cNvSpPr/>
          <p:nvPr/>
        </p:nvSpPr>
        <p:spPr>
          <a:xfrm>
            <a:off x="1489920" y="6492722"/>
            <a:ext cx="8803232" cy="369332"/>
          </a:xfrm>
          <a:prstGeom prst="rect">
            <a:avLst/>
          </a:prstGeom>
        </p:spPr>
        <p:txBody>
          <a:bodyPr wrap="square">
            <a:spAutoFit/>
          </a:bodyPr>
          <a:lstStyle/>
          <a:p>
            <a:r>
              <a:rPr lang="en-US" dirty="0">
                <a:solidFill>
                  <a:srgbClr val="002060"/>
                </a:solidFill>
              </a:rPr>
              <a:t>Kang </a:t>
            </a:r>
            <a:r>
              <a:rPr lang="en-US" i="1" dirty="0">
                <a:solidFill>
                  <a:srgbClr val="002060"/>
                </a:solidFill>
              </a:rPr>
              <a:t>et al</a:t>
            </a:r>
            <a:r>
              <a:rPr lang="en-US" dirty="0">
                <a:solidFill>
                  <a:srgbClr val="002060"/>
                </a:solidFill>
              </a:rPr>
              <a:t>,</a:t>
            </a:r>
            <a:r>
              <a:rPr lang="en-US" dirty="0">
                <a:solidFill>
                  <a:srgbClr val="002060"/>
                </a:solidFill>
              </a:rPr>
              <a:t> Cell </a:t>
            </a:r>
            <a:r>
              <a:rPr lang="en-US" dirty="0">
                <a:solidFill>
                  <a:srgbClr val="002060"/>
                </a:solidFill>
              </a:rPr>
              <a:t>Rep.</a:t>
            </a:r>
            <a:r>
              <a:rPr lang="en-US" dirty="0">
                <a:solidFill>
                  <a:srgbClr val="002060"/>
                </a:solidFill>
              </a:rPr>
              <a:t> 2020 Jan 21;30(3):783-792.</a:t>
            </a:r>
            <a:r>
              <a:rPr lang="en-US" dirty="0">
                <a:solidFill>
                  <a:srgbClr val="002060"/>
                </a:solidFill>
              </a:rPr>
              <a:t>  </a:t>
            </a:r>
            <a:endParaRPr lang="en-US" dirty="0">
              <a:solidFill>
                <a:srgbClr val="002060"/>
              </a:solidFill>
            </a:endParaRPr>
          </a:p>
        </p:txBody>
      </p:sp>
      <p:sp>
        <p:nvSpPr>
          <p:cNvPr id="6" name="Rectangle 1"/>
          <p:cNvSpPr>
            <a:spLocks noChangeArrowheads="1"/>
          </p:cNvSpPr>
          <p:nvPr/>
        </p:nvSpPr>
        <p:spPr bwMode="auto">
          <a:xfrm>
            <a:off x="1524001"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he-IL" altLang="he-IL" sz="1200" dirty="0">
              <a:solidFill>
                <a:srgbClr val="5B616B"/>
              </a:solidFill>
              <a:latin typeface="BlinkMacSystemFont"/>
            </a:endParaRPr>
          </a:p>
        </p:txBody>
      </p:sp>
      <p:sp>
        <p:nvSpPr>
          <p:cNvPr id="7" name="Rectangle 2"/>
          <p:cNvSpPr>
            <a:spLocks noChangeArrowheads="1"/>
          </p:cNvSpPr>
          <p:nvPr/>
        </p:nvSpPr>
        <p:spPr bwMode="auto">
          <a:xfrm>
            <a:off x="1676401" y="60067"/>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he-IL" altLang="he-IL" sz="1200" dirty="0">
              <a:solidFill>
                <a:srgbClr val="5B616B"/>
              </a:solidFill>
              <a:latin typeface="BlinkMacSystemFont"/>
            </a:endParaRPr>
          </a:p>
        </p:txBody>
      </p:sp>
    </p:spTree>
    <p:extLst>
      <p:ext uri="{BB962C8B-B14F-4D97-AF65-F5344CB8AC3E}">
        <p14:creationId xmlns:p14="http://schemas.microsoft.com/office/powerpoint/2010/main" val="4207935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9696" y="274638"/>
            <a:ext cx="5112568" cy="6172114"/>
          </a:xfrm>
        </p:spPr>
      </p:pic>
      <p:sp>
        <p:nvSpPr>
          <p:cNvPr id="7" name="Rectangle 6"/>
          <p:cNvSpPr/>
          <p:nvPr/>
        </p:nvSpPr>
        <p:spPr>
          <a:xfrm>
            <a:off x="1489920" y="6492722"/>
            <a:ext cx="8803232" cy="369332"/>
          </a:xfrm>
          <a:prstGeom prst="rect">
            <a:avLst/>
          </a:prstGeom>
        </p:spPr>
        <p:txBody>
          <a:bodyPr wrap="square">
            <a:spAutoFit/>
          </a:bodyPr>
          <a:lstStyle/>
          <a:p>
            <a:r>
              <a:rPr lang="en-US" dirty="0">
                <a:solidFill>
                  <a:srgbClr val="002060"/>
                </a:solidFill>
              </a:rPr>
              <a:t>Kang </a:t>
            </a:r>
            <a:r>
              <a:rPr lang="en-US" i="1" dirty="0">
                <a:solidFill>
                  <a:srgbClr val="002060"/>
                </a:solidFill>
              </a:rPr>
              <a:t>et al</a:t>
            </a:r>
            <a:r>
              <a:rPr lang="en-US" dirty="0">
                <a:solidFill>
                  <a:srgbClr val="002060"/>
                </a:solidFill>
              </a:rPr>
              <a:t>,</a:t>
            </a:r>
            <a:r>
              <a:rPr lang="en-US" dirty="0">
                <a:solidFill>
                  <a:srgbClr val="002060"/>
                </a:solidFill>
              </a:rPr>
              <a:t> Cell </a:t>
            </a:r>
            <a:r>
              <a:rPr lang="en-US" dirty="0">
                <a:solidFill>
                  <a:srgbClr val="002060"/>
                </a:solidFill>
              </a:rPr>
              <a:t>Rep.</a:t>
            </a:r>
            <a:r>
              <a:rPr lang="en-US" dirty="0">
                <a:solidFill>
                  <a:srgbClr val="002060"/>
                </a:solidFill>
              </a:rPr>
              <a:t> 2020 Jan 21;30(3):783-792.</a:t>
            </a:r>
            <a:r>
              <a:rPr lang="en-US" dirty="0">
                <a:solidFill>
                  <a:srgbClr val="002060"/>
                </a:solidFill>
              </a:rPr>
              <a:t>  </a:t>
            </a:r>
            <a:endParaRPr lang="en-US" dirty="0">
              <a:solidFill>
                <a:srgbClr val="002060"/>
              </a:solidFill>
            </a:endParaRPr>
          </a:p>
        </p:txBody>
      </p:sp>
    </p:spTree>
    <p:extLst>
      <p:ext uri="{BB962C8B-B14F-4D97-AF65-F5344CB8AC3E}">
        <p14:creationId xmlns:p14="http://schemas.microsoft.com/office/powerpoint/2010/main" val="2232592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5680" y="282730"/>
            <a:ext cx="5904656" cy="5845490"/>
          </a:xfrm>
        </p:spPr>
      </p:pic>
      <p:sp>
        <p:nvSpPr>
          <p:cNvPr id="5" name="Rectangle 4"/>
          <p:cNvSpPr/>
          <p:nvPr/>
        </p:nvSpPr>
        <p:spPr>
          <a:xfrm>
            <a:off x="1489920" y="6492722"/>
            <a:ext cx="8803232" cy="369332"/>
          </a:xfrm>
          <a:prstGeom prst="rect">
            <a:avLst/>
          </a:prstGeom>
        </p:spPr>
        <p:txBody>
          <a:bodyPr wrap="square">
            <a:spAutoFit/>
          </a:bodyPr>
          <a:lstStyle/>
          <a:p>
            <a:r>
              <a:rPr lang="en-US" dirty="0">
                <a:solidFill>
                  <a:srgbClr val="002060"/>
                </a:solidFill>
              </a:rPr>
              <a:t>Kang </a:t>
            </a:r>
            <a:r>
              <a:rPr lang="en-US" i="1" dirty="0">
                <a:solidFill>
                  <a:srgbClr val="002060"/>
                </a:solidFill>
              </a:rPr>
              <a:t>et al</a:t>
            </a:r>
            <a:r>
              <a:rPr lang="en-US" dirty="0">
                <a:solidFill>
                  <a:srgbClr val="002060"/>
                </a:solidFill>
              </a:rPr>
              <a:t>,</a:t>
            </a:r>
            <a:r>
              <a:rPr lang="en-US" dirty="0">
                <a:solidFill>
                  <a:srgbClr val="002060"/>
                </a:solidFill>
              </a:rPr>
              <a:t> Cell </a:t>
            </a:r>
            <a:r>
              <a:rPr lang="en-US" dirty="0">
                <a:solidFill>
                  <a:srgbClr val="002060"/>
                </a:solidFill>
              </a:rPr>
              <a:t>Rep.</a:t>
            </a:r>
            <a:r>
              <a:rPr lang="en-US" dirty="0">
                <a:solidFill>
                  <a:srgbClr val="002060"/>
                </a:solidFill>
              </a:rPr>
              <a:t> 2020 Jan 21;30(3):783-792.</a:t>
            </a:r>
            <a:r>
              <a:rPr lang="en-US" dirty="0">
                <a:solidFill>
                  <a:srgbClr val="002060"/>
                </a:solidFill>
              </a:rPr>
              <a:t>  </a:t>
            </a:r>
            <a:endParaRPr lang="en-US" dirty="0">
              <a:solidFill>
                <a:srgbClr val="002060"/>
              </a:solidFill>
            </a:endParaRPr>
          </a:p>
        </p:txBody>
      </p:sp>
    </p:spTree>
    <p:extLst>
      <p:ext uri="{BB962C8B-B14F-4D97-AF65-F5344CB8AC3E}">
        <p14:creationId xmlns:p14="http://schemas.microsoft.com/office/powerpoint/2010/main" val="646603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7728" y="225542"/>
            <a:ext cx="5112568" cy="6240956"/>
          </a:xfrm>
        </p:spPr>
      </p:pic>
      <p:sp>
        <p:nvSpPr>
          <p:cNvPr id="5" name="Rectangle 4"/>
          <p:cNvSpPr/>
          <p:nvPr/>
        </p:nvSpPr>
        <p:spPr>
          <a:xfrm>
            <a:off x="1489920" y="6492722"/>
            <a:ext cx="8803232" cy="369332"/>
          </a:xfrm>
          <a:prstGeom prst="rect">
            <a:avLst/>
          </a:prstGeom>
        </p:spPr>
        <p:txBody>
          <a:bodyPr wrap="square">
            <a:spAutoFit/>
          </a:bodyPr>
          <a:lstStyle/>
          <a:p>
            <a:r>
              <a:rPr lang="en-US" dirty="0">
                <a:solidFill>
                  <a:srgbClr val="002060"/>
                </a:solidFill>
              </a:rPr>
              <a:t>Kang </a:t>
            </a:r>
            <a:r>
              <a:rPr lang="en-US" i="1" dirty="0">
                <a:solidFill>
                  <a:srgbClr val="002060"/>
                </a:solidFill>
              </a:rPr>
              <a:t>et al</a:t>
            </a:r>
            <a:r>
              <a:rPr lang="en-US" dirty="0">
                <a:solidFill>
                  <a:srgbClr val="002060"/>
                </a:solidFill>
              </a:rPr>
              <a:t>,</a:t>
            </a:r>
            <a:r>
              <a:rPr lang="en-US" dirty="0">
                <a:solidFill>
                  <a:srgbClr val="002060"/>
                </a:solidFill>
              </a:rPr>
              <a:t> Cell </a:t>
            </a:r>
            <a:r>
              <a:rPr lang="en-US" dirty="0">
                <a:solidFill>
                  <a:srgbClr val="002060"/>
                </a:solidFill>
              </a:rPr>
              <a:t>Rep.</a:t>
            </a:r>
            <a:r>
              <a:rPr lang="en-US" dirty="0">
                <a:solidFill>
                  <a:srgbClr val="002060"/>
                </a:solidFill>
              </a:rPr>
              <a:t> 2020 Jan 21;30(3):783-792.</a:t>
            </a:r>
            <a:r>
              <a:rPr lang="en-US" dirty="0">
                <a:solidFill>
                  <a:srgbClr val="002060"/>
                </a:solidFill>
              </a:rPr>
              <a:t>  </a:t>
            </a:r>
            <a:endParaRPr lang="en-US" dirty="0">
              <a:solidFill>
                <a:srgbClr val="002060"/>
              </a:solidFill>
            </a:endParaRPr>
          </a:p>
        </p:txBody>
      </p:sp>
    </p:spTree>
    <p:extLst>
      <p:ext uri="{BB962C8B-B14F-4D97-AF65-F5344CB8AC3E}">
        <p14:creationId xmlns:p14="http://schemas.microsoft.com/office/powerpoint/2010/main" val="2951962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760" y="274638"/>
            <a:ext cx="3960440" cy="5841052"/>
          </a:xfrm>
        </p:spPr>
      </p:pic>
      <p:sp>
        <p:nvSpPr>
          <p:cNvPr id="5" name="Rectangle 4"/>
          <p:cNvSpPr/>
          <p:nvPr/>
        </p:nvSpPr>
        <p:spPr>
          <a:xfrm>
            <a:off x="1489920" y="6492722"/>
            <a:ext cx="8803232" cy="369332"/>
          </a:xfrm>
          <a:prstGeom prst="rect">
            <a:avLst/>
          </a:prstGeom>
        </p:spPr>
        <p:txBody>
          <a:bodyPr wrap="square">
            <a:spAutoFit/>
          </a:bodyPr>
          <a:lstStyle/>
          <a:p>
            <a:r>
              <a:rPr lang="en-US" dirty="0">
                <a:solidFill>
                  <a:srgbClr val="002060"/>
                </a:solidFill>
              </a:rPr>
              <a:t>Kang </a:t>
            </a:r>
            <a:r>
              <a:rPr lang="en-US" i="1" dirty="0">
                <a:solidFill>
                  <a:srgbClr val="002060"/>
                </a:solidFill>
              </a:rPr>
              <a:t>et al</a:t>
            </a:r>
            <a:r>
              <a:rPr lang="en-US" dirty="0">
                <a:solidFill>
                  <a:srgbClr val="002060"/>
                </a:solidFill>
              </a:rPr>
              <a:t>,</a:t>
            </a:r>
            <a:r>
              <a:rPr lang="en-US" dirty="0">
                <a:solidFill>
                  <a:srgbClr val="002060"/>
                </a:solidFill>
              </a:rPr>
              <a:t> Cell </a:t>
            </a:r>
            <a:r>
              <a:rPr lang="en-US" dirty="0">
                <a:solidFill>
                  <a:srgbClr val="002060"/>
                </a:solidFill>
              </a:rPr>
              <a:t>Rep.</a:t>
            </a:r>
            <a:r>
              <a:rPr lang="en-US" dirty="0">
                <a:solidFill>
                  <a:srgbClr val="002060"/>
                </a:solidFill>
              </a:rPr>
              <a:t> 2020 Jan 21;30(3):783-792.</a:t>
            </a:r>
            <a:r>
              <a:rPr lang="en-US" dirty="0">
                <a:solidFill>
                  <a:srgbClr val="002060"/>
                </a:solidFill>
              </a:rPr>
              <a:t>  </a:t>
            </a:r>
            <a:endParaRPr lang="en-US" dirty="0">
              <a:solidFill>
                <a:srgbClr val="002060"/>
              </a:solidFill>
            </a:endParaRPr>
          </a:p>
        </p:txBody>
      </p:sp>
    </p:spTree>
    <p:extLst>
      <p:ext uri="{BB962C8B-B14F-4D97-AF65-F5344CB8AC3E}">
        <p14:creationId xmlns:p14="http://schemas.microsoft.com/office/powerpoint/2010/main" val="2359935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880" y="94695"/>
            <a:ext cx="8229600" cy="1143000"/>
          </a:xfrm>
        </p:spPr>
        <p:txBody>
          <a:bodyPr/>
          <a:lstStyle/>
          <a:p>
            <a:r>
              <a:rPr lang="en-US" dirty="0">
                <a:solidFill>
                  <a:srgbClr val="002060"/>
                </a:solidFill>
              </a:rPr>
              <a:t>TP53 R181C</a:t>
            </a:r>
            <a:endParaRPr lang="he-IL" dirty="0">
              <a:solidFill>
                <a:srgbClr val="002060"/>
              </a:solidFill>
            </a:endParaRPr>
          </a:p>
        </p:txBody>
      </p:sp>
      <p:sp>
        <p:nvSpPr>
          <p:cNvPr id="3" name="Content Placeholder 2"/>
          <p:cNvSpPr>
            <a:spLocks noGrp="1"/>
          </p:cNvSpPr>
          <p:nvPr>
            <p:ph idx="1"/>
          </p:nvPr>
        </p:nvSpPr>
        <p:spPr/>
        <p:txBody>
          <a:bodyPr/>
          <a:lstStyle/>
          <a:p>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2" y="1145709"/>
            <a:ext cx="4104702" cy="516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35576" y="6488668"/>
            <a:ext cx="4392488" cy="369332"/>
          </a:xfrm>
          <a:prstGeom prst="rect">
            <a:avLst/>
          </a:prstGeom>
          <a:noFill/>
        </p:spPr>
        <p:txBody>
          <a:bodyPr wrap="square" rtlCol="1">
            <a:spAutoFit/>
          </a:bodyPr>
          <a:lstStyle/>
          <a:p>
            <a:r>
              <a:rPr lang="en-US" dirty="0">
                <a:solidFill>
                  <a:srgbClr val="002060"/>
                </a:solidFill>
              </a:rPr>
              <a:t>Wang </a:t>
            </a:r>
            <a:r>
              <a:rPr lang="en-US" i="1" dirty="0">
                <a:solidFill>
                  <a:srgbClr val="002060"/>
                </a:solidFill>
              </a:rPr>
              <a:t>et al, </a:t>
            </a:r>
            <a:r>
              <a:rPr lang="en-US" dirty="0">
                <a:solidFill>
                  <a:srgbClr val="002060"/>
                </a:solidFill>
              </a:rPr>
              <a:t>NEJM, 2013, 368, 1027-32 </a:t>
            </a:r>
            <a:endParaRPr lang="he-IL" dirty="0">
              <a:solidFill>
                <a:srgbClr val="002060"/>
              </a:solidFill>
            </a:endParaRPr>
          </a:p>
        </p:txBody>
      </p:sp>
    </p:spTree>
    <p:extLst>
      <p:ext uri="{BB962C8B-B14F-4D97-AF65-F5344CB8AC3E}">
        <p14:creationId xmlns:p14="http://schemas.microsoft.com/office/powerpoint/2010/main" val="1156329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774825" y="333375"/>
            <a:ext cx="8642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he-IL" sz="4400" dirty="0">
                <a:solidFill>
                  <a:srgbClr val="002060"/>
                </a:solidFill>
              </a:rPr>
              <a:t> </a:t>
            </a:r>
            <a:endParaRPr lang="en-US" altLang="he-IL" sz="1800" dirty="0">
              <a:solidFill>
                <a:srgbClr val="002060"/>
              </a:solidFill>
            </a:endParaRPr>
          </a:p>
        </p:txBody>
      </p:sp>
      <p:sp>
        <p:nvSpPr>
          <p:cNvPr id="4" name="Text Box 7"/>
          <p:cNvSpPr txBox="1">
            <a:spLocks noChangeArrowheads="1"/>
          </p:cNvSpPr>
          <p:nvPr/>
        </p:nvSpPr>
        <p:spPr bwMode="auto">
          <a:xfrm>
            <a:off x="1524001" y="485775"/>
            <a:ext cx="90455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None/>
            </a:pPr>
            <a:r>
              <a:rPr lang="en-US" altLang="he-IL" sz="4400" dirty="0">
                <a:solidFill>
                  <a:srgbClr val="002060"/>
                </a:solidFill>
              </a:rPr>
              <a:t>Hereditary </a:t>
            </a:r>
            <a:r>
              <a:rPr lang="en-US" altLang="he-IL" sz="4400" dirty="0">
                <a:solidFill>
                  <a:srgbClr val="002060"/>
                </a:solidFill>
              </a:rPr>
              <a:t>cancer</a:t>
            </a:r>
            <a:endParaRPr lang="en-US" altLang="he-IL" sz="4400" dirty="0">
              <a:solidFill>
                <a:srgbClr val="002060"/>
              </a:solidFill>
            </a:endParaRPr>
          </a:p>
          <a:p>
            <a:pPr eaLnBrk="1" hangingPunct="1">
              <a:spcBef>
                <a:spcPct val="50000"/>
              </a:spcBef>
              <a:buFontTx/>
              <a:buNone/>
            </a:pPr>
            <a:r>
              <a:rPr lang="en-US" altLang="he-IL" sz="4400" dirty="0">
                <a:solidFill>
                  <a:srgbClr val="002060"/>
                </a:solidFill>
              </a:rPr>
              <a:t> </a:t>
            </a:r>
            <a:endParaRPr lang="en-US" altLang="he-IL" sz="1800"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828" y="1290464"/>
            <a:ext cx="7668344" cy="5101953"/>
          </a:xfrm>
          <a:prstGeom prst="rect">
            <a:avLst/>
          </a:prstGeom>
          <a:noFill/>
          <a:ln w="9525">
            <a:solidFill>
              <a:srgbClr val="006600"/>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991544" y="6392416"/>
            <a:ext cx="5184576" cy="369332"/>
          </a:xfrm>
          <a:prstGeom prst="rect">
            <a:avLst/>
          </a:prstGeom>
          <a:noFill/>
        </p:spPr>
        <p:txBody>
          <a:bodyPr wrap="square" rtlCol="1">
            <a:spAutoFit/>
          </a:bodyPr>
          <a:lstStyle/>
          <a:p>
            <a:r>
              <a:rPr lang="en-US" dirty="0">
                <a:solidFill>
                  <a:srgbClr val="002060"/>
                </a:solidFill>
              </a:rPr>
              <a:t>Foulkes</a:t>
            </a:r>
            <a:r>
              <a:rPr lang="en-US" i="1" dirty="0">
                <a:solidFill>
                  <a:srgbClr val="002060"/>
                </a:solidFill>
              </a:rPr>
              <a:t>, </a:t>
            </a:r>
            <a:r>
              <a:rPr lang="en-US" dirty="0">
                <a:solidFill>
                  <a:srgbClr val="002060"/>
                </a:solidFill>
              </a:rPr>
              <a:t>NEJM, 2008, 359, 2143-53 </a:t>
            </a:r>
            <a:endParaRPr lang="he-IL" dirty="0">
              <a:solidFill>
                <a:srgbClr val="002060"/>
              </a:solidFill>
            </a:endParaRPr>
          </a:p>
        </p:txBody>
      </p:sp>
    </p:spTree>
    <p:extLst>
      <p:ext uri="{BB962C8B-B14F-4D97-AF65-F5344CB8AC3E}">
        <p14:creationId xmlns:p14="http://schemas.microsoft.com/office/powerpoint/2010/main" val="4163568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Mutational signature </a:t>
            </a:r>
            <a:endParaRPr lang="he-IL"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3632" y="1124744"/>
            <a:ext cx="6857998"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95600" y="6479441"/>
            <a:ext cx="5904656" cy="369332"/>
          </a:xfrm>
          <a:prstGeom prst="rect">
            <a:avLst/>
          </a:prstGeom>
          <a:noFill/>
        </p:spPr>
        <p:txBody>
          <a:bodyPr wrap="square" rtlCol="1">
            <a:spAutoFit/>
          </a:bodyPr>
          <a:lstStyle/>
          <a:p>
            <a:r>
              <a:rPr lang="en-US" dirty="0" err="1">
                <a:solidFill>
                  <a:srgbClr val="002060"/>
                </a:solidFill>
              </a:rPr>
              <a:t>Alexandrov</a:t>
            </a:r>
            <a:r>
              <a:rPr lang="en-US" dirty="0">
                <a:solidFill>
                  <a:srgbClr val="002060"/>
                </a:solidFill>
              </a:rPr>
              <a:t> </a:t>
            </a:r>
            <a:r>
              <a:rPr lang="en-US" i="1" dirty="0">
                <a:solidFill>
                  <a:srgbClr val="002060"/>
                </a:solidFill>
              </a:rPr>
              <a:t>et al, </a:t>
            </a:r>
            <a:r>
              <a:rPr lang="en-US" dirty="0">
                <a:solidFill>
                  <a:srgbClr val="002060"/>
                </a:solidFill>
              </a:rPr>
              <a:t>Nature, 2013, 502, 415-421 </a:t>
            </a:r>
            <a:endParaRPr lang="he-IL" dirty="0">
              <a:solidFill>
                <a:srgbClr val="002060"/>
              </a:solidFill>
            </a:endParaRPr>
          </a:p>
        </p:txBody>
      </p:sp>
    </p:spTree>
    <p:extLst>
      <p:ext uri="{BB962C8B-B14F-4D97-AF65-F5344CB8AC3E}">
        <p14:creationId xmlns:p14="http://schemas.microsoft.com/office/powerpoint/2010/main" val="3272925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08" t="5051" r="2445"/>
          <a:stretch/>
        </p:blipFill>
        <p:spPr bwMode="auto">
          <a:xfrm>
            <a:off x="1524001" y="908720"/>
            <a:ext cx="8992901"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0" y="6294775"/>
            <a:ext cx="5904656" cy="369332"/>
          </a:xfrm>
          <a:prstGeom prst="rect">
            <a:avLst/>
          </a:prstGeom>
          <a:noFill/>
        </p:spPr>
        <p:txBody>
          <a:bodyPr wrap="square" rtlCol="1">
            <a:spAutoFit/>
          </a:bodyPr>
          <a:lstStyle/>
          <a:p>
            <a:r>
              <a:rPr lang="en-US" dirty="0" err="1">
                <a:solidFill>
                  <a:srgbClr val="002060"/>
                </a:solidFill>
              </a:rPr>
              <a:t>Alexandrov</a:t>
            </a:r>
            <a:r>
              <a:rPr lang="en-US" dirty="0">
                <a:solidFill>
                  <a:srgbClr val="002060"/>
                </a:solidFill>
              </a:rPr>
              <a:t> </a:t>
            </a:r>
            <a:r>
              <a:rPr lang="en-US" i="1" dirty="0">
                <a:solidFill>
                  <a:srgbClr val="002060"/>
                </a:solidFill>
              </a:rPr>
              <a:t>et al, </a:t>
            </a:r>
            <a:r>
              <a:rPr lang="en-US" dirty="0">
                <a:solidFill>
                  <a:srgbClr val="002060"/>
                </a:solidFill>
              </a:rPr>
              <a:t>Nature, 2013, 502, 415-421 </a:t>
            </a:r>
            <a:endParaRPr lang="he-IL" dirty="0">
              <a:solidFill>
                <a:srgbClr val="002060"/>
              </a:solidFill>
            </a:endParaRPr>
          </a:p>
        </p:txBody>
      </p:sp>
    </p:spTree>
    <p:extLst>
      <p:ext uri="{BB962C8B-B14F-4D97-AF65-F5344CB8AC3E}">
        <p14:creationId xmlns:p14="http://schemas.microsoft.com/office/powerpoint/2010/main" val="2494423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Molecular signature in a </a:t>
            </a:r>
            <a:r>
              <a:rPr lang="en-US" i="1" dirty="0"/>
              <a:t>BRCA</a:t>
            </a:r>
            <a:r>
              <a:rPr lang="en-US" dirty="0"/>
              <a:t> mutated cell line </a:t>
            </a:r>
            <a:endParaRPr lang="he-IL"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491" b="7243"/>
          <a:stretch/>
        </p:blipFill>
        <p:spPr bwMode="auto">
          <a:xfrm>
            <a:off x="1991544" y="1412777"/>
            <a:ext cx="8229600" cy="143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83" t="22952" r="8642" b="-1820"/>
          <a:stretch/>
        </p:blipFill>
        <p:spPr bwMode="auto">
          <a:xfrm>
            <a:off x="1519311" y="3760880"/>
            <a:ext cx="3741482" cy="276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60794" y="2924945"/>
            <a:ext cx="5427519" cy="3693319"/>
          </a:xfrm>
          <a:prstGeom prst="rect">
            <a:avLst/>
          </a:prstGeom>
          <a:noFill/>
        </p:spPr>
        <p:txBody>
          <a:bodyPr wrap="square" rtlCol="1">
            <a:spAutoFit/>
          </a:bodyPr>
          <a:lstStyle/>
          <a:p>
            <a:r>
              <a:rPr lang="en-US" dirty="0"/>
              <a:t>Etiology of Mutational Signature Based on COSMIC</a:t>
            </a:r>
          </a:p>
          <a:p>
            <a:endParaRPr lang="en-US" dirty="0"/>
          </a:p>
          <a:p>
            <a:r>
              <a:rPr lang="en-US" dirty="0"/>
              <a:t>Signature 1 mutations correlates with age of cancer diagnosis.</a:t>
            </a:r>
          </a:p>
          <a:p>
            <a:endParaRPr lang="en-US" dirty="0"/>
          </a:p>
          <a:p>
            <a:r>
              <a:rPr lang="en-US" dirty="0"/>
              <a:t>Signature 2/13 has been attributed to activity of the AID/APOBEC family of cytidine deaminases.</a:t>
            </a:r>
          </a:p>
          <a:p>
            <a:endParaRPr lang="en-US" dirty="0"/>
          </a:p>
          <a:p>
            <a:r>
              <a:rPr lang="en-US" dirty="0"/>
              <a:t>Signature 3 is strongly associated with germline and somatic BRCA1 and BRCA2 mutations.</a:t>
            </a:r>
          </a:p>
          <a:p>
            <a:endParaRPr lang="en-US" dirty="0"/>
          </a:p>
          <a:p>
            <a:r>
              <a:rPr lang="en-US" dirty="0"/>
              <a:t>Signature 11 exhibits a mutational pattern resembling that of alkylating agents.</a:t>
            </a:r>
            <a:endParaRPr lang="he-IL" dirty="0"/>
          </a:p>
        </p:txBody>
      </p:sp>
    </p:spTree>
    <p:extLst>
      <p:ext uri="{BB962C8B-B14F-4D97-AF65-F5344CB8AC3E}">
        <p14:creationId xmlns:p14="http://schemas.microsoft.com/office/powerpoint/2010/main" val="1633282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Molecular signature in a </a:t>
            </a:r>
            <a:r>
              <a:rPr lang="en-US" i="1" dirty="0"/>
              <a:t>TP53 R181C</a:t>
            </a:r>
            <a:r>
              <a:rPr lang="en-US" dirty="0"/>
              <a:t> tumor</a:t>
            </a:r>
            <a:endParaRPr lang="he-IL"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1"/>
          <a:stretch/>
        </p:blipFill>
        <p:spPr bwMode="auto">
          <a:xfrm>
            <a:off x="1573163" y="1556793"/>
            <a:ext cx="8411269" cy="144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164" y="3385146"/>
            <a:ext cx="3514725"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087888" y="3436650"/>
            <a:ext cx="5580112" cy="2862322"/>
          </a:xfrm>
          <a:prstGeom prst="rect">
            <a:avLst/>
          </a:prstGeom>
          <a:noFill/>
        </p:spPr>
        <p:txBody>
          <a:bodyPr wrap="square" rtlCol="1">
            <a:spAutoFit/>
          </a:bodyPr>
          <a:lstStyle/>
          <a:p>
            <a:r>
              <a:rPr lang="en-US" dirty="0"/>
              <a:t>Etiology of Mutational Signature Based on COSMIC</a:t>
            </a:r>
          </a:p>
          <a:p>
            <a:endParaRPr lang="en-US" dirty="0"/>
          </a:p>
          <a:p>
            <a:r>
              <a:rPr lang="en-US" dirty="0"/>
              <a:t>The aetiology of Signature 5 is unknown. </a:t>
            </a:r>
          </a:p>
          <a:p>
            <a:endParaRPr lang="en-US" dirty="0"/>
          </a:p>
          <a:p>
            <a:r>
              <a:rPr lang="en-US" dirty="0"/>
              <a:t>The aetiology of Signature 12 remains unknown. </a:t>
            </a:r>
          </a:p>
          <a:p>
            <a:endParaRPr lang="en-US" dirty="0"/>
          </a:p>
          <a:p>
            <a:r>
              <a:rPr lang="en-US" dirty="0"/>
              <a:t>The aetiology of Signature 16 remains unknown. </a:t>
            </a:r>
          </a:p>
          <a:p>
            <a:endParaRPr lang="en-US" dirty="0"/>
          </a:p>
          <a:p>
            <a:r>
              <a:rPr lang="en-US" dirty="0"/>
              <a:t>Signature 20 is believed to be associated with defective DNA mismatch repair. </a:t>
            </a:r>
            <a:endParaRPr lang="he-IL" dirty="0"/>
          </a:p>
        </p:txBody>
      </p:sp>
    </p:spTree>
    <p:extLst>
      <p:ext uri="{BB962C8B-B14F-4D97-AF65-F5344CB8AC3E}">
        <p14:creationId xmlns:p14="http://schemas.microsoft.com/office/powerpoint/2010/main" val="6739928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2279650" y="1"/>
            <a:ext cx="7772400" cy="1470025"/>
          </a:xfrm>
        </p:spPr>
        <p:txBody>
          <a:bodyPr/>
          <a:lstStyle/>
          <a:p>
            <a:r>
              <a:rPr lang="en-US" altLang="he-IL" dirty="0">
                <a:solidFill>
                  <a:srgbClr val="002060"/>
                </a:solidFill>
              </a:rPr>
              <a:t>Conclusion</a:t>
            </a:r>
            <a:endParaRPr lang="he-IL" altLang="he-IL" dirty="0">
              <a:solidFill>
                <a:srgbClr val="002060"/>
              </a:solidFill>
            </a:endParaRPr>
          </a:p>
        </p:txBody>
      </p:sp>
      <p:sp>
        <p:nvSpPr>
          <p:cNvPr id="27651" name="Subtitle 2"/>
          <p:cNvSpPr>
            <a:spLocks noGrp="1"/>
          </p:cNvSpPr>
          <p:nvPr>
            <p:ph type="subTitle" idx="1"/>
          </p:nvPr>
        </p:nvSpPr>
        <p:spPr>
          <a:xfrm>
            <a:off x="1844675" y="1638712"/>
            <a:ext cx="8642350" cy="1752600"/>
          </a:xfrm>
        </p:spPr>
        <p:txBody>
          <a:bodyPr>
            <a:noAutofit/>
          </a:bodyPr>
          <a:lstStyle/>
          <a:p>
            <a:pPr algn="l" rtl="0"/>
            <a:r>
              <a:rPr lang="en-US" dirty="0">
                <a:solidFill>
                  <a:srgbClr val="002060"/>
                </a:solidFill>
              </a:rPr>
              <a:t>We suggest pre-screening for </a:t>
            </a:r>
            <a:r>
              <a:rPr lang="en-US" i="1" dirty="0">
                <a:solidFill>
                  <a:srgbClr val="002060"/>
                </a:solidFill>
              </a:rPr>
              <a:t>TP53 c.541C&gt;T</a:t>
            </a:r>
            <a:r>
              <a:rPr lang="en-US" dirty="0">
                <a:solidFill>
                  <a:srgbClr val="002060"/>
                </a:solidFill>
              </a:rPr>
              <a:t> in </a:t>
            </a:r>
            <a:r>
              <a:rPr lang="en-US" dirty="0">
                <a:solidFill>
                  <a:srgbClr val="002060"/>
                </a:solidFill>
              </a:rPr>
              <a:t>Muslim Arabs living in the Jerusalem area.</a:t>
            </a:r>
          </a:p>
          <a:p>
            <a:pPr algn="l" rtl="0"/>
            <a:endParaRPr lang="en-US" dirty="0">
              <a:solidFill>
                <a:srgbClr val="002060"/>
              </a:solidFill>
            </a:endParaRPr>
          </a:p>
          <a:p>
            <a:pPr algn="l" rtl="0"/>
            <a:r>
              <a:rPr lang="en-US" dirty="0">
                <a:solidFill>
                  <a:srgbClr val="002060"/>
                </a:solidFill>
              </a:rPr>
              <a:t>Deriving pathogenic variations from somatic data depends on mutation and population </a:t>
            </a:r>
          </a:p>
          <a:p>
            <a:pPr algn="l" rtl="0"/>
            <a:endParaRPr lang="en-US" dirty="0">
              <a:solidFill>
                <a:srgbClr val="002060"/>
              </a:solidFill>
            </a:endParaRPr>
          </a:p>
          <a:p>
            <a:pPr algn="l" rtl="0"/>
            <a:r>
              <a:rPr lang="en-US" altLang="he-IL" dirty="0">
                <a:solidFill>
                  <a:srgbClr val="002060"/>
                </a:solidFill>
              </a:rPr>
              <a:t> </a:t>
            </a:r>
            <a:endParaRPr lang="he-IL" dirty="0"/>
          </a:p>
          <a:p>
            <a:pPr algn="l" rtl="0"/>
            <a:endParaRPr lang="he-IL" dirty="0">
              <a:solidFill>
                <a:srgbClr val="002060"/>
              </a:solidFill>
            </a:endParaRPr>
          </a:p>
          <a:p>
            <a:pPr algn="l" rtl="0"/>
            <a:endParaRPr lang="en-US" dirty="0"/>
          </a:p>
          <a:p>
            <a:pPr algn="l"/>
            <a:endParaRPr lang="en-US" altLang="he-IL" dirty="0">
              <a:solidFill>
                <a:srgbClr val="002060"/>
              </a:solidFill>
            </a:endParaRPr>
          </a:p>
          <a:p>
            <a:pPr algn="l"/>
            <a:endParaRPr lang="en-US" altLang="he-IL" dirty="0">
              <a:solidFill>
                <a:srgbClr val="002060"/>
              </a:solidFill>
            </a:endParaRPr>
          </a:p>
          <a:p>
            <a:pPr algn="l"/>
            <a:endParaRPr lang="en-US" altLang="he-IL" dirty="0">
              <a:solidFill>
                <a:srgbClr val="002060"/>
              </a:solidFill>
            </a:endParaRPr>
          </a:p>
        </p:txBody>
      </p:sp>
    </p:spTree>
    <p:extLst>
      <p:ext uri="{BB962C8B-B14F-4D97-AF65-F5344CB8AC3E}">
        <p14:creationId xmlns:p14="http://schemas.microsoft.com/office/powerpoint/2010/main" val="2499713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484784"/>
            <a:ext cx="8229600" cy="1143000"/>
          </a:xfrm>
        </p:spPr>
        <p:txBody>
          <a:bodyPr>
            <a:normAutofit fontScale="90000"/>
          </a:bodyPr>
          <a:lstStyle/>
          <a:p>
            <a:pPr algn="l" rtl="0"/>
            <a:r>
              <a:rPr lang="en-US" altLang="he-IL" sz="2800" dirty="0">
                <a:solidFill>
                  <a:srgbClr val="002060"/>
                </a:solidFill>
              </a:rPr>
              <a:t>Characterization of mutational signature as tool for understanding some aspects of TP53 R181C mutated tumor biology.</a:t>
            </a:r>
            <a:br>
              <a:rPr lang="en-US" altLang="he-IL" sz="2800" dirty="0">
                <a:solidFill>
                  <a:srgbClr val="002060"/>
                </a:solidFill>
              </a:rPr>
            </a:br>
            <a:r>
              <a:rPr lang="en-US" altLang="he-IL" sz="2800" dirty="0">
                <a:solidFill>
                  <a:srgbClr val="002060"/>
                </a:solidFill>
              </a:rPr>
              <a:t/>
            </a:r>
            <a:br>
              <a:rPr lang="en-US" altLang="he-IL" sz="2800" dirty="0">
                <a:solidFill>
                  <a:srgbClr val="002060"/>
                </a:solidFill>
              </a:rPr>
            </a:br>
            <a:r>
              <a:rPr lang="en-US" altLang="he-IL" sz="2800" dirty="0">
                <a:solidFill>
                  <a:srgbClr val="002060"/>
                </a:solidFill>
              </a:rPr>
              <a:t>Studying </a:t>
            </a:r>
            <a:r>
              <a:rPr lang="en-US" altLang="he-IL" sz="2800" dirty="0">
                <a:solidFill>
                  <a:srgbClr val="002060"/>
                </a:solidFill>
              </a:rPr>
              <a:t>the physiology of </a:t>
            </a:r>
            <a:r>
              <a:rPr lang="en-US" altLang="he-IL" sz="2800" dirty="0">
                <a:solidFill>
                  <a:srgbClr val="002060"/>
                </a:solidFill>
              </a:rPr>
              <a:t>TP53 R181C carriers.</a:t>
            </a:r>
            <a:endParaRPr lang="he-IL" sz="2800" dirty="0"/>
          </a:p>
        </p:txBody>
      </p:sp>
      <p:sp>
        <p:nvSpPr>
          <p:cNvPr id="4" name="Title 1"/>
          <p:cNvSpPr txBox="1">
            <a:spLocks/>
          </p:cNvSpPr>
          <p:nvPr/>
        </p:nvSpPr>
        <p:spPr bwMode="auto">
          <a:xfrm>
            <a:off x="1775520" y="-9939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r>
              <a:rPr lang="en-US" altLang="he-IL" kern="0" dirty="0">
                <a:solidFill>
                  <a:srgbClr val="002060"/>
                </a:solidFill>
              </a:rPr>
              <a:t>Future plans</a:t>
            </a:r>
            <a:endParaRPr lang="he-IL" kern="0" dirty="0"/>
          </a:p>
        </p:txBody>
      </p:sp>
    </p:spTree>
    <p:extLst>
      <p:ext uri="{BB962C8B-B14F-4D97-AF65-F5344CB8AC3E}">
        <p14:creationId xmlns:p14="http://schemas.microsoft.com/office/powerpoint/2010/main" val="4036837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992313" y="2492375"/>
            <a:ext cx="8229600" cy="1143000"/>
          </a:xfrm>
        </p:spPr>
        <p:txBody>
          <a:bodyPr/>
          <a:lstStyle/>
          <a:p>
            <a:r>
              <a:rPr lang="en-US" altLang="he-IL">
                <a:solidFill>
                  <a:srgbClr val="002060"/>
                </a:solidFill>
              </a:rPr>
              <a:t>Thank you very much</a:t>
            </a:r>
            <a:endParaRPr lang="he-IL" altLang="he-IL">
              <a:solidFill>
                <a:srgbClr val="002060"/>
              </a:solidFill>
            </a:endParaRPr>
          </a:p>
        </p:txBody>
      </p:sp>
      <p:sp>
        <p:nvSpPr>
          <p:cNvPr id="43011" name="Content Placeholder 2"/>
          <p:cNvSpPr>
            <a:spLocks noGrp="1"/>
          </p:cNvSpPr>
          <p:nvPr>
            <p:ph idx="1"/>
          </p:nvPr>
        </p:nvSpPr>
        <p:spPr/>
        <p:txBody>
          <a:bodyPr/>
          <a:lstStyle/>
          <a:p>
            <a:endParaRPr lang="he-IL" altLang="he-IL"/>
          </a:p>
        </p:txBody>
      </p:sp>
    </p:spTree>
    <p:extLst>
      <p:ext uri="{BB962C8B-B14F-4D97-AF65-F5344CB8AC3E}">
        <p14:creationId xmlns:p14="http://schemas.microsoft.com/office/powerpoint/2010/main" val="3106183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3" y="548680"/>
            <a:ext cx="6462513" cy="4968552"/>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3"/>
          <p:cNvSpPr txBox="1">
            <a:spLocks noChangeArrowheads="1"/>
          </p:cNvSpPr>
          <p:nvPr/>
        </p:nvSpPr>
        <p:spPr bwMode="auto">
          <a:xfrm>
            <a:off x="2207568" y="5157192"/>
            <a:ext cx="82296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indent="0" algn="l" rtl="0">
              <a:lnSpc>
                <a:spcPct val="80000"/>
              </a:lnSpc>
              <a:buNone/>
              <a:defRPr/>
            </a:pPr>
            <a:endParaRPr lang="en-US" altLang="he-IL" sz="2800" dirty="0">
              <a:solidFill>
                <a:schemeClr val="accent2"/>
              </a:solidFill>
            </a:endParaRPr>
          </a:p>
          <a:p>
            <a:pPr marL="0" indent="0" algn="l" rtl="0">
              <a:lnSpc>
                <a:spcPct val="80000"/>
              </a:lnSpc>
              <a:buNone/>
              <a:defRPr/>
            </a:pPr>
            <a:r>
              <a:rPr lang="en-US" altLang="he-IL" sz="2800" dirty="0">
                <a:solidFill>
                  <a:srgbClr val="002060"/>
                </a:solidFill>
              </a:rPr>
              <a:t>Breast cancer Susceptibility Loci and genes</a:t>
            </a:r>
          </a:p>
        </p:txBody>
      </p:sp>
      <p:sp>
        <p:nvSpPr>
          <p:cNvPr id="4" name="TextBox 3"/>
          <p:cNvSpPr txBox="1"/>
          <p:nvPr/>
        </p:nvSpPr>
        <p:spPr>
          <a:xfrm>
            <a:off x="1991544" y="6392416"/>
            <a:ext cx="5184576" cy="369332"/>
          </a:xfrm>
          <a:prstGeom prst="rect">
            <a:avLst/>
          </a:prstGeom>
          <a:noFill/>
        </p:spPr>
        <p:txBody>
          <a:bodyPr wrap="square" rtlCol="1">
            <a:spAutoFit/>
          </a:bodyPr>
          <a:lstStyle/>
          <a:p>
            <a:r>
              <a:rPr lang="en-US" dirty="0">
                <a:solidFill>
                  <a:srgbClr val="002060"/>
                </a:solidFill>
              </a:rPr>
              <a:t>Foulkes</a:t>
            </a:r>
            <a:r>
              <a:rPr lang="en-US" i="1" dirty="0">
                <a:solidFill>
                  <a:srgbClr val="002060"/>
                </a:solidFill>
              </a:rPr>
              <a:t>, </a:t>
            </a:r>
            <a:r>
              <a:rPr lang="en-US" dirty="0">
                <a:solidFill>
                  <a:srgbClr val="002060"/>
                </a:solidFill>
              </a:rPr>
              <a:t>NEJM, 2008, 359, 2143-53 </a:t>
            </a:r>
            <a:endParaRPr lang="he-IL" dirty="0">
              <a:solidFill>
                <a:srgbClr val="002060"/>
              </a:solidFill>
            </a:endParaRPr>
          </a:p>
        </p:txBody>
      </p:sp>
      <p:sp>
        <p:nvSpPr>
          <p:cNvPr id="2" name="Oval 1"/>
          <p:cNvSpPr/>
          <p:nvPr/>
        </p:nvSpPr>
        <p:spPr>
          <a:xfrm>
            <a:off x="6348028" y="1556792"/>
            <a:ext cx="1656184"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772332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524001" y="485775"/>
            <a:ext cx="90455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itchFamily="34" charset="0"/>
                <a:cs typeface="Arial" pitchFamily="34" charset="0"/>
              </a:defRPr>
            </a:lvl1pPr>
            <a:lvl2pPr marL="742950" indent="-285750" algn="r" rtl="1">
              <a:spcBef>
                <a:spcPct val="20000"/>
              </a:spcBef>
              <a:buChar char="–"/>
              <a:defRPr sz="2800">
                <a:solidFill>
                  <a:schemeClr val="tx1"/>
                </a:solidFill>
                <a:latin typeface="Arial" pitchFamily="34" charset="0"/>
                <a:cs typeface="Arial" pitchFamily="34" charset="0"/>
              </a:defRPr>
            </a:lvl2pPr>
            <a:lvl3pPr marL="1143000" indent="-228600" algn="r" rtl="1">
              <a:spcBef>
                <a:spcPct val="20000"/>
              </a:spcBef>
              <a:buChar char="•"/>
              <a:defRPr sz="2400">
                <a:solidFill>
                  <a:schemeClr val="tx1"/>
                </a:solidFill>
                <a:latin typeface="Arial" pitchFamily="34" charset="0"/>
                <a:cs typeface="Arial" pitchFamily="34" charset="0"/>
              </a:defRPr>
            </a:lvl3pPr>
            <a:lvl4pPr marL="1600200" indent="-228600" algn="r" rtl="1">
              <a:spcBef>
                <a:spcPct val="20000"/>
              </a:spcBef>
              <a:buChar char="–"/>
              <a:defRPr sz="2000">
                <a:solidFill>
                  <a:schemeClr val="tx1"/>
                </a:solidFill>
                <a:latin typeface="Arial" pitchFamily="34" charset="0"/>
                <a:cs typeface="Arial" pitchFamily="34" charset="0"/>
              </a:defRPr>
            </a:lvl4pPr>
            <a:lvl5pPr marL="2057400" indent="-228600" algn="r" rtl="1">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None/>
            </a:pPr>
            <a:r>
              <a:rPr lang="en-US" altLang="he-IL" sz="4400" dirty="0">
                <a:solidFill>
                  <a:srgbClr val="002060"/>
                </a:solidFill>
              </a:rPr>
              <a:t> Hereditary breast cancer in Israel</a:t>
            </a:r>
          </a:p>
          <a:p>
            <a:pPr eaLnBrk="1" hangingPunct="1">
              <a:spcBef>
                <a:spcPct val="50000"/>
              </a:spcBef>
              <a:buFontTx/>
              <a:buNone/>
            </a:pPr>
            <a:r>
              <a:rPr lang="en-US" altLang="he-IL" sz="4400" dirty="0">
                <a:solidFill>
                  <a:srgbClr val="002060"/>
                </a:solidFill>
              </a:rPr>
              <a:t> </a:t>
            </a:r>
            <a:endParaRPr lang="en-US" altLang="he-IL" sz="1800" dirty="0">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583" y="1360418"/>
            <a:ext cx="8244408" cy="3871730"/>
          </a:xfrm>
          <a:prstGeom prst="rect">
            <a:avLst/>
          </a:prstGeom>
          <a:noFill/>
          <a:ln w="9525">
            <a:solidFill>
              <a:srgbClr val="006600"/>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p:cNvSpPr/>
          <p:nvPr/>
        </p:nvSpPr>
        <p:spPr>
          <a:xfrm>
            <a:off x="8669238" y="4912593"/>
            <a:ext cx="288032" cy="2255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Oval 5"/>
          <p:cNvSpPr/>
          <p:nvPr/>
        </p:nvSpPr>
        <p:spPr>
          <a:xfrm>
            <a:off x="8587705" y="2852936"/>
            <a:ext cx="43204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1991544" y="6392416"/>
            <a:ext cx="6048672" cy="369332"/>
          </a:xfrm>
          <a:prstGeom prst="rect">
            <a:avLst/>
          </a:prstGeom>
          <a:noFill/>
        </p:spPr>
        <p:txBody>
          <a:bodyPr wrap="square" rtlCol="1">
            <a:spAutoFit/>
          </a:bodyPr>
          <a:lstStyle/>
          <a:p>
            <a:r>
              <a:rPr lang="en-US" dirty="0" err="1">
                <a:solidFill>
                  <a:srgbClr val="002060"/>
                </a:solidFill>
              </a:rPr>
              <a:t>Hartge</a:t>
            </a:r>
            <a:r>
              <a:rPr lang="en-US" dirty="0">
                <a:solidFill>
                  <a:srgbClr val="002060"/>
                </a:solidFill>
              </a:rPr>
              <a:t> </a:t>
            </a:r>
            <a:r>
              <a:rPr lang="en-US" i="1" dirty="0">
                <a:solidFill>
                  <a:srgbClr val="002060"/>
                </a:solidFill>
              </a:rPr>
              <a:t>et al, </a:t>
            </a:r>
            <a:r>
              <a:rPr lang="en-US" dirty="0">
                <a:solidFill>
                  <a:srgbClr val="002060"/>
                </a:solidFill>
              </a:rPr>
              <a:t>Am. J. Hum. Genet, 1999, 64</a:t>
            </a:r>
            <a:endParaRPr lang="he-IL" dirty="0">
              <a:solidFill>
                <a:srgbClr val="002060"/>
              </a:solidFill>
            </a:endParaRPr>
          </a:p>
        </p:txBody>
      </p:sp>
    </p:spTree>
    <p:extLst>
      <p:ext uri="{BB962C8B-B14F-4D97-AF65-F5344CB8AC3E}">
        <p14:creationId xmlns:p14="http://schemas.microsoft.com/office/powerpoint/2010/main" val="2980287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834" y="1772816"/>
            <a:ext cx="7258050" cy="3333750"/>
          </a:xfrm>
          <a:prstGeom prst="rect">
            <a:avLst/>
          </a:prstGeom>
          <a:noFill/>
          <a:ln w="9525">
            <a:solidFill>
              <a:srgbClr val="00660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991544" y="6392416"/>
            <a:ext cx="6264696" cy="369332"/>
          </a:xfrm>
          <a:prstGeom prst="rect">
            <a:avLst/>
          </a:prstGeom>
          <a:noFill/>
        </p:spPr>
        <p:txBody>
          <a:bodyPr wrap="square" rtlCol="1">
            <a:spAutoFit/>
          </a:bodyPr>
          <a:lstStyle/>
          <a:p>
            <a:r>
              <a:rPr lang="en-US" dirty="0" err="1">
                <a:solidFill>
                  <a:srgbClr val="002060"/>
                </a:solidFill>
              </a:rPr>
              <a:t>Laitman</a:t>
            </a:r>
            <a:r>
              <a:rPr lang="en-US" dirty="0">
                <a:solidFill>
                  <a:srgbClr val="002060"/>
                </a:solidFill>
              </a:rPr>
              <a:t> </a:t>
            </a:r>
            <a:r>
              <a:rPr lang="en-US" i="1" dirty="0">
                <a:solidFill>
                  <a:srgbClr val="002060"/>
                </a:solidFill>
              </a:rPr>
              <a:t>et al, </a:t>
            </a:r>
            <a:r>
              <a:rPr lang="en-US" dirty="0">
                <a:solidFill>
                  <a:srgbClr val="002060"/>
                </a:solidFill>
              </a:rPr>
              <a:t>Breast Cancer Res Treat, 2012, 133, 1153-57 </a:t>
            </a:r>
            <a:endParaRPr lang="he-IL" dirty="0">
              <a:solidFill>
                <a:srgbClr val="002060"/>
              </a:solidFill>
            </a:endParaRPr>
          </a:p>
        </p:txBody>
      </p:sp>
    </p:spTree>
    <p:extLst>
      <p:ext uri="{BB962C8B-B14F-4D97-AF65-F5344CB8AC3E}">
        <p14:creationId xmlns:p14="http://schemas.microsoft.com/office/powerpoint/2010/main" val="2685379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188641"/>
            <a:ext cx="7452320" cy="6033513"/>
          </a:xfrm>
          <a:prstGeom prst="rect">
            <a:avLst/>
          </a:prstGeom>
          <a:noFill/>
          <a:ln w="9525">
            <a:solidFill>
              <a:srgbClr val="0066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631504" y="6364982"/>
            <a:ext cx="7200800" cy="369332"/>
          </a:xfrm>
          <a:prstGeom prst="rect">
            <a:avLst/>
          </a:prstGeom>
          <a:noFill/>
        </p:spPr>
        <p:txBody>
          <a:bodyPr wrap="square" rtlCol="1">
            <a:spAutoFit/>
          </a:bodyPr>
          <a:lstStyle/>
          <a:p>
            <a:r>
              <a:rPr lang="en-US" dirty="0" err="1">
                <a:solidFill>
                  <a:srgbClr val="002060"/>
                </a:solidFill>
              </a:rPr>
              <a:t>Yablonski-Peretz</a:t>
            </a:r>
            <a:r>
              <a:rPr lang="en-US" dirty="0">
                <a:solidFill>
                  <a:srgbClr val="002060"/>
                </a:solidFill>
              </a:rPr>
              <a:t> </a:t>
            </a:r>
            <a:r>
              <a:rPr lang="en-US" i="1" dirty="0">
                <a:solidFill>
                  <a:srgbClr val="002060"/>
                </a:solidFill>
              </a:rPr>
              <a:t>et al, </a:t>
            </a:r>
            <a:r>
              <a:rPr lang="en-US" dirty="0">
                <a:solidFill>
                  <a:srgbClr val="002060"/>
                </a:solidFill>
              </a:rPr>
              <a:t>Breast Cancer Res Treat, 2016, 155, 133-38 </a:t>
            </a:r>
            <a:endParaRPr lang="he-IL" dirty="0">
              <a:solidFill>
                <a:srgbClr val="002060"/>
              </a:solidFill>
            </a:endParaRPr>
          </a:p>
        </p:txBody>
      </p:sp>
    </p:spTree>
    <p:extLst>
      <p:ext uri="{BB962C8B-B14F-4D97-AF65-F5344CB8AC3E}">
        <p14:creationId xmlns:p14="http://schemas.microsoft.com/office/powerpoint/2010/main" val="335757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19288" y="-171450"/>
            <a:ext cx="8229600" cy="1143000"/>
          </a:xfrm>
        </p:spPr>
        <p:txBody>
          <a:bodyPr/>
          <a:lstStyle/>
          <a:p>
            <a:pPr eaLnBrk="1" hangingPunct="1"/>
            <a:r>
              <a:rPr lang="en-US" altLang="he-IL" dirty="0">
                <a:solidFill>
                  <a:srgbClr val="002060"/>
                </a:solidFill>
              </a:rPr>
              <a:t>Germline mutation panel</a:t>
            </a:r>
          </a:p>
        </p:txBody>
      </p:sp>
      <p:sp>
        <p:nvSpPr>
          <p:cNvPr id="22531" name="Rectangle 3"/>
          <p:cNvSpPr>
            <a:spLocks noGrp="1" noChangeArrowheads="1"/>
          </p:cNvSpPr>
          <p:nvPr>
            <p:ph type="body" idx="1"/>
          </p:nvPr>
        </p:nvSpPr>
        <p:spPr>
          <a:xfrm>
            <a:off x="1524000" y="1052514"/>
            <a:ext cx="9144000" cy="5805487"/>
          </a:xfrm>
        </p:spPr>
        <p:txBody>
          <a:bodyPr/>
          <a:lstStyle/>
          <a:p>
            <a:pPr algn="l" rtl="0" eaLnBrk="1" hangingPunct="1">
              <a:lnSpc>
                <a:spcPct val="80000"/>
              </a:lnSpc>
              <a:buFontTx/>
              <a:buNone/>
            </a:pPr>
            <a:r>
              <a:rPr lang="en-US" altLang="he-IL" b="1" dirty="0">
                <a:solidFill>
                  <a:srgbClr val="002060"/>
                </a:solidFill>
              </a:rPr>
              <a:t>Ion PGM™ Sequencer </a:t>
            </a:r>
            <a:endParaRPr lang="he-IL" altLang="he-IL" b="1" dirty="0">
              <a:solidFill>
                <a:srgbClr val="002060"/>
              </a:solidFill>
            </a:endParaRPr>
          </a:p>
          <a:p>
            <a:pPr algn="l" rtl="0" eaLnBrk="1" hangingPunct="1">
              <a:lnSpc>
                <a:spcPct val="80000"/>
              </a:lnSpc>
              <a:buFontTx/>
              <a:buNone/>
            </a:pPr>
            <a:endParaRPr lang="en-US" altLang="he-IL" sz="2400" dirty="0">
              <a:solidFill>
                <a:srgbClr val="002060"/>
              </a:solidFill>
            </a:endParaRPr>
          </a:p>
          <a:p>
            <a:pPr algn="l" rtl="0" eaLnBrk="1" hangingPunct="1">
              <a:lnSpc>
                <a:spcPct val="80000"/>
              </a:lnSpc>
              <a:buFontTx/>
              <a:buNone/>
            </a:pPr>
            <a:endParaRPr lang="en-US" altLang="he-IL" sz="2400" dirty="0">
              <a:solidFill>
                <a:srgbClr val="002060"/>
              </a:solidFill>
            </a:endParaRPr>
          </a:p>
          <a:p>
            <a:pPr algn="l" rtl="0" eaLnBrk="1" hangingPunct="1">
              <a:lnSpc>
                <a:spcPct val="80000"/>
              </a:lnSpc>
              <a:buFontTx/>
              <a:buNone/>
            </a:pPr>
            <a:endParaRPr lang="en-US" altLang="he-IL" sz="2400" dirty="0">
              <a:solidFill>
                <a:srgbClr val="002060"/>
              </a:solidFill>
            </a:endParaRPr>
          </a:p>
          <a:p>
            <a:pPr algn="l" rtl="0" eaLnBrk="1" hangingPunct="1">
              <a:lnSpc>
                <a:spcPct val="80000"/>
              </a:lnSpc>
              <a:buFontTx/>
              <a:buNone/>
            </a:pPr>
            <a:endParaRPr lang="en-US" altLang="he-IL" sz="2400" dirty="0">
              <a:solidFill>
                <a:srgbClr val="002060"/>
              </a:solidFill>
            </a:endParaRPr>
          </a:p>
          <a:p>
            <a:pPr algn="l" rtl="0" eaLnBrk="1" hangingPunct="1">
              <a:lnSpc>
                <a:spcPct val="80000"/>
              </a:lnSpc>
              <a:buFontTx/>
              <a:buNone/>
            </a:pPr>
            <a:r>
              <a:rPr lang="en-US" altLang="he-IL" b="1" dirty="0">
                <a:solidFill>
                  <a:srgbClr val="002060"/>
                </a:solidFill>
              </a:rPr>
              <a:t>Custom germline panel - </a:t>
            </a:r>
            <a:r>
              <a:rPr lang="he-IL" altLang="he-IL" b="1" dirty="0">
                <a:solidFill>
                  <a:srgbClr val="002060"/>
                </a:solidFill>
              </a:rPr>
              <a:t> </a:t>
            </a:r>
          </a:p>
          <a:p>
            <a:pPr algn="l" rtl="0" eaLnBrk="1" hangingPunct="1">
              <a:lnSpc>
                <a:spcPct val="80000"/>
              </a:lnSpc>
              <a:buFontTx/>
              <a:buNone/>
            </a:pPr>
            <a:r>
              <a:rPr lang="en-US" altLang="he-IL" sz="2400" dirty="0">
                <a:solidFill>
                  <a:srgbClr val="002060"/>
                </a:solidFill>
              </a:rPr>
              <a:t>Number of bases</a:t>
            </a:r>
            <a:r>
              <a:rPr lang="he-IL" altLang="he-IL" sz="2400" dirty="0">
                <a:solidFill>
                  <a:srgbClr val="002060"/>
                </a:solidFill>
              </a:rPr>
              <a:t> – </a:t>
            </a:r>
            <a:r>
              <a:rPr lang="en-US" altLang="he-IL" sz="2400" dirty="0">
                <a:solidFill>
                  <a:srgbClr val="002060"/>
                </a:solidFill>
              </a:rPr>
              <a:t>107,871</a:t>
            </a:r>
            <a:r>
              <a:rPr lang="he-IL" altLang="he-IL" sz="2400" dirty="0">
                <a:solidFill>
                  <a:srgbClr val="002060"/>
                </a:solidFill>
              </a:rPr>
              <a:t>  </a:t>
            </a:r>
          </a:p>
          <a:p>
            <a:pPr algn="l" rtl="0" eaLnBrk="1" hangingPunct="1">
              <a:lnSpc>
                <a:spcPct val="80000"/>
              </a:lnSpc>
              <a:buFontTx/>
              <a:buNone/>
            </a:pPr>
            <a:r>
              <a:rPr lang="en-US" altLang="he-IL" sz="2400" dirty="0">
                <a:solidFill>
                  <a:srgbClr val="002060"/>
                </a:solidFill>
              </a:rPr>
              <a:t>Number of genes</a:t>
            </a:r>
            <a:r>
              <a:rPr lang="he-IL" altLang="he-IL" sz="2400" dirty="0">
                <a:solidFill>
                  <a:srgbClr val="002060"/>
                </a:solidFill>
              </a:rPr>
              <a:t> </a:t>
            </a:r>
            <a:r>
              <a:rPr lang="en-US" altLang="he-IL" sz="2400" dirty="0">
                <a:solidFill>
                  <a:srgbClr val="002060"/>
                </a:solidFill>
              </a:rPr>
              <a:t>–</a:t>
            </a:r>
            <a:r>
              <a:rPr lang="he-IL" altLang="he-IL" sz="2400" dirty="0">
                <a:solidFill>
                  <a:srgbClr val="002060"/>
                </a:solidFill>
              </a:rPr>
              <a:t> </a:t>
            </a:r>
            <a:r>
              <a:rPr lang="en-US" altLang="he-IL" sz="2400" dirty="0">
                <a:solidFill>
                  <a:srgbClr val="002060"/>
                </a:solidFill>
              </a:rPr>
              <a:t>22 (Overall Coverage)</a:t>
            </a:r>
            <a:endParaRPr lang="he-IL" altLang="he-IL" sz="2400" dirty="0">
              <a:solidFill>
                <a:srgbClr val="002060"/>
              </a:solidFill>
            </a:endParaRPr>
          </a:p>
          <a:p>
            <a:pPr algn="l" rtl="0" eaLnBrk="1" hangingPunct="1">
              <a:lnSpc>
                <a:spcPct val="80000"/>
              </a:lnSpc>
              <a:buFontTx/>
              <a:buNone/>
            </a:pPr>
            <a:r>
              <a:rPr lang="en-US" altLang="he-IL" sz="1600" i="1" dirty="0">
                <a:solidFill>
                  <a:srgbClr val="002060"/>
                </a:solidFill>
              </a:rPr>
              <a:t>ATM </a:t>
            </a:r>
            <a:r>
              <a:rPr lang="en-US" altLang="he-IL" sz="1600" dirty="0">
                <a:solidFill>
                  <a:srgbClr val="002060"/>
                </a:solidFill>
              </a:rPr>
              <a:t>(95.9%)</a:t>
            </a:r>
            <a:r>
              <a:rPr lang="en-US" altLang="he-IL" sz="1600" i="1" dirty="0">
                <a:solidFill>
                  <a:srgbClr val="002060"/>
                </a:solidFill>
              </a:rPr>
              <a:t>, BARD1 </a:t>
            </a:r>
            <a:r>
              <a:rPr lang="en-US" altLang="he-IL" sz="1600" dirty="0">
                <a:solidFill>
                  <a:srgbClr val="002060"/>
                </a:solidFill>
              </a:rPr>
              <a:t>(100%)</a:t>
            </a:r>
            <a:r>
              <a:rPr lang="en-US" altLang="he-IL" sz="1600" i="1" dirty="0">
                <a:solidFill>
                  <a:srgbClr val="002060"/>
                </a:solidFill>
              </a:rPr>
              <a:t>, BRCA1 </a:t>
            </a:r>
            <a:r>
              <a:rPr lang="en-US" altLang="he-IL" sz="1600" dirty="0">
                <a:solidFill>
                  <a:srgbClr val="002060"/>
                </a:solidFill>
              </a:rPr>
              <a:t>(99.8%)</a:t>
            </a:r>
            <a:r>
              <a:rPr lang="en-US" altLang="he-IL" sz="1600" i="1" dirty="0">
                <a:solidFill>
                  <a:srgbClr val="002060"/>
                </a:solidFill>
              </a:rPr>
              <a:t>, BRCA2 </a:t>
            </a:r>
            <a:r>
              <a:rPr lang="en-US" altLang="he-IL" sz="1600" dirty="0">
                <a:solidFill>
                  <a:srgbClr val="002060"/>
                </a:solidFill>
              </a:rPr>
              <a:t>(95.3%)</a:t>
            </a:r>
            <a:r>
              <a:rPr lang="en-US" altLang="he-IL" sz="1600" i="1" dirty="0">
                <a:solidFill>
                  <a:srgbClr val="002060"/>
                </a:solidFill>
              </a:rPr>
              <a:t>, BRIP1 </a:t>
            </a:r>
            <a:r>
              <a:rPr lang="en-US" altLang="he-IL" sz="1600" dirty="0">
                <a:solidFill>
                  <a:srgbClr val="002060"/>
                </a:solidFill>
              </a:rPr>
              <a:t>(95.8%)</a:t>
            </a:r>
            <a:r>
              <a:rPr lang="en-US" altLang="he-IL" sz="1600" i="1" dirty="0">
                <a:solidFill>
                  <a:srgbClr val="002060"/>
                </a:solidFill>
              </a:rPr>
              <a:t>, CDH1 </a:t>
            </a:r>
            <a:r>
              <a:rPr lang="en-US" altLang="he-IL" sz="1600" dirty="0">
                <a:solidFill>
                  <a:srgbClr val="002060"/>
                </a:solidFill>
              </a:rPr>
              <a:t>(100%)</a:t>
            </a:r>
            <a:r>
              <a:rPr lang="en-US" altLang="he-IL" sz="1600" i="1" dirty="0">
                <a:solidFill>
                  <a:srgbClr val="002060"/>
                </a:solidFill>
              </a:rPr>
              <a:t>, CDKN2A </a:t>
            </a:r>
            <a:r>
              <a:rPr lang="en-US" altLang="he-IL" sz="1600" dirty="0">
                <a:solidFill>
                  <a:srgbClr val="002060"/>
                </a:solidFill>
              </a:rPr>
              <a:t>(100%)</a:t>
            </a:r>
            <a:r>
              <a:rPr lang="en-US" altLang="he-IL" sz="1600" i="1" dirty="0">
                <a:solidFill>
                  <a:srgbClr val="002060"/>
                </a:solidFill>
              </a:rPr>
              <a:t>, CHEK2 </a:t>
            </a:r>
            <a:r>
              <a:rPr lang="en-US" altLang="he-IL" sz="1600" dirty="0">
                <a:solidFill>
                  <a:srgbClr val="002060"/>
                </a:solidFill>
              </a:rPr>
              <a:t>(91.4%)</a:t>
            </a:r>
            <a:r>
              <a:rPr lang="en-US" altLang="he-IL" sz="1600" i="1" dirty="0">
                <a:solidFill>
                  <a:srgbClr val="002060"/>
                </a:solidFill>
              </a:rPr>
              <a:t>, MLH1 </a:t>
            </a:r>
            <a:r>
              <a:rPr lang="en-US" altLang="he-IL" sz="1600" dirty="0">
                <a:solidFill>
                  <a:srgbClr val="002060"/>
                </a:solidFill>
              </a:rPr>
              <a:t>(100%)</a:t>
            </a:r>
            <a:r>
              <a:rPr lang="en-US" altLang="he-IL" sz="1600" i="1" dirty="0">
                <a:solidFill>
                  <a:srgbClr val="002060"/>
                </a:solidFill>
              </a:rPr>
              <a:t>, MRE11A </a:t>
            </a:r>
            <a:r>
              <a:rPr lang="en-US" altLang="he-IL" sz="1600" dirty="0">
                <a:solidFill>
                  <a:srgbClr val="002060"/>
                </a:solidFill>
              </a:rPr>
              <a:t>(96.2%)</a:t>
            </a:r>
            <a:r>
              <a:rPr lang="en-US" altLang="he-IL" sz="1600" i="1" dirty="0">
                <a:solidFill>
                  <a:srgbClr val="002060"/>
                </a:solidFill>
              </a:rPr>
              <a:t>, MSH2 </a:t>
            </a:r>
            <a:r>
              <a:rPr lang="en-US" altLang="he-IL" sz="1600" dirty="0">
                <a:solidFill>
                  <a:srgbClr val="002060"/>
                </a:solidFill>
              </a:rPr>
              <a:t>(98.6%)</a:t>
            </a:r>
            <a:r>
              <a:rPr lang="en-US" altLang="he-IL" sz="1600" i="1" dirty="0">
                <a:solidFill>
                  <a:srgbClr val="002060"/>
                </a:solidFill>
              </a:rPr>
              <a:t>, MSH6 </a:t>
            </a:r>
            <a:r>
              <a:rPr lang="en-US" altLang="he-IL" sz="1600" dirty="0">
                <a:solidFill>
                  <a:srgbClr val="002060"/>
                </a:solidFill>
              </a:rPr>
              <a:t>(99.2%)</a:t>
            </a:r>
            <a:r>
              <a:rPr lang="en-US" altLang="he-IL" sz="1600" i="1" dirty="0">
                <a:solidFill>
                  <a:srgbClr val="002060"/>
                </a:solidFill>
              </a:rPr>
              <a:t>, MUTYH </a:t>
            </a:r>
            <a:r>
              <a:rPr lang="en-US" altLang="he-IL" sz="1600" dirty="0">
                <a:solidFill>
                  <a:srgbClr val="002060"/>
                </a:solidFill>
              </a:rPr>
              <a:t>(100%)</a:t>
            </a:r>
            <a:r>
              <a:rPr lang="en-US" altLang="he-IL" sz="1600" i="1" dirty="0">
                <a:solidFill>
                  <a:srgbClr val="002060"/>
                </a:solidFill>
              </a:rPr>
              <a:t>, NBN </a:t>
            </a:r>
            <a:r>
              <a:rPr lang="en-US" altLang="he-IL" sz="1600" dirty="0">
                <a:solidFill>
                  <a:srgbClr val="002060"/>
                </a:solidFill>
              </a:rPr>
              <a:t>(99.9%)</a:t>
            </a:r>
            <a:r>
              <a:rPr lang="en-US" altLang="he-IL" sz="1600" i="1" dirty="0">
                <a:solidFill>
                  <a:srgbClr val="002060"/>
                </a:solidFill>
              </a:rPr>
              <a:t>, NLRP2 </a:t>
            </a:r>
            <a:r>
              <a:rPr lang="en-US" altLang="he-IL" sz="1600" dirty="0">
                <a:solidFill>
                  <a:srgbClr val="002060"/>
                </a:solidFill>
              </a:rPr>
              <a:t>(100%)</a:t>
            </a:r>
            <a:r>
              <a:rPr lang="en-US" altLang="he-IL" sz="1600" i="1" dirty="0">
                <a:solidFill>
                  <a:srgbClr val="002060"/>
                </a:solidFill>
              </a:rPr>
              <a:t>, PALB2 </a:t>
            </a:r>
            <a:r>
              <a:rPr lang="en-US" altLang="he-IL" sz="1600" dirty="0">
                <a:solidFill>
                  <a:srgbClr val="002060"/>
                </a:solidFill>
              </a:rPr>
              <a:t>(98.6%)</a:t>
            </a:r>
            <a:r>
              <a:rPr lang="en-US" altLang="he-IL" sz="1600" i="1" dirty="0">
                <a:solidFill>
                  <a:srgbClr val="002060"/>
                </a:solidFill>
              </a:rPr>
              <a:t>, PMS1 </a:t>
            </a:r>
            <a:r>
              <a:rPr lang="en-US" altLang="he-IL" sz="1600" dirty="0">
                <a:solidFill>
                  <a:srgbClr val="002060"/>
                </a:solidFill>
              </a:rPr>
              <a:t>(89.5%)</a:t>
            </a:r>
            <a:r>
              <a:rPr lang="en-US" altLang="he-IL" sz="1600" i="1" dirty="0">
                <a:solidFill>
                  <a:srgbClr val="002060"/>
                </a:solidFill>
              </a:rPr>
              <a:t>, PMS2 </a:t>
            </a:r>
            <a:r>
              <a:rPr lang="en-US" altLang="he-IL" sz="1600" dirty="0">
                <a:solidFill>
                  <a:srgbClr val="002060"/>
                </a:solidFill>
              </a:rPr>
              <a:t>(79.8%)</a:t>
            </a:r>
            <a:r>
              <a:rPr lang="en-US" altLang="he-IL" sz="1600" i="1" dirty="0">
                <a:solidFill>
                  <a:srgbClr val="002060"/>
                </a:solidFill>
              </a:rPr>
              <a:t>, PTEN </a:t>
            </a:r>
            <a:r>
              <a:rPr lang="en-US" altLang="he-IL" sz="1600" dirty="0">
                <a:solidFill>
                  <a:srgbClr val="002060"/>
                </a:solidFill>
              </a:rPr>
              <a:t>(98.6%)</a:t>
            </a:r>
            <a:r>
              <a:rPr lang="en-US" altLang="he-IL" sz="1600" i="1" dirty="0">
                <a:solidFill>
                  <a:srgbClr val="002060"/>
                </a:solidFill>
              </a:rPr>
              <a:t>, RAD50 </a:t>
            </a:r>
            <a:r>
              <a:rPr lang="en-US" altLang="he-IL" sz="1600" dirty="0">
                <a:solidFill>
                  <a:srgbClr val="002060"/>
                </a:solidFill>
              </a:rPr>
              <a:t>(93.9%)</a:t>
            </a:r>
            <a:r>
              <a:rPr lang="en-US" altLang="he-IL" sz="1600" i="1" dirty="0">
                <a:solidFill>
                  <a:srgbClr val="002060"/>
                </a:solidFill>
              </a:rPr>
              <a:t>, RAD51C </a:t>
            </a:r>
            <a:r>
              <a:rPr lang="en-US" altLang="he-IL" sz="1600" dirty="0">
                <a:solidFill>
                  <a:srgbClr val="002060"/>
                </a:solidFill>
              </a:rPr>
              <a:t>(95.2%)</a:t>
            </a:r>
            <a:r>
              <a:rPr lang="en-US" altLang="he-IL" sz="1600" i="1" dirty="0">
                <a:solidFill>
                  <a:srgbClr val="002060"/>
                </a:solidFill>
              </a:rPr>
              <a:t>, STK11 </a:t>
            </a:r>
            <a:r>
              <a:rPr lang="en-US" altLang="he-IL" sz="1600" dirty="0">
                <a:solidFill>
                  <a:srgbClr val="002060"/>
                </a:solidFill>
              </a:rPr>
              <a:t>(100%)</a:t>
            </a:r>
            <a:r>
              <a:rPr lang="en-US" altLang="he-IL" sz="1600" i="1" dirty="0">
                <a:solidFill>
                  <a:srgbClr val="002060"/>
                </a:solidFill>
              </a:rPr>
              <a:t>, TP53 </a:t>
            </a:r>
            <a:r>
              <a:rPr lang="en-US" altLang="he-IL" sz="1600" dirty="0">
                <a:solidFill>
                  <a:srgbClr val="002060"/>
                </a:solidFill>
              </a:rPr>
              <a:t>(96.6%)</a:t>
            </a:r>
            <a:r>
              <a:rPr lang="en-US" altLang="he-IL" sz="1600" i="1" dirty="0">
                <a:solidFill>
                  <a:srgbClr val="002060"/>
                </a:solidFill>
              </a:rPr>
              <a:t>    </a:t>
            </a:r>
            <a:endParaRPr lang="en-US" altLang="he-IL" sz="1600" dirty="0">
              <a:solidFill>
                <a:srgbClr val="002060"/>
              </a:solidFill>
            </a:endParaRPr>
          </a:p>
          <a:p>
            <a:pPr algn="l" rtl="0" eaLnBrk="1" hangingPunct="1">
              <a:lnSpc>
                <a:spcPct val="80000"/>
              </a:lnSpc>
              <a:buFontTx/>
              <a:buNone/>
            </a:pPr>
            <a:r>
              <a:rPr lang="en-US" altLang="he-IL" sz="2400" dirty="0">
                <a:solidFill>
                  <a:srgbClr val="002060"/>
                </a:solidFill>
              </a:rPr>
              <a:t> </a:t>
            </a:r>
          </a:p>
          <a:p>
            <a:pPr algn="l" rtl="0" eaLnBrk="1" hangingPunct="1">
              <a:lnSpc>
                <a:spcPct val="80000"/>
              </a:lnSpc>
              <a:buFontTx/>
              <a:buNone/>
            </a:pPr>
            <a:endParaRPr lang="en-US" altLang="he-IL" sz="2400" dirty="0">
              <a:solidFill>
                <a:srgbClr val="002060"/>
              </a:solidFill>
            </a:endParaRPr>
          </a:p>
        </p:txBody>
      </p:sp>
      <p:pic>
        <p:nvPicPr>
          <p:cNvPr id="22532" name="Picture 15" descr="IonTorrent_PG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1123950"/>
            <a:ext cx="2808288" cy="254635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06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2332038"/>
            <a:ext cx="8229600" cy="4525962"/>
          </a:xfrm>
        </p:spPr>
        <p:txBody>
          <a:bodyPr/>
          <a:lstStyle/>
          <a:p>
            <a:pPr marL="0" indent="0">
              <a:buNone/>
              <a:defRPr/>
            </a:pPr>
            <a:r>
              <a:rPr lang="en-US" sz="2400" b="1" dirty="0">
                <a:solidFill>
                  <a:srgbClr val="002060"/>
                </a:solidFill>
              </a:rPr>
              <a:t>Patient population:</a:t>
            </a:r>
            <a:r>
              <a:rPr lang="en-US" sz="2400" dirty="0">
                <a:solidFill>
                  <a:srgbClr val="002060"/>
                </a:solidFill>
              </a:rPr>
              <a:t> 63 patients from the onco-genetic clinic in Hadassah Medical Center that </a:t>
            </a:r>
            <a:r>
              <a:rPr lang="en-US" sz="2400" u="sng" dirty="0">
                <a:solidFill>
                  <a:srgbClr val="FF0000"/>
                </a:solidFill>
              </a:rPr>
              <a:t>have signed an informed consent </a:t>
            </a:r>
            <a:r>
              <a:rPr lang="en-US" sz="2400" dirty="0">
                <a:solidFill>
                  <a:srgbClr val="002060"/>
                </a:solidFill>
              </a:rPr>
              <a:t>that harbor known mutations in the </a:t>
            </a:r>
            <a:r>
              <a:rPr lang="en-US" sz="2400" i="1" dirty="0">
                <a:solidFill>
                  <a:srgbClr val="002060"/>
                </a:solidFill>
              </a:rPr>
              <a:t>BRCA1, BRCA2, MLH1 </a:t>
            </a:r>
            <a:r>
              <a:rPr lang="en-US" sz="2400" dirty="0">
                <a:solidFill>
                  <a:srgbClr val="002060"/>
                </a:solidFill>
              </a:rPr>
              <a:t>and </a:t>
            </a:r>
            <a:r>
              <a:rPr lang="en-US" sz="2400" i="1" dirty="0">
                <a:solidFill>
                  <a:srgbClr val="002060"/>
                </a:solidFill>
              </a:rPr>
              <a:t>PMS2 </a:t>
            </a:r>
            <a:r>
              <a:rPr lang="en-US" sz="2400" dirty="0">
                <a:solidFill>
                  <a:srgbClr val="002060"/>
                </a:solidFill>
              </a:rPr>
              <a:t>genes were tested and the mutations were identified. In 2 samples with low coverage the mutations were not identified.</a:t>
            </a:r>
          </a:p>
          <a:p>
            <a:pPr algn="l" rtl="0">
              <a:defRPr/>
            </a:pPr>
            <a:endParaRPr lang="he-IL" dirty="0"/>
          </a:p>
        </p:txBody>
      </p:sp>
      <p:sp>
        <p:nvSpPr>
          <p:cNvPr id="23555" name="Rectangle 2"/>
          <p:cNvSpPr>
            <a:spLocks noGrp="1" noChangeArrowheads="1"/>
          </p:cNvSpPr>
          <p:nvPr>
            <p:ph type="title"/>
          </p:nvPr>
        </p:nvSpPr>
        <p:spPr/>
        <p:txBody>
          <a:bodyPr/>
          <a:lstStyle/>
          <a:p>
            <a:pPr eaLnBrk="1" hangingPunct="1"/>
            <a:r>
              <a:rPr lang="en-US" altLang="he-IL" dirty="0">
                <a:solidFill>
                  <a:srgbClr val="002060"/>
                </a:solidFill>
              </a:rPr>
              <a:t>Validation</a:t>
            </a:r>
          </a:p>
        </p:txBody>
      </p:sp>
    </p:spTree>
    <p:extLst>
      <p:ext uri="{BB962C8B-B14F-4D97-AF65-F5344CB8AC3E}">
        <p14:creationId xmlns:p14="http://schemas.microsoft.com/office/powerpoint/2010/main" val="975156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1315</Words>
  <Application>Microsoft Office PowerPoint</Application>
  <PresentationFormat>Widescreen</PresentationFormat>
  <Paragraphs>210</Paragraphs>
  <Slides>36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BlinkMacSystemFont</vt:lpstr>
      <vt:lpstr>Calibri</vt:lpstr>
      <vt:lpstr>Calibri Light</vt:lpstr>
      <vt:lpstr>Times New Roman</vt:lpstr>
      <vt:lpstr>Office Theme</vt:lpstr>
      <vt:lpstr>Hereditary breast cancer – germline panel </vt:lpstr>
      <vt:lpstr>Work of </vt:lpstr>
      <vt:lpstr>PowerPoint Presentation</vt:lpstr>
      <vt:lpstr>PowerPoint Presentation</vt:lpstr>
      <vt:lpstr>PowerPoint Presentation</vt:lpstr>
      <vt:lpstr>PowerPoint Presentation</vt:lpstr>
      <vt:lpstr>PowerPoint Presentation</vt:lpstr>
      <vt:lpstr>Germline mutation panel</vt:lpstr>
      <vt:lpstr>Validation</vt:lpstr>
      <vt:lpstr>Clinical trial HMO 0346-12 </vt:lpstr>
      <vt:lpstr>PowerPoint Presentation</vt:lpstr>
      <vt:lpstr>Recurrent TP53 Missense Mutation in Cancer Patients of Arab Descent  Population: We evaluated five breast cancer patients of Arab descent diagnosed with cancer before the age of 50 years and identified the previously described TP53 mutation,  c.541C&gt;T, R181C (rs587782596), in two women from unrelated Arab families. We further tested 85 unrelated Arab cancer patients and father of a BC carrier patient for TP53 c.541C&gt;T using a real time polymerase chain reaction (RT-PCR) approach and identified four additional carriers, two with BC one with lung cancer, and the father of a BC carrier patient, diagnosed with GBM.  </vt:lpstr>
      <vt:lpstr>PowerPoint Presentation</vt:lpstr>
      <vt:lpstr>PowerPoint Presentation</vt:lpstr>
      <vt:lpstr>Cancer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TP53 R181C</vt:lpstr>
      <vt:lpstr>TP53 R181C mouse model</vt:lpstr>
      <vt:lpstr>PowerPoint Presentation</vt:lpstr>
      <vt:lpstr>PowerPoint Presentation</vt:lpstr>
      <vt:lpstr>PowerPoint Presentation</vt:lpstr>
      <vt:lpstr>PowerPoint Presentation</vt:lpstr>
      <vt:lpstr>TP53 R181C</vt:lpstr>
      <vt:lpstr>Mutational signature </vt:lpstr>
      <vt:lpstr>PowerPoint Presentation</vt:lpstr>
      <vt:lpstr>Molecular signature in a BRCA mutated cell line </vt:lpstr>
      <vt:lpstr>Molecular signature in a TP53 R181C tumor</vt:lpstr>
      <vt:lpstr>Conclusion</vt:lpstr>
      <vt:lpstr>Characterization of mutational signature as tool for understanding some aspects of TP53 R181C mutated tumor biology.  Studying the physiology of TP53 R181C carriers.</vt:lpstr>
      <vt:lpstr>Thank you very much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Hereditary breast cancer – germline panel </dc:title>
  <dc:creator>זיק אביעד - ZICK AVIAD</dc:creator>
  <cp:lastModifiedBy>זיק אביעד - ZICK AVIAD</cp:lastModifiedBy>
  <cp:revision>2</cp:revision>
  <dcterms:created xsi:type="dcterms:W3CDTF">2023-03-08T18:53:45Z</dcterms:created>
  <dcterms:modified xsi:type="dcterms:W3CDTF">2023-03-08T18:56:05Z</dcterms:modified>
</cp:coreProperties>
</file>