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7" r:id="rId2"/>
    <p:sldId id="303" r:id="rId3"/>
    <p:sldId id="304" r:id="rId4"/>
    <p:sldId id="298" r:id="rId5"/>
    <p:sldId id="305" r:id="rId6"/>
    <p:sldId id="297" r:id="rId7"/>
    <p:sldId id="296" r:id="rId8"/>
    <p:sldId id="306" r:id="rId9"/>
    <p:sldId id="307" r:id="rId10"/>
    <p:sldId id="308" r:id="rId11"/>
    <p:sldId id="260" r:id="rId12"/>
    <p:sldId id="259" r:id="rId13"/>
    <p:sldId id="258" r:id="rId14"/>
    <p:sldId id="311" r:id="rId15"/>
    <p:sldId id="313" r:id="rId16"/>
    <p:sldId id="314"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74"/>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6D9BC-EEE0-1B41-A40D-FF43F9F59088}" type="datetimeFigureOut">
              <a:rPr lang="en-US" smtClean="0"/>
              <a:t>3/2/24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7B858-9156-8446-B882-521DE8C9DC32}" type="slidenum">
              <a:rPr lang="en-US" smtClean="0"/>
              <a:t>‹#›</a:t>
            </a:fld>
            <a:endParaRPr lang="en-US"/>
          </a:p>
        </p:txBody>
      </p:sp>
    </p:spTree>
    <p:extLst>
      <p:ext uri="{BB962C8B-B14F-4D97-AF65-F5344CB8AC3E}">
        <p14:creationId xmlns:p14="http://schemas.microsoft.com/office/powerpoint/2010/main" val="29696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7C1D53-B96F-4344-823F-71C266FD9BEE}"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205411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C1D53-B96F-4344-823F-71C266FD9BEE}"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104564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C1D53-B96F-4344-823F-71C266FD9BEE}"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126140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C1D53-B96F-4344-823F-71C266FD9BEE}"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54525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7C1D53-B96F-4344-823F-71C266FD9BEE}"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84771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7C1D53-B96F-4344-823F-71C266FD9BEE}"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107720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7C1D53-B96F-4344-823F-71C266FD9BEE}" type="datetimeFigureOut">
              <a:rPr lang="en-US" smtClean="0"/>
              <a:t>3/2/24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128149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7C1D53-B96F-4344-823F-71C266FD9BEE}" type="datetimeFigureOut">
              <a:rPr lang="en-US" smtClean="0"/>
              <a:t>3/2/24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92607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C1D53-B96F-4344-823F-71C266FD9BEE}" type="datetimeFigureOut">
              <a:rPr lang="en-US" smtClean="0"/>
              <a:t>3/2/24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177403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7C1D53-B96F-4344-823F-71C266FD9BEE}"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48849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7C1D53-B96F-4344-823F-71C266FD9BEE}"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3A927-4443-914A-BDD0-851420E99FA9}" type="slidenum">
              <a:rPr lang="en-US" smtClean="0"/>
              <a:t>‹#›</a:t>
            </a:fld>
            <a:endParaRPr lang="en-US"/>
          </a:p>
        </p:txBody>
      </p:sp>
    </p:spTree>
    <p:extLst>
      <p:ext uri="{BB962C8B-B14F-4D97-AF65-F5344CB8AC3E}">
        <p14:creationId xmlns:p14="http://schemas.microsoft.com/office/powerpoint/2010/main" val="37660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C1D53-B96F-4344-823F-71C266FD9BEE}" type="datetimeFigureOut">
              <a:rPr lang="en-US" smtClean="0"/>
              <a:t>3/2/24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A927-4443-914A-BDD0-851420E99FA9}" type="slidenum">
              <a:rPr lang="en-US" smtClean="0"/>
              <a:t>‹#›</a:t>
            </a:fld>
            <a:endParaRPr lang="en-US"/>
          </a:p>
        </p:txBody>
      </p:sp>
    </p:spTree>
    <p:extLst>
      <p:ext uri="{BB962C8B-B14F-4D97-AF65-F5344CB8AC3E}">
        <p14:creationId xmlns:p14="http://schemas.microsoft.com/office/powerpoint/2010/main" val="197741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WY05gn9j-aw"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1"/>
            <a:ext cx="12192000" cy="6858000"/>
          </a:xfrm>
          <a:prstGeom prst="rect">
            <a:avLst/>
          </a:prstGeom>
        </p:spPr>
      </p:pic>
      <p:sp>
        <p:nvSpPr>
          <p:cNvPr id="2" name="Title 1"/>
          <p:cNvSpPr>
            <a:spLocks noGrp="1"/>
          </p:cNvSpPr>
          <p:nvPr>
            <p:ph type="ctrTitle"/>
          </p:nvPr>
        </p:nvSpPr>
        <p:spPr/>
        <p:txBody>
          <a:bodyPr>
            <a:normAutofit/>
          </a:bodyPr>
          <a:lstStyle/>
          <a:p>
            <a:r>
              <a:rPr lang="he-IL" sz="4800" dirty="0">
                <a:solidFill>
                  <a:srgbClr val="FFC000"/>
                </a:solidFill>
              </a:rPr>
              <a:t>מבוא לתרבות הקלאסית: יוון</a:t>
            </a:r>
            <a:br>
              <a:rPr lang="en-US" sz="4800" dirty="0">
                <a:solidFill>
                  <a:srgbClr val="FFC000"/>
                </a:solidFill>
              </a:rPr>
            </a:br>
            <a:r>
              <a:rPr lang="en-US" sz="3200" dirty="0">
                <a:solidFill>
                  <a:srgbClr val="FFC000"/>
                </a:solidFill>
                <a:latin typeface="Times New Roman" panose="02020603050405020304" pitchFamily="18" charset="0"/>
                <a:cs typeface="Times New Roman" panose="02020603050405020304" pitchFamily="18" charset="0"/>
              </a:rPr>
              <a:t>28218</a:t>
            </a:r>
          </a:p>
        </p:txBody>
      </p:sp>
      <p:sp>
        <p:nvSpPr>
          <p:cNvPr id="3" name="Subtitle 2"/>
          <p:cNvSpPr>
            <a:spLocks noGrp="1"/>
          </p:cNvSpPr>
          <p:nvPr>
            <p:ph type="subTitle" idx="1"/>
          </p:nvPr>
        </p:nvSpPr>
        <p:spPr>
          <a:xfrm>
            <a:off x="1524000" y="3602038"/>
            <a:ext cx="9144000" cy="1655762"/>
          </a:xfrm>
        </p:spPr>
        <p:txBody>
          <a:bodyPr>
            <a:normAutofit/>
          </a:bodyPr>
          <a:lstStyle/>
          <a:p>
            <a:r>
              <a:rPr lang="he-IL" sz="3600" dirty="0">
                <a:solidFill>
                  <a:srgbClr val="FFC000"/>
                </a:solidFill>
                <a:cs typeface="+mj-cs"/>
              </a:rPr>
              <a:t>שיעור 10: קומדיה, סימפוזיון ומשפט</a:t>
            </a:r>
            <a:endParaRPr lang="en-US" sz="3600" dirty="0">
              <a:solidFill>
                <a:srgbClr val="FFC000"/>
              </a:solidFill>
              <a:cs typeface="+mj-cs"/>
            </a:endParaRPr>
          </a:p>
        </p:txBody>
      </p:sp>
    </p:spTree>
    <p:extLst>
      <p:ext uri="{BB962C8B-B14F-4D97-AF65-F5344CB8AC3E}">
        <p14:creationId xmlns:p14="http://schemas.microsoft.com/office/powerpoint/2010/main" val="27891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2E08-F59D-EFD4-AFB6-9B07E8B4EF91}"/>
              </a:ext>
            </a:extLst>
          </p:cNvPr>
          <p:cNvSpPr>
            <a:spLocks noGrp="1"/>
          </p:cNvSpPr>
          <p:nvPr>
            <p:ph type="title"/>
          </p:nvPr>
        </p:nvSpPr>
        <p:spPr/>
        <p:txBody>
          <a:bodyPr/>
          <a:lstStyle/>
          <a:p>
            <a:pPr algn="ctr"/>
            <a:r>
              <a:rPr lang="he-IL" dirty="0"/>
              <a:t>פרגמנטים מן הקומדיה</a:t>
            </a:r>
            <a:endParaRPr lang="en-IL" dirty="0"/>
          </a:p>
        </p:txBody>
      </p:sp>
      <p:pic>
        <p:nvPicPr>
          <p:cNvPr id="4" name="Content Placeholder 3">
            <a:extLst>
              <a:ext uri="{FF2B5EF4-FFF2-40B4-BE49-F238E27FC236}">
                <a16:creationId xmlns:a16="http://schemas.microsoft.com/office/drawing/2014/main" id="{9EFFB05A-11C1-7C3B-FBB3-41AC0F3BEC33}"/>
              </a:ext>
            </a:extLst>
          </p:cNvPr>
          <p:cNvPicPr>
            <a:picLocks noGrp="1" noChangeAspect="1"/>
          </p:cNvPicPr>
          <p:nvPr>
            <p:ph idx="1"/>
          </p:nvPr>
        </p:nvPicPr>
        <p:blipFill>
          <a:blip r:embed="rId2"/>
          <a:stretch>
            <a:fillRect/>
          </a:stretch>
        </p:blipFill>
        <p:spPr>
          <a:xfrm>
            <a:off x="1070517" y="1690688"/>
            <a:ext cx="3267308" cy="5046176"/>
          </a:xfrm>
        </p:spPr>
      </p:pic>
      <p:pic>
        <p:nvPicPr>
          <p:cNvPr id="5" name="Picture 4">
            <a:extLst>
              <a:ext uri="{FF2B5EF4-FFF2-40B4-BE49-F238E27FC236}">
                <a16:creationId xmlns:a16="http://schemas.microsoft.com/office/drawing/2014/main" id="{B1F5F1C8-9F03-97E1-1668-77CF1379BC9C}"/>
              </a:ext>
            </a:extLst>
          </p:cNvPr>
          <p:cNvPicPr>
            <a:picLocks noChangeAspect="1"/>
          </p:cNvPicPr>
          <p:nvPr/>
        </p:nvPicPr>
        <p:blipFill>
          <a:blip r:embed="rId3"/>
          <a:stretch>
            <a:fillRect/>
          </a:stretch>
        </p:blipFill>
        <p:spPr>
          <a:xfrm>
            <a:off x="5289549" y="2174488"/>
            <a:ext cx="5852744" cy="4562376"/>
          </a:xfrm>
          <a:prstGeom prst="rect">
            <a:avLst/>
          </a:prstGeom>
        </p:spPr>
      </p:pic>
    </p:spTree>
    <p:extLst>
      <p:ext uri="{BB962C8B-B14F-4D97-AF65-F5344CB8AC3E}">
        <p14:creationId xmlns:p14="http://schemas.microsoft.com/office/powerpoint/2010/main" val="404184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he-IL" dirty="0" err="1"/>
              <a:t>מננדרוס</a:t>
            </a:r>
            <a:r>
              <a:rPr lang="he-IL" dirty="0"/>
              <a:t> 342-290 לפנה״ס</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0737" y="1305687"/>
            <a:ext cx="3467525"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069" y="1305687"/>
            <a:ext cx="2438400" cy="4065794"/>
          </a:xfrm>
          <a:prstGeom prst="rect">
            <a:avLst/>
          </a:prstGeom>
        </p:spPr>
      </p:pic>
    </p:spTree>
    <p:extLst>
      <p:ext uri="{BB962C8B-B14F-4D97-AF65-F5344CB8AC3E}">
        <p14:creationId xmlns:p14="http://schemas.microsoft.com/office/powerpoint/2010/main" val="140693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he-IL" dirty="0">
                <a:latin typeface="Times New Roman" charset="0"/>
                <a:ea typeface="Times New Roman" charset="0"/>
                <a:cs typeface="Times New Roman" charset="0"/>
              </a:rPr>
              <a:t>פפירוס ״קהיר״</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90000"/>
              </a:lnSpc>
              <a:spcBef>
                <a:spcPts val="1000"/>
              </a:spcBef>
              <a:buFont typeface="Arial"/>
              <a:buChar char="•"/>
            </a:pPr>
            <a:endParaRPr lang="en-US" dirty="0"/>
          </a:p>
        </p:txBody>
      </p:sp>
      <p:pic>
        <p:nvPicPr>
          <p:cNvPr id="1025" name="Picture 1" descr="age1image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854" y="1293779"/>
            <a:ext cx="4319081"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10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he-IL" dirty="0">
                <a:latin typeface="Times New Roman" charset="0"/>
                <a:ea typeface="Times New Roman" charset="0"/>
                <a:cs typeface="Times New Roman" charset="0"/>
              </a:rPr>
              <a:t>פפירוס </a:t>
            </a:r>
            <a:r>
              <a:rPr lang="he-IL" dirty="0" err="1">
                <a:latin typeface="Times New Roman" charset="0"/>
                <a:ea typeface="Times New Roman" charset="0"/>
                <a:cs typeface="Times New Roman" charset="0"/>
              </a:rPr>
              <a:t>בודמר</a:t>
            </a:r>
            <a:r>
              <a:rPr lang="he-IL" dirty="0">
                <a:latin typeface="Times New Roman" charset="0"/>
                <a:ea typeface="Times New Roman" charset="0"/>
                <a:cs typeface="Times New Roman" charset="0"/>
              </a:rPr>
              <a:t> 4</a:t>
            </a:r>
            <a:endParaRPr lang="en-US"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9945" y="1825625"/>
            <a:ext cx="2192109" cy="4351338"/>
          </a:xfrm>
        </p:spPr>
      </p:pic>
    </p:spTree>
    <p:extLst>
      <p:ext uri="{BB962C8B-B14F-4D97-AF65-F5344CB8AC3E}">
        <p14:creationId xmlns:p14="http://schemas.microsoft.com/office/powerpoint/2010/main" val="31675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C382-838A-9008-582C-4CE4B3D530BF}"/>
              </a:ext>
            </a:extLst>
          </p:cNvPr>
          <p:cNvSpPr>
            <a:spLocks noGrp="1"/>
          </p:cNvSpPr>
          <p:nvPr>
            <p:ph type="title"/>
          </p:nvPr>
        </p:nvSpPr>
        <p:spPr/>
        <p:txBody>
          <a:bodyPr/>
          <a:lstStyle/>
          <a:p>
            <a:pPr algn="ctr"/>
            <a:r>
              <a:rPr lang="he-IL" dirty="0"/>
              <a:t>אבי </a:t>
            </a:r>
            <a:r>
              <a:rPr lang="he-IL" dirty="0" err="1"/>
              <a:t>הקומדיית</a:t>
            </a:r>
            <a:r>
              <a:rPr lang="he-IL" dirty="0"/>
              <a:t> המצבים </a:t>
            </a:r>
            <a:endParaRPr lang="en-IL" dirty="0"/>
          </a:p>
        </p:txBody>
      </p:sp>
      <p:sp>
        <p:nvSpPr>
          <p:cNvPr id="3" name="Content Placeholder 2">
            <a:extLst>
              <a:ext uri="{FF2B5EF4-FFF2-40B4-BE49-F238E27FC236}">
                <a16:creationId xmlns:a16="http://schemas.microsoft.com/office/drawing/2014/main" id="{5D82986B-5AFD-2FA5-D2F2-B2366784EF7D}"/>
              </a:ext>
            </a:extLst>
          </p:cNvPr>
          <p:cNvSpPr>
            <a:spLocks noGrp="1"/>
          </p:cNvSpPr>
          <p:nvPr>
            <p:ph idx="1"/>
          </p:nvPr>
        </p:nvSpPr>
        <p:spPr/>
        <p:txBody>
          <a:bodyPr>
            <a:normAutofit/>
          </a:bodyPr>
          <a:lstStyle/>
          <a:p>
            <a:pPr marL="0" indent="0" algn="ctr" defTabSz="914400" rtl="1" eaLnBrk="1" latinLnBrk="0" hangingPunct="1">
              <a:lnSpc>
                <a:spcPct val="90000"/>
              </a:lnSpc>
              <a:spcBef>
                <a:spcPts val="1000"/>
              </a:spcBef>
              <a:buNone/>
            </a:pPr>
            <a:r>
              <a:rPr lang="he-IL" sz="4000" dirty="0" err="1">
                <a:cs typeface="+mj-cs"/>
              </a:rPr>
              <a:t>מננדרוס</a:t>
            </a:r>
            <a:r>
              <a:rPr lang="he-IL" sz="4000" dirty="0">
                <a:cs typeface="+mj-cs"/>
              </a:rPr>
              <a:t> </a:t>
            </a:r>
            <a:r>
              <a:rPr lang="en-US" sz="4000" dirty="0">
                <a:cs typeface="+mj-cs"/>
              </a:rPr>
              <a:t>MENANDER</a:t>
            </a:r>
          </a:p>
          <a:p>
            <a:pPr marL="0" indent="0" algn="ctr" defTabSz="914400" rtl="1" eaLnBrk="1" latinLnBrk="0" hangingPunct="1">
              <a:lnSpc>
                <a:spcPct val="90000"/>
              </a:lnSpc>
              <a:spcBef>
                <a:spcPts val="1000"/>
              </a:spcBef>
              <a:buNone/>
            </a:pPr>
            <a:r>
              <a:rPr lang="he-IL" sz="4000" dirty="0" err="1">
                <a:cs typeface="+mj-cs"/>
              </a:rPr>
              <a:t>פלאוטוס</a:t>
            </a:r>
            <a:r>
              <a:rPr lang="he-IL" sz="4000" dirty="0">
                <a:cs typeface="+mj-cs"/>
              </a:rPr>
              <a:t> </a:t>
            </a:r>
            <a:r>
              <a:rPr lang="en-US" sz="4000" dirty="0">
                <a:cs typeface="+mj-cs"/>
              </a:rPr>
              <a:t>PLAUTUS</a:t>
            </a:r>
          </a:p>
          <a:p>
            <a:pPr marL="0" indent="0" algn="ctr" defTabSz="914400" rtl="1" eaLnBrk="1" latinLnBrk="0" hangingPunct="1">
              <a:lnSpc>
                <a:spcPct val="90000"/>
              </a:lnSpc>
              <a:spcBef>
                <a:spcPts val="1000"/>
              </a:spcBef>
              <a:buNone/>
            </a:pPr>
            <a:r>
              <a:rPr lang="he-IL" sz="4000" dirty="0" err="1">
                <a:cs typeface="+mj-cs"/>
              </a:rPr>
              <a:t>טרנטיוס</a:t>
            </a:r>
            <a:r>
              <a:rPr lang="he-IL" sz="4000" dirty="0">
                <a:cs typeface="+mj-cs"/>
              </a:rPr>
              <a:t> </a:t>
            </a:r>
            <a:r>
              <a:rPr lang="en-US" sz="4000" dirty="0">
                <a:cs typeface="+mj-cs"/>
              </a:rPr>
              <a:t>TERENCE</a:t>
            </a:r>
          </a:p>
          <a:p>
            <a:pPr marL="0" indent="0" algn="ctr" defTabSz="914400" rtl="1" eaLnBrk="1" latinLnBrk="0" hangingPunct="1">
              <a:lnSpc>
                <a:spcPct val="90000"/>
              </a:lnSpc>
              <a:spcBef>
                <a:spcPts val="1000"/>
              </a:spcBef>
              <a:buNone/>
            </a:pPr>
            <a:r>
              <a:rPr lang="he-IL" sz="4000" dirty="0" err="1">
                <a:cs typeface="+mj-cs"/>
              </a:rPr>
              <a:t>מולייר</a:t>
            </a:r>
            <a:r>
              <a:rPr lang="en-IL" sz="4000" dirty="0">
                <a:cs typeface="+mj-cs"/>
              </a:rPr>
              <a:t>MOLIÈRE </a:t>
            </a:r>
          </a:p>
          <a:p>
            <a:pPr marL="0" indent="0" algn="ctr" defTabSz="914400" rtl="1" eaLnBrk="1" latinLnBrk="0" hangingPunct="1">
              <a:lnSpc>
                <a:spcPct val="90000"/>
              </a:lnSpc>
              <a:spcBef>
                <a:spcPts val="1000"/>
              </a:spcBef>
              <a:buNone/>
            </a:pPr>
            <a:r>
              <a:rPr lang="he-IL" sz="4000" dirty="0">
                <a:cs typeface="+mj-cs"/>
              </a:rPr>
              <a:t>שייקספיר </a:t>
            </a:r>
            <a:r>
              <a:rPr lang="en-IL" sz="4000" dirty="0">
                <a:cs typeface="+mj-cs"/>
              </a:rPr>
              <a:t>SHAKESPEARE</a:t>
            </a:r>
            <a:endParaRPr lang="he-IL" sz="4000" dirty="0">
              <a:cs typeface="+mj-cs"/>
            </a:endParaRPr>
          </a:p>
        </p:txBody>
      </p:sp>
    </p:spTree>
    <p:extLst>
      <p:ext uri="{BB962C8B-B14F-4D97-AF65-F5344CB8AC3E}">
        <p14:creationId xmlns:p14="http://schemas.microsoft.com/office/powerpoint/2010/main" val="295218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3450-1EFD-2A27-04D2-4FC740CC5F83}"/>
              </a:ext>
            </a:extLst>
          </p:cNvPr>
          <p:cNvSpPr>
            <a:spLocks noGrp="1"/>
          </p:cNvSpPr>
          <p:nvPr>
            <p:ph type="title"/>
          </p:nvPr>
        </p:nvSpPr>
        <p:spPr/>
        <p:txBody>
          <a:bodyPr/>
          <a:lstStyle/>
          <a:p>
            <a:pPr algn="ctr"/>
            <a:r>
              <a:rPr lang="he-IL" dirty="0" err="1"/>
              <a:t>נגיצגיה</a:t>
            </a:r>
            <a:r>
              <a:rPr lang="he-IL" dirty="0"/>
              <a:t> הבולטים של תת-סוגות הקומדיה</a:t>
            </a:r>
            <a:endParaRPr lang="en-IL" dirty="0"/>
          </a:p>
        </p:txBody>
      </p:sp>
      <p:sp>
        <p:nvSpPr>
          <p:cNvPr id="3" name="Content Placeholder 2">
            <a:extLst>
              <a:ext uri="{FF2B5EF4-FFF2-40B4-BE49-F238E27FC236}">
                <a16:creationId xmlns:a16="http://schemas.microsoft.com/office/drawing/2014/main" id="{47D75FD1-8F78-B1E5-53C6-254D5FF2741C}"/>
              </a:ext>
            </a:extLst>
          </p:cNvPr>
          <p:cNvSpPr>
            <a:spLocks noGrp="1"/>
          </p:cNvSpPr>
          <p:nvPr>
            <p:ph idx="1"/>
          </p:nvPr>
        </p:nvSpPr>
        <p:spPr/>
        <p:txBody>
          <a:bodyPr>
            <a:normAutofit/>
          </a:bodyPr>
          <a:lstStyle/>
          <a:p>
            <a:pPr marL="228600" indent="-228600" algn="ctr" defTabSz="914400" rtl="1" eaLnBrk="1" latinLnBrk="0" hangingPunct="1">
              <a:lnSpc>
                <a:spcPct val="90000"/>
              </a:lnSpc>
              <a:spcBef>
                <a:spcPts val="1000"/>
              </a:spcBef>
              <a:buFont typeface="Arial"/>
              <a:buChar char="•"/>
            </a:pPr>
            <a:r>
              <a:rPr lang="he-IL" sz="4400" dirty="0">
                <a:latin typeface="Times New Roman" panose="02020603050405020304" pitchFamily="18" charset="0"/>
                <a:cs typeface="Times New Roman" panose="02020603050405020304" pitchFamily="18" charset="0"/>
              </a:rPr>
              <a:t>קומדיה ״ישנה״</a:t>
            </a:r>
          </a:p>
          <a:p>
            <a:pPr marL="0" indent="0" algn="ctr" defTabSz="914400" rtl="1" eaLnBrk="1" latinLnBrk="0" hangingPunct="1">
              <a:lnSpc>
                <a:spcPct val="90000"/>
              </a:lnSpc>
              <a:spcBef>
                <a:spcPts val="1000"/>
              </a:spcBef>
              <a:buNone/>
            </a:pPr>
            <a:r>
              <a:rPr lang="en-US" sz="4400" dirty="0">
                <a:latin typeface="Times New Roman" panose="02020603050405020304" pitchFamily="18" charset="0"/>
                <a:cs typeface="Times New Roman" panose="02020603050405020304" pitchFamily="18" charset="0"/>
              </a:rPr>
              <a:t>ARISTOPHANES</a:t>
            </a:r>
            <a:endParaRPr lang="he-IL" sz="4400" dirty="0">
              <a:latin typeface="Times New Roman" panose="02020603050405020304" pitchFamily="18" charset="0"/>
              <a:cs typeface="Times New Roman" panose="02020603050405020304" pitchFamily="18" charset="0"/>
            </a:endParaRPr>
          </a:p>
          <a:p>
            <a:pPr marL="228600" indent="-228600" algn="ctr" defTabSz="914400" rtl="1" eaLnBrk="1" latinLnBrk="0" hangingPunct="1">
              <a:lnSpc>
                <a:spcPct val="90000"/>
              </a:lnSpc>
              <a:spcBef>
                <a:spcPts val="1000"/>
              </a:spcBef>
              <a:buFont typeface="Arial"/>
              <a:buChar char="•"/>
            </a:pPr>
            <a:r>
              <a:rPr lang="he-IL" sz="4400" dirty="0">
                <a:latin typeface="Times New Roman" panose="02020603050405020304" pitchFamily="18" charset="0"/>
                <a:cs typeface="Times New Roman" panose="02020603050405020304" pitchFamily="18" charset="0"/>
              </a:rPr>
              <a:t>קומדיה ״אמצעית״</a:t>
            </a:r>
            <a:endParaRPr lang="en-US" sz="4400" dirty="0">
              <a:latin typeface="Times New Roman" panose="02020603050405020304" pitchFamily="18" charset="0"/>
              <a:cs typeface="Times New Roman" panose="02020603050405020304" pitchFamily="18" charset="0"/>
            </a:endParaRPr>
          </a:p>
          <a:p>
            <a:pPr marL="0" indent="0" algn="ctr" defTabSz="914400" rtl="1" eaLnBrk="1" latinLnBrk="0" hangingPunct="1">
              <a:lnSpc>
                <a:spcPct val="90000"/>
              </a:lnSpc>
              <a:spcBef>
                <a:spcPts val="1000"/>
              </a:spcBef>
              <a:buNone/>
            </a:pPr>
            <a:r>
              <a:rPr lang="en-US" sz="4400" dirty="0">
                <a:latin typeface="Times New Roman" panose="02020603050405020304" pitchFamily="18" charset="0"/>
                <a:cs typeface="Times New Roman" panose="02020603050405020304" pitchFamily="18" charset="0"/>
              </a:rPr>
              <a:t>ALEXIS</a:t>
            </a:r>
            <a:endParaRPr lang="he-IL" sz="4400" dirty="0">
              <a:latin typeface="Times New Roman" panose="02020603050405020304" pitchFamily="18" charset="0"/>
              <a:cs typeface="Times New Roman" panose="02020603050405020304" pitchFamily="18" charset="0"/>
            </a:endParaRPr>
          </a:p>
          <a:p>
            <a:pPr marL="228600" indent="-228600" algn="ctr" defTabSz="914400" rtl="1" eaLnBrk="1" latinLnBrk="0" hangingPunct="1">
              <a:lnSpc>
                <a:spcPct val="90000"/>
              </a:lnSpc>
              <a:spcBef>
                <a:spcPts val="1000"/>
              </a:spcBef>
              <a:buFont typeface="Arial"/>
              <a:buChar char="•"/>
            </a:pPr>
            <a:r>
              <a:rPr lang="he-IL" sz="4400" dirty="0">
                <a:latin typeface="Times New Roman" panose="02020603050405020304" pitchFamily="18" charset="0"/>
                <a:cs typeface="Times New Roman" panose="02020603050405020304" pitchFamily="18" charset="0"/>
              </a:rPr>
              <a:t>קומדיה ״חדשה״</a:t>
            </a:r>
            <a:endParaRPr lang="en-US" sz="4400" dirty="0">
              <a:latin typeface="Times New Roman" panose="02020603050405020304" pitchFamily="18" charset="0"/>
              <a:cs typeface="Times New Roman" panose="02020603050405020304" pitchFamily="18" charset="0"/>
            </a:endParaRPr>
          </a:p>
          <a:p>
            <a:pPr marL="0" indent="0" algn="ctr" defTabSz="914400" rtl="1" eaLnBrk="1" latinLnBrk="0" hangingPunct="1">
              <a:lnSpc>
                <a:spcPct val="90000"/>
              </a:lnSpc>
              <a:spcBef>
                <a:spcPts val="1000"/>
              </a:spcBef>
              <a:buNone/>
            </a:pPr>
            <a:r>
              <a:rPr lang="en-US" sz="4400" dirty="0">
                <a:latin typeface="Times New Roman" panose="02020603050405020304" pitchFamily="18" charset="0"/>
                <a:cs typeface="Times New Roman" panose="02020603050405020304" pitchFamily="18" charset="0"/>
              </a:rPr>
              <a:t>MENANDER</a:t>
            </a:r>
            <a:endParaRPr lang="en-IL"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60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DAC-AF8C-0C5C-4386-5763F5A30B20}"/>
              </a:ext>
            </a:extLst>
          </p:cNvPr>
          <p:cNvSpPr>
            <a:spLocks noGrp="1"/>
          </p:cNvSpPr>
          <p:nvPr>
            <p:ph type="title"/>
          </p:nvPr>
        </p:nvSpPr>
        <p:spPr/>
        <p:txBody>
          <a:bodyPr/>
          <a:lstStyle/>
          <a:p>
            <a:pPr algn="ctr" defTabSz="914400" rtl="1" eaLnBrk="1" latinLnBrk="0" hangingPunct="1">
              <a:lnSpc>
                <a:spcPct val="90000"/>
              </a:lnSpc>
              <a:spcBef>
                <a:spcPct val="0"/>
              </a:spcBef>
              <a:buNone/>
            </a:pPr>
            <a:r>
              <a:rPr lang="he-IL" dirty="0"/>
              <a:t>הנגדה </a:t>
            </a:r>
            <a:r>
              <a:rPr lang="he-IL" dirty="0" err="1"/>
              <a:t>בקוים</a:t>
            </a:r>
            <a:r>
              <a:rPr lang="he-IL" dirty="0"/>
              <a:t> גסים בין קומדיה ישנה לחדשה</a:t>
            </a:r>
            <a:endParaRPr lang="en-IL" dirty="0"/>
          </a:p>
        </p:txBody>
      </p:sp>
      <p:sp>
        <p:nvSpPr>
          <p:cNvPr id="3" name="Content Placeholder 2">
            <a:extLst>
              <a:ext uri="{FF2B5EF4-FFF2-40B4-BE49-F238E27FC236}">
                <a16:creationId xmlns:a16="http://schemas.microsoft.com/office/drawing/2014/main" id="{C3CF3516-7DE9-07C9-DA0C-DC56E1F7AF5D}"/>
              </a:ext>
            </a:extLst>
          </p:cNvPr>
          <p:cNvSpPr>
            <a:spLocks noGrp="1"/>
          </p:cNvSpPr>
          <p:nvPr>
            <p:ph idx="1"/>
          </p:nvPr>
        </p:nvSpPr>
        <p:spPr/>
        <p:txBody>
          <a:bodyPr/>
          <a:lstStyle/>
          <a:p>
            <a:pPr marL="0" indent="0" algn="just" rtl="1">
              <a:buNone/>
            </a:pPr>
            <a:r>
              <a:rPr lang="he-IL" sz="1800" dirty="0">
                <a:effectLst/>
                <a:latin typeface="Calibri" panose="020F0502020204030204" pitchFamily="34" charset="0"/>
                <a:ea typeface="Calibri" panose="020F0502020204030204" pitchFamily="34" charset="0"/>
                <a:cs typeface="Times New Roman" panose="02020603050405020304" pitchFamily="18" charset="0"/>
              </a:rPr>
              <a:t>ישנה							חדשה</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1800" dirty="0">
                <a:effectLst/>
                <a:latin typeface="Calibri" panose="020F0502020204030204" pitchFamily="34" charset="0"/>
                <a:ea typeface="Calibri" panose="020F0502020204030204" pitchFamily="34" charset="0"/>
                <a:cs typeface="Times New Roman" panose="02020603050405020304" pitchFamily="18" charset="0"/>
              </a:rPr>
              <a:t>סלפסטיק					קומדי</a:t>
            </a:r>
            <a:r>
              <a:rPr lang="he-IL" sz="1800" dirty="0">
                <a:latin typeface="Calibri" panose="020F0502020204030204" pitchFamily="34" charset="0"/>
                <a:ea typeface="Calibri" panose="020F0502020204030204" pitchFamily="34" charset="0"/>
                <a:cs typeface="Times New Roman" panose="02020603050405020304" pitchFamily="18" charset="0"/>
              </a:rPr>
              <a:t>י</a:t>
            </a:r>
            <a:r>
              <a:rPr lang="he-IL" sz="1800" dirty="0">
                <a:effectLst/>
                <a:latin typeface="Calibri" panose="020F0502020204030204" pitchFamily="34" charset="0"/>
                <a:ea typeface="Calibri" panose="020F0502020204030204" pitchFamily="34" charset="0"/>
                <a:cs typeface="Times New Roman" panose="02020603050405020304" pitchFamily="18" charset="0"/>
              </a:rPr>
              <a:t>ת מצבים בורגנית</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1800" dirty="0">
                <a:effectLst/>
                <a:latin typeface="Calibri" panose="020F0502020204030204" pitchFamily="34" charset="0"/>
                <a:ea typeface="Calibri" panose="020F0502020204030204" pitchFamily="34" charset="0"/>
                <a:cs typeface="Times New Roman" panose="02020603050405020304" pitchFamily="18" charset="0"/>
              </a:rPr>
              <a:t>דיבור גס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ופאלוסים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שגיא נהור, בלי גסויות</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1800" dirty="0">
                <a:effectLst/>
                <a:latin typeface="Calibri" panose="020F0502020204030204" pitchFamily="34" charset="0"/>
                <a:ea typeface="Calibri" panose="020F0502020204030204" pitchFamily="34" charset="0"/>
                <a:cs typeface="Times New Roman" panose="02020603050405020304" pitchFamily="18" charset="0"/>
              </a:rPr>
              <a:t>הומור לוקאלי סטירי פוליטי				נגיעה אוניברסלית בלי סטירה פוליטית</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1800" dirty="0">
                <a:effectLst/>
                <a:latin typeface="Calibri" panose="020F0502020204030204" pitchFamily="34" charset="0"/>
                <a:ea typeface="Calibri" panose="020F0502020204030204" pitchFamily="34" charset="0"/>
                <a:cs typeface="Times New Roman" panose="02020603050405020304" pitchFamily="18" charset="0"/>
              </a:rPr>
              <a:t>מקהלה פעילה ומתגוונת				צמצום נוכחות מקהלה</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1800" dirty="0">
                <a:effectLst/>
                <a:latin typeface="Calibri" panose="020F0502020204030204" pitchFamily="34" charset="0"/>
                <a:ea typeface="Calibri" panose="020F0502020204030204" pitchFamily="34" charset="0"/>
                <a:cs typeface="Times New Roman" panose="02020603050405020304" pitchFamily="18" charset="0"/>
              </a:rPr>
              <a:t>חוסר לכידות עלילתית. אוסף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סצינות</a:t>
            </a:r>
            <a:r>
              <a:rPr lang="he-IL" sz="1800" dirty="0">
                <a:effectLst/>
                <a:latin typeface="Calibri" panose="020F0502020204030204" pitchFamily="34" charset="0"/>
                <a:ea typeface="Calibri" panose="020F0502020204030204" pitchFamily="34" charset="0"/>
                <a:cs typeface="Times New Roman" panose="02020603050405020304" pitchFamily="18" charset="0"/>
              </a:rPr>
              <a:t>			עלילה מלוכדת</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1800" dirty="0">
                <a:effectLst/>
                <a:latin typeface="Calibri" panose="020F0502020204030204" pitchFamily="34" charset="0"/>
                <a:ea typeface="Calibri" panose="020F0502020204030204" pitchFamily="34" charset="0"/>
                <a:cs typeface="Times New Roman" panose="02020603050405020304" pitchFamily="18" charset="0"/>
              </a:rPr>
              <a:t>סטריאוטיפים					דמויות רבי זוויות</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he-IL" sz="1800" dirty="0">
                <a:effectLst/>
                <a:latin typeface="Calibri" panose="020F0502020204030204" pitchFamily="34" charset="0"/>
                <a:ea typeface="Calibri" panose="020F0502020204030204" pitchFamily="34" charset="0"/>
                <a:cs typeface="Times New Roman" panose="02020603050405020304" pitchFamily="18" charset="0"/>
              </a:rPr>
              <a:t>						אהבה רומנטית בין בנים לבנות</a:t>
            </a:r>
            <a:endParaRPr lang="en-I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L" dirty="0"/>
          </a:p>
        </p:txBody>
      </p:sp>
    </p:spTree>
    <p:extLst>
      <p:ext uri="{BB962C8B-B14F-4D97-AF65-F5344CB8AC3E}">
        <p14:creationId xmlns:p14="http://schemas.microsoft.com/office/powerpoint/2010/main" val="373319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0B71-7741-22DA-1243-B966E9EE887A}"/>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22CF513-CD9D-418C-B494-5C94FA6A790A}"/>
              </a:ext>
            </a:extLst>
          </p:cNvPr>
          <p:cNvSpPr>
            <a:spLocks noGrp="1"/>
          </p:cNvSpPr>
          <p:nvPr>
            <p:ph idx="1"/>
          </p:nvPr>
        </p:nvSpPr>
        <p:spPr/>
        <p:txBody>
          <a:bodyPr/>
          <a:lstStyle/>
          <a:p>
            <a:endParaRPr lang="en-IL"/>
          </a:p>
        </p:txBody>
      </p:sp>
    </p:spTree>
    <p:extLst>
      <p:ext uri="{BB962C8B-B14F-4D97-AF65-F5344CB8AC3E}">
        <p14:creationId xmlns:p14="http://schemas.microsoft.com/office/powerpoint/2010/main" val="170513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e-IL" sz="3200" b="1" dirty="0"/>
              <a:t>אפלטון המשתה</a:t>
            </a:r>
            <a:endParaRPr lang="en-US" sz="3200" b="1" dirty="0"/>
          </a:p>
        </p:txBody>
      </p:sp>
      <p:sp>
        <p:nvSpPr>
          <p:cNvPr id="3" name="Content Placeholder 2"/>
          <p:cNvSpPr>
            <a:spLocks noGrp="1"/>
          </p:cNvSpPr>
          <p:nvPr>
            <p:ph idx="1"/>
          </p:nvPr>
        </p:nvSpPr>
        <p:spPr>
          <a:xfrm>
            <a:off x="838200" y="1334530"/>
            <a:ext cx="10515600" cy="4842433"/>
          </a:xfrm>
        </p:spPr>
        <p:txBody>
          <a:bodyPr>
            <a:noAutofit/>
          </a:bodyPr>
          <a:lstStyle/>
          <a:p>
            <a:r>
              <a:rPr lang="en-US" sz="2000" dirty="0"/>
              <a:t>KOSMOS</a:t>
            </a:r>
          </a:p>
          <a:p>
            <a:pPr marL="0" indent="0">
              <a:buNone/>
            </a:pPr>
            <a:r>
              <a:rPr lang="he-IL" sz="2000" dirty="0"/>
              <a:t>סדר ישיבה, </a:t>
            </a:r>
            <a:r>
              <a:rPr lang="he-IL" sz="2000" dirty="0" err="1"/>
              <a:t>אריקסימאכוס</a:t>
            </a:r>
            <a:r>
              <a:rPr lang="he-IL" sz="2000" dirty="0"/>
              <a:t> מנהל הדיון, מתח תמידי בין הסדר </a:t>
            </a:r>
            <a:r>
              <a:rPr lang="he-IL" sz="2000" dirty="0" err="1"/>
              <a:t>ונסיונות</a:t>
            </a:r>
            <a:r>
              <a:rPr lang="he-IL" sz="2000" dirty="0"/>
              <a:t> הפרתו</a:t>
            </a:r>
            <a:endParaRPr lang="en-US" sz="2000" dirty="0"/>
          </a:p>
          <a:p>
            <a:pPr marL="0" indent="0">
              <a:buNone/>
            </a:pPr>
            <a:r>
              <a:rPr lang="he-IL" sz="2000" dirty="0"/>
              <a:t>נוכחות רפואית</a:t>
            </a:r>
            <a:endParaRPr lang="en-US" sz="2000" dirty="0"/>
          </a:p>
          <a:p>
            <a:r>
              <a:rPr lang="en-US" sz="2000" dirty="0"/>
              <a:t>SPOUDOGELOION</a:t>
            </a:r>
          </a:p>
          <a:p>
            <a:pPr marL="0" indent="0">
              <a:buNone/>
            </a:pPr>
            <a:r>
              <a:rPr lang="he-IL" sz="2000" dirty="0"/>
              <a:t>בידור, אירוניה, הנאה מהולים בדיון רציני. הקשר הטרגדיה והנקודות הקומיות במהלך העניינים</a:t>
            </a:r>
            <a:endParaRPr lang="en-US" sz="2000" dirty="0"/>
          </a:p>
          <a:p>
            <a:r>
              <a:rPr lang="en-US" sz="2000" dirty="0"/>
              <a:t>DIONYSOS</a:t>
            </a:r>
          </a:p>
          <a:p>
            <a:pPr marL="0" indent="0">
              <a:buNone/>
            </a:pPr>
            <a:r>
              <a:rPr lang="he-IL" sz="2000" dirty="0"/>
              <a:t>נסך לאל הטרגדיה, אל היין</a:t>
            </a:r>
            <a:endParaRPr lang="en-US" sz="2000" dirty="0"/>
          </a:p>
          <a:p>
            <a:r>
              <a:rPr lang="en-US" sz="2000" dirty="0"/>
              <a:t>MOUSIKE</a:t>
            </a:r>
          </a:p>
          <a:p>
            <a:pPr marL="0" indent="0">
              <a:buNone/>
            </a:pPr>
            <a:r>
              <a:rPr lang="he-IL" sz="2000" dirty="0"/>
              <a:t>מיתוס, מוסיקה, השראה </a:t>
            </a:r>
            <a:r>
              <a:rPr lang="he-IL" sz="2000" dirty="0" err="1"/>
              <a:t>לאילטור</a:t>
            </a:r>
            <a:r>
              <a:rPr lang="he-IL" sz="2000" dirty="0"/>
              <a:t>, שירה</a:t>
            </a:r>
            <a:endParaRPr lang="en-US" sz="2000" dirty="0"/>
          </a:p>
          <a:p>
            <a:r>
              <a:rPr lang="en-US" sz="2000" dirty="0"/>
              <a:t>LOGOS</a:t>
            </a:r>
          </a:p>
          <a:p>
            <a:r>
              <a:rPr lang="he-IL" sz="2000" dirty="0"/>
              <a:t>ביצוע נאומים, </a:t>
            </a:r>
            <a:r>
              <a:rPr lang="he-IL" sz="2000" dirty="0" err="1"/>
              <a:t>אילטור</a:t>
            </a:r>
            <a:r>
              <a:rPr lang="he-IL" sz="2000" dirty="0"/>
              <a:t>, סידורי דיון, קודים של שיח</a:t>
            </a:r>
            <a:endParaRPr lang="en-US" sz="2000" dirty="0"/>
          </a:p>
          <a:p>
            <a:r>
              <a:rPr lang="en-US" sz="2000" dirty="0"/>
              <a:t>EROS/APHRODITE</a:t>
            </a:r>
          </a:p>
          <a:p>
            <a:r>
              <a:rPr lang="he-IL" sz="2000" dirty="0"/>
              <a:t>והקשר האווירה של אירוע הסימפוזיון</a:t>
            </a:r>
            <a:r>
              <a:rPr lang="en-US" sz="2000" dirty="0"/>
              <a:t>  </a:t>
            </a:r>
            <a:r>
              <a:rPr lang="he-IL" sz="2000" dirty="0"/>
              <a:t> נושא הנאומים</a:t>
            </a:r>
            <a:endParaRPr lang="en-US" sz="2000" dirty="0"/>
          </a:p>
          <a:p>
            <a:endParaRPr lang="en-US" sz="2000" dirty="0"/>
          </a:p>
          <a:p>
            <a:r>
              <a:rPr lang="en-US" sz="2000" dirty="0"/>
              <a:t>AGŌN</a:t>
            </a:r>
          </a:p>
          <a:p>
            <a:r>
              <a:rPr lang="he-IL" sz="2000" dirty="0"/>
              <a:t>תחרותיות בביצוע הנאומים ובחכמת הטענות. הקשר המשתה חגיגות ניצחון בתחרות דרמטית פולחנית בפסטיבל </a:t>
            </a:r>
            <a:r>
              <a:rPr lang="he-IL" sz="2000" dirty="0" err="1"/>
              <a:t>הלנאיה</a:t>
            </a:r>
            <a:endParaRPr lang="en-US" sz="2000" dirty="0"/>
          </a:p>
          <a:p>
            <a:endParaRPr lang="en-US" sz="2000" dirty="0"/>
          </a:p>
          <a:p>
            <a:r>
              <a:rPr lang="en-US" sz="2000" dirty="0"/>
              <a:t>KRASIS</a:t>
            </a:r>
          </a:p>
          <a:p>
            <a:r>
              <a:rPr lang="he-IL" sz="2000" dirty="0"/>
              <a:t>מהילת היין במים בתוך </a:t>
            </a:r>
            <a:r>
              <a:rPr lang="he-IL" sz="2000" dirty="0" err="1"/>
              <a:t>הקראטר</a:t>
            </a:r>
            <a:r>
              <a:rPr lang="he-IL" sz="2000" dirty="0"/>
              <a:t>, מטרת גיבוש חברתי של משתתפי הסימפוזיון</a:t>
            </a:r>
            <a:endParaRPr lang="en-US" sz="2000" dirty="0"/>
          </a:p>
        </p:txBody>
      </p:sp>
    </p:spTree>
    <p:extLst>
      <p:ext uri="{BB962C8B-B14F-4D97-AF65-F5344CB8AC3E}">
        <p14:creationId xmlns:p14="http://schemas.microsoft.com/office/powerpoint/2010/main" val="9880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e-IL" sz="3200" dirty="0"/>
              <a:t>הפרות סדר במשתה מאת אפלטון</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10486" y="2765338"/>
            <a:ext cx="6502399" cy="3657599"/>
          </a:xfrm>
        </p:spPr>
      </p:pic>
    </p:spTree>
    <p:extLst>
      <p:ext uri="{BB962C8B-B14F-4D97-AF65-F5344CB8AC3E}">
        <p14:creationId xmlns:p14="http://schemas.microsoft.com/office/powerpoint/2010/main" val="21412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1400" dirty="0"/>
              <a:t>המשתה אצל הערבים בימי הביניים</a:t>
            </a:r>
          </a:p>
        </p:txBody>
      </p:sp>
      <p:sp>
        <p:nvSpPr>
          <p:cNvPr id="3" name="Content Placeholder 2"/>
          <p:cNvSpPr>
            <a:spLocks noGrp="1"/>
          </p:cNvSpPr>
          <p:nvPr>
            <p:ph idx="1"/>
          </p:nvPr>
        </p:nvSpPr>
        <p:spPr>
          <a:xfrm>
            <a:off x="1847528" y="1574653"/>
            <a:ext cx="8229600" cy="4525963"/>
          </a:xfrm>
        </p:spPr>
        <p:txBody>
          <a:bodyPr>
            <a:normAutofit/>
          </a:bodyPr>
          <a:lstStyle/>
          <a:p>
            <a:pPr marL="0" indent="0" algn="r" rtl="1">
              <a:buNone/>
            </a:pPr>
            <a:r>
              <a:rPr lang="he-IL" sz="1400" dirty="0"/>
              <a:t> </a:t>
            </a:r>
            <a:r>
              <a:rPr lang="en-US" sz="1400" dirty="0"/>
              <a:t> </a:t>
            </a:r>
            <a:r>
              <a:rPr lang="he-IL" sz="1400" dirty="0"/>
              <a:t> עיבוד למיתוס </a:t>
            </a:r>
            <a:r>
              <a:rPr lang="he-IL" sz="1400" dirty="0" err="1"/>
              <a:t>אריסטופאנס</a:t>
            </a:r>
            <a:r>
              <a:rPr lang="he-IL" sz="1400" dirty="0"/>
              <a:t>, אצל הרופא מן המאה ה11 אבו סעיד ב.  </a:t>
            </a:r>
            <a:r>
              <a:rPr lang="he-IL" sz="1400" dirty="0" err="1"/>
              <a:t>בחתישוע</a:t>
            </a:r>
            <a:r>
              <a:rPr lang="he-IL" sz="1400" dirty="0"/>
              <a:t> (אשר הכיר מתוך חיבור הפילוסוף אל-</a:t>
            </a:r>
            <a:r>
              <a:rPr lang="he-IL" sz="1400" dirty="0" err="1"/>
              <a:t>כינדי</a:t>
            </a:r>
            <a:r>
              <a:rPr lang="he-IL" sz="1400" dirty="0"/>
              <a:t>, "הסכמת הפילוסופים על </a:t>
            </a:r>
            <a:r>
              <a:rPr lang="he-IL" sz="1400" dirty="0" err="1"/>
              <a:t>אליגוריות</a:t>
            </a:r>
            <a:r>
              <a:rPr lang="he-IL" sz="1400" dirty="0"/>
              <a:t> אהבה")</a:t>
            </a:r>
          </a:p>
          <a:p>
            <a:pPr algn="r" rtl="1"/>
            <a:r>
              <a:rPr lang="he-IL" sz="1400" dirty="0"/>
              <a:t>"מלומדים צבאיים </a:t>
            </a:r>
            <a:r>
              <a:rPr lang="he-IL" sz="1400" dirty="0" err="1"/>
              <a:t>מסויימים</a:t>
            </a:r>
            <a:r>
              <a:rPr lang="he-IL" sz="1400" dirty="0"/>
              <a:t> מאמינים שכאשר נבראו לראשונה בני אנוש, חוברו בקורקבן, ושזאוס ציווה </a:t>
            </a:r>
            <a:r>
              <a:rPr lang="he-IL" sz="1400" dirty="0" err="1"/>
              <a:t>שיוחצו</a:t>
            </a:r>
            <a:r>
              <a:rPr lang="he-IL" sz="1400" dirty="0"/>
              <a:t> בגלל כוחם והמעשים שביצעו עלי אדמות. כך, זכר שחובר לזכר כעת אוהב גברים, ונקבה שחוברה לנקבה כעת אוהבת נקבות, נקבה שחוברה לזכר כעת אוהבת זכרים, וזכר שחובר לנקבה אוהב כעת נקבות. מי שמתאהב, מתאהב רק למי שחובר במקור ואשר מחומרו ומהותו הוא."</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39879" y="2633128"/>
            <a:ext cx="3169352" cy="38869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12013" y="4113261"/>
            <a:ext cx="2432270" cy="1368152"/>
          </a:xfrm>
          <a:prstGeom prst="rect">
            <a:avLst/>
          </a:prstGeom>
        </p:spPr>
      </p:pic>
    </p:spTree>
    <p:extLst>
      <p:ext uri="{BB962C8B-B14F-4D97-AF65-F5344CB8AC3E}">
        <p14:creationId xmlns:p14="http://schemas.microsoft.com/office/powerpoint/2010/main" val="112482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1400" dirty="0"/>
              <a:t>תרגומים ועיבודים במערב</a:t>
            </a:r>
            <a:endParaRPr lang="en-US" sz="1400" dirty="0"/>
          </a:p>
        </p:txBody>
      </p:sp>
      <p:sp>
        <p:nvSpPr>
          <p:cNvPr id="3" name="Content Placeholder 2"/>
          <p:cNvSpPr>
            <a:spLocks noGrp="1"/>
          </p:cNvSpPr>
          <p:nvPr>
            <p:ph idx="1"/>
          </p:nvPr>
        </p:nvSpPr>
        <p:spPr/>
        <p:txBody>
          <a:bodyPr>
            <a:normAutofit/>
          </a:bodyPr>
          <a:lstStyle/>
          <a:p>
            <a:r>
              <a:rPr lang="en-US" sz="1400" dirty="0"/>
              <a:t>Percy Bysshe Shelley, 1818		                                Ficino ‘De Amore’	</a:t>
            </a:r>
          </a:p>
          <a:p>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064" y="2276873"/>
            <a:ext cx="2503247" cy="33376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960" y="2069101"/>
            <a:ext cx="3240360" cy="3588160"/>
          </a:xfrm>
          <a:prstGeom prst="rect">
            <a:avLst/>
          </a:prstGeom>
        </p:spPr>
      </p:pic>
    </p:spTree>
    <p:extLst>
      <p:ext uri="{BB962C8B-B14F-4D97-AF65-F5344CB8AC3E}">
        <p14:creationId xmlns:p14="http://schemas.microsoft.com/office/powerpoint/2010/main" val="183265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1400" dirty="0"/>
              <a:t>התקבלות המשתה של אפלטון – רסיסים עקיפים במודרנה</a:t>
            </a:r>
            <a:endParaRPr lang="en-US" sz="1400" dirty="0"/>
          </a:p>
        </p:txBody>
      </p:sp>
      <p:sp>
        <p:nvSpPr>
          <p:cNvPr id="3" name="Content Placeholder 2"/>
          <p:cNvSpPr>
            <a:spLocks noGrp="1"/>
          </p:cNvSpPr>
          <p:nvPr>
            <p:ph idx="1"/>
          </p:nvPr>
        </p:nvSpPr>
        <p:spPr/>
        <p:txBody>
          <a:bodyPr/>
          <a:lstStyle/>
          <a:p>
            <a:r>
              <a:rPr lang="en-US" u="sng" dirty="0" err="1">
                <a:hlinkClick r:id="rId2"/>
              </a:rPr>
              <a:t>erik</a:t>
            </a:r>
            <a:r>
              <a:rPr lang="en-US" u="sng" dirty="0">
                <a:hlinkClick r:id="rId2"/>
              </a:rPr>
              <a:t> </a:t>
            </a:r>
            <a:r>
              <a:rPr lang="en-US" u="sng" dirty="0" err="1">
                <a:hlinkClick r:id="rId2"/>
              </a:rPr>
              <a:t>satie</a:t>
            </a:r>
            <a:r>
              <a:rPr lang="en-US" u="sng" dirty="0">
                <a:hlinkClick r:id="rId2"/>
              </a:rPr>
              <a:t> “</a:t>
            </a:r>
            <a:r>
              <a:rPr lang="en-US" u="sng" dirty="0" err="1">
                <a:hlinkClick r:id="rId2"/>
              </a:rPr>
              <a:t>socrate</a:t>
            </a:r>
            <a:r>
              <a:rPr lang="en-US" u="sng" dirty="0">
                <a:hlinkClick r:id="rId2"/>
              </a:rPr>
              <a:t>” 1919</a:t>
            </a:r>
          </a:p>
          <a:p>
            <a:r>
              <a:rPr lang="en-US" dirty="0">
                <a:hlinkClick r:id="rId2"/>
              </a:rPr>
              <a:t>https://www.youtube.com/watch?v=WY05gn9j-aw</a:t>
            </a:r>
            <a:endParaRPr lang="en-US" dirty="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267" y="3068960"/>
            <a:ext cx="2304256" cy="35241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526" y="3171420"/>
            <a:ext cx="2566273" cy="3421697"/>
          </a:xfrm>
          <a:prstGeom prst="rect">
            <a:avLst/>
          </a:prstGeom>
        </p:spPr>
      </p:pic>
    </p:spTree>
    <p:extLst>
      <p:ext uri="{BB962C8B-B14F-4D97-AF65-F5344CB8AC3E}">
        <p14:creationId xmlns:p14="http://schemas.microsoft.com/office/powerpoint/2010/main" val="108447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C4B1-0A04-F24C-A38C-F457420FEEE0}"/>
              </a:ext>
            </a:extLst>
          </p:cNvPr>
          <p:cNvSpPr>
            <a:spLocks noGrp="1"/>
          </p:cNvSpPr>
          <p:nvPr>
            <p:ph type="title"/>
          </p:nvPr>
        </p:nvSpPr>
        <p:spPr/>
        <p:txBody>
          <a:bodyPr/>
          <a:lstStyle/>
          <a:p>
            <a:pPr algn="ctr"/>
            <a:r>
              <a:rPr lang="he-IL" dirty="0"/>
              <a:t>מקהלות קומיות</a:t>
            </a:r>
            <a:endParaRPr lang="en-US" dirty="0"/>
          </a:p>
        </p:txBody>
      </p:sp>
      <p:pic>
        <p:nvPicPr>
          <p:cNvPr id="4" name="Content Placeholder 3">
            <a:extLst>
              <a:ext uri="{FF2B5EF4-FFF2-40B4-BE49-F238E27FC236}">
                <a16:creationId xmlns:a16="http://schemas.microsoft.com/office/drawing/2014/main" id="{4BE5A5BC-9AC8-158B-1A18-BB3EAD25DB0F}"/>
              </a:ext>
            </a:extLst>
          </p:cNvPr>
          <p:cNvPicPr>
            <a:picLocks noGrp="1" noChangeAspect="1"/>
          </p:cNvPicPr>
          <p:nvPr>
            <p:ph idx="1"/>
          </p:nvPr>
        </p:nvPicPr>
        <p:blipFill>
          <a:blip r:embed="rId2"/>
          <a:stretch>
            <a:fillRect/>
          </a:stretch>
        </p:blipFill>
        <p:spPr>
          <a:xfrm>
            <a:off x="7430429" y="2431522"/>
            <a:ext cx="2894516" cy="4143667"/>
          </a:xfrm>
        </p:spPr>
      </p:pic>
      <p:pic>
        <p:nvPicPr>
          <p:cNvPr id="5" name="Picture 4">
            <a:extLst>
              <a:ext uri="{FF2B5EF4-FFF2-40B4-BE49-F238E27FC236}">
                <a16:creationId xmlns:a16="http://schemas.microsoft.com/office/drawing/2014/main" id="{056922FC-605D-CA73-A1E0-2C476C697148}"/>
              </a:ext>
            </a:extLst>
          </p:cNvPr>
          <p:cNvPicPr>
            <a:picLocks noChangeAspect="1"/>
          </p:cNvPicPr>
          <p:nvPr/>
        </p:nvPicPr>
        <p:blipFill>
          <a:blip r:embed="rId3"/>
          <a:stretch>
            <a:fillRect/>
          </a:stretch>
        </p:blipFill>
        <p:spPr>
          <a:xfrm>
            <a:off x="1867055" y="2376825"/>
            <a:ext cx="3229052" cy="4294306"/>
          </a:xfrm>
          <a:prstGeom prst="rect">
            <a:avLst/>
          </a:prstGeom>
        </p:spPr>
      </p:pic>
    </p:spTree>
    <p:extLst>
      <p:ext uri="{BB962C8B-B14F-4D97-AF65-F5344CB8AC3E}">
        <p14:creationId xmlns:p14="http://schemas.microsoft.com/office/powerpoint/2010/main" val="140463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3751-607F-68D7-21DB-EDC9DA08180C}"/>
              </a:ext>
            </a:extLst>
          </p:cNvPr>
          <p:cNvSpPr>
            <a:spLocks noGrp="1"/>
          </p:cNvSpPr>
          <p:nvPr>
            <p:ph type="title"/>
          </p:nvPr>
        </p:nvSpPr>
        <p:spPr>
          <a:xfrm>
            <a:off x="838200" y="365125"/>
            <a:ext cx="10515600" cy="1006475"/>
          </a:xfrm>
        </p:spPr>
        <p:txBody>
          <a:bodyPr/>
          <a:lstStyle/>
          <a:p>
            <a:pPr algn="ctr"/>
            <a:r>
              <a:rPr lang="he-IL" dirty="0"/>
              <a:t>הסבר ״מסורתי״ על מקורות הקומדיה</a:t>
            </a:r>
            <a:endParaRPr lang="en-IL" dirty="0"/>
          </a:p>
        </p:txBody>
      </p:sp>
      <p:pic>
        <p:nvPicPr>
          <p:cNvPr id="4" name="Content Placeholder 3">
            <a:extLst>
              <a:ext uri="{FF2B5EF4-FFF2-40B4-BE49-F238E27FC236}">
                <a16:creationId xmlns:a16="http://schemas.microsoft.com/office/drawing/2014/main" id="{DBDE4AC4-EA86-0991-6A39-E5D2D819DC7E}"/>
              </a:ext>
            </a:extLst>
          </p:cNvPr>
          <p:cNvPicPr>
            <a:picLocks noGrp="1" noChangeAspect="1"/>
          </p:cNvPicPr>
          <p:nvPr>
            <p:ph idx="1"/>
          </p:nvPr>
        </p:nvPicPr>
        <p:blipFill>
          <a:blip r:embed="rId2"/>
          <a:stretch>
            <a:fillRect/>
          </a:stretch>
        </p:blipFill>
        <p:spPr>
          <a:xfrm>
            <a:off x="1906859" y="1825625"/>
            <a:ext cx="8463775" cy="4351338"/>
          </a:xfrm>
          <a:prstGeom prst="rect">
            <a:avLst/>
          </a:prstGeom>
        </p:spPr>
      </p:pic>
    </p:spTree>
    <p:extLst>
      <p:ext uri="{BB962C8B-B14F-4D97-AF65-F5344CB8AC3E}">
        <p14:creationId xmlns:p14="http://schemas.microsoft.com/office/powerpoint/2010/main" val="51494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3450-1EFD-2A27-04D2-4FC740CC5F83}"/>
              </a:ext>
            </a:extLst>
          </p:cNvPr>
          <p:cNvSpPr>
            <a:spLocks noGrp="1"/>
          </p:cNvSpPr>
          <p:nvPr>
            <p:ph type="title"/>
          </p:nvPr>
        </p:nvSpPr>
        <p:spPr/>
        <p:txBody>
          <a:bodyPr/>
          <a:lstStyle/>
          <a:p>
            <a:pPr algn="ctr"/>
            <a:r>
              <a:rPr lang="he-IL" dirty="0"/>
              <a:t>סוגת הקומדיה ותת-סוגיה</a:t>
            </a:r>
            <a:endParaRPr lang="en-IL" dirty="0"/>
          </a:p>
        </p:txBody>
      </p:sp>
      <p:sp>
        <p:nvSpPr>
          <p:cNvPr id="3" name="Content Placeholder 2">
            <a:extLst>
              <a:ext uri="{FF2B5EF4-FFF2-40B4-BE49-F238E27FC236}">
                <a16:creationId xmlns:a16="http://schemas.microsoft.com/office/drawing/2014/main" id="{47D75FD1-8F78-B1E5-53C6-254D5FF2741C}"/>
              </a:ext>
            </a:extLst>
          </p:cNvPr>
          <p:cNvSpPr>
            <a:spLocks noGrp="1"/>
          </p:cNvSpPr>
          <p:nvPr>
            <p:ph idx="1"/>
          </p:nvPr>
        </p:nvSpPr>
        <p:spPr/>
        <p:txBody>
          <a:bodyPr>
            <a:normAutofit/>
          </a:bodyPr>
          <a:lstStyle/>
          <a:p>
            <a:pPr marL="228600" indent="-228600" algn="ctr" defTabSz="914400" rtl="1" eaLnBrk="1" latinLnBrk="0" hangingPunct="1">
              <a:lnSpc>
                <a:spcPct val="90000"/>
              </a:lnSpc>
              <a:spcBef>
                <a:spcPts val="1000"/>
              </a:spcBef>
              <a:buFont typeface="Arial"/>
              <a:buChar char="•"/>
            </a:pPr>
            <a:r>
              <a:rPr lang="he-IL" sz="4400" dirty="0">
                <a:latin typeface="Times New Roman" panose="02020603050405020304" pitchFamily="18" charset="0"/>
                <a:cs typeface="Times New Roman" panose="02020603050405020304" pitchFamily="18" charset="0"/>
              </a:rPr>
              <a:t>קומדיה ״ישנה״</a:t>
            </a:r>
          </a:p>
          <a:p>
            <a:pPr marL="228600" indent="-228600" algn="ctr" defTabSz="914400" rtl="1" eaLnBrk="1" latinLnBrk="0" hangingPunct="1">
              <a:lnSpc>
                <a:spcPct val="90000"/>
              </a:lnSpc>
              <a:spcBef>
                <a:spcPts val="1000"/>
              </a:spcBef>
              <a:buFont typeface="Arial"/>
              <a:buChar char="•"/>
            </a:pPr>
            <a:r>
              <a:rPr lang="he-IL" sz="4400" dirty="0">
                <a:latin typeface="Times New Roman" panose="02020603050405020304" pitchFamily="18" charset="0"/>
                <a:cs typeface="Times New Roman" panose="02020603050405020304" pitchFamily="18" charset="0"/>
              </a:rPr>
              <a:t>קומדיה ״אמצעית״</a:t>
            </a:r>
          </a:p>
          <a:p>
            <a:pPr marL="228600" indent="-228600" algn="ctr" defTabSz="914400" rtl="1" eaLnBrk="1" latinLnBrk="0" hangingPunct="1">
              <a:lnSpc>
                <a:spcPct val="90000"/>
              </a:lnSpc>
              <a:spcBef>
                <a:spcPts val="1000"/>
              </a:spcBef>
              <a:buFont typeface="Arial"/>
              <a:buChar char="•"/>
            </a:pPr>
            <a:r>
              <a:rPr lang="he-IL" sz="4400" dirty="0">
                <a:latin typeface="Times New Roman" panose="02020603050405020304" pitchFamily="18" charset="0"/>
                <a:cs typeface="Times New Roman" panose="02020603050405020304" pitchFamily="18" charset="0"/>
              </a:rPr>
              <a:t>קומדיה ״חדשה״</a:t>
            </a:r>
            <a:endParaRPr lang="en-IL"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027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15485</TotalTime>
  <Words>430</Words>
  <Application>Microsoft Macintosh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מבוא לתרבות הקלאסית: יוון 28218</vt:lpstr>
      <vt:lpstr>אפלטון המשתה</vt:lpstr>
      <vt:lpstr>הפרות סדר במשתה מאת אפלטון</vt:lpstr>
      <vt:lpstr>המשתה אצל הערבים בימי הביניים</vt:lpstr>
      <vt:lpstr>תרגומים ועיבודים במערב</vt:lpstr>
      <vt:lpstr>התקבלות המשתה של אפלטון – רסיסים עקיפים במודרנה</vt:lpstr>
      <vt:lpstr>מקהלות קומיות</vt:lpstr>
      <vt:lpstr>הסבר ״מסורתי״ על מקורות הקומדיה</vt:lpstr>
      <vt:lpstr>סוגת הקומדיה ותת-סוגיה</vt:lpstr>
      <vt:lpstr>פרגמנטים מן הקומדיה</vt:lpstr>
      <vt:lpstr>מננדרוס 342-290 לפנה״ס</vt:lpstr>
      <vt:lpstr>פפירוס ״קהיר״</vt:lpstr>
      <vt:lpstr>פפירוס בודמר 4</vt:lpstr>
      <vt:lpstr>אבי הקומדיית המצבים </vt:lpstr>
      <vt:lpstr>נגיצגיה הבולטים של תת-סוגות הקומדיה</vt:lpstr>
      <vt:lpstr>הנגדה בקוים גסים בין קומדיה ישנה לחדשה</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donnashalev@gmail.com</cp:lastModifiedBy>
  <cp:revision>67</cp:revision>
  <cp:lastPrinted>2023-01-09T08:22:02Z</cp:lastPrinted>
  <dcterms:created xsi:type="dcterms:W3CDTF">2017-11-14T11:43:28Z</dcterms:created>
  <dcterms:modified xsi:type="dcterms:W3CDTF">2024-03-04T11:36:08Z</dcterms:modified>
</cp:coreProperties>
</file>