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626" r:id="rId2"/>
    <p:sldId id="627" r:id="rId3"/>
    <p:sldId id="628" r:id="rId4"/>
    <p:sldId id="629" r:id="rId5"/>
    <p:sldId id="630" r:id="rId6"/>
    <p:sldId id="631" r:id="rId7"/>
    <p:sldId id="632" r:id="rId8"/>
    <p:sldId id="633" r:id="rId9"/>
    <p:sldId id="634" r:id="rId10"/>
    <p:sldId id="635" r:id="rId11"/>
    <p:sldId id="636" r:id="rId12"/>
    <p:sldId id="637" r:id="rId13"/>
    <p:sldId id="638" r:id="rId14"/>
    <p:sldId id="639" r:id="rId15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218" autoAdjust="0"/>
    <p:restoredTop sz="97858" autoAdjust="0"/>
  </p:normalViewPr>
  <p:slideViewPr>
    <p:cSldViewPr>
      <p:cViewPr varScale="1">
        <p:scale>
          <a:sx n="57" d="100"/>
          <a:sy n="57" d="100"/>
        </p:scale>
        <p:origin x="84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3C2AEAF-F101-4C83-86C1-491A61846167}" type="datetimeFigureOut">
              <a:rPr lang="he-IL"/>
              <a:pPr>
                <a:defRPr/>
              </a:pPr>
              <a:t>ט"ו/אייר/תשפ"א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796D05E7-B6E3-46EA-ABC0-7AABC65C3B1B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281729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42AF117D-92B7-4957-BAF8-3B7134AA82B0}" type="slidenum">
              <a:rPr lang="he-IL" altLang="he-IL" smtClean="0">
                <a:latin typeface="Arial" pitchFamily="34" charset="0"/>
              </a:rPr>
              <a:pPr algn="l">
                <a:spcBef>
                  <a:spcPct val="0"/>
                </a:spcBef>
              </a:pPr>
              <a:t>1</a:t>
            </a:fld>
            <a:endParaRPr lang="he-IL" altLang="he-IL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7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BB809E6C-0B08-45D0-B64D-C11BBDAF5F3B}" type="slidenum">
              <a:rPr lang="he-IL" altLang="he-IL">
                <a:latin typeface="Arial" pitchFamily="34" charset="0"/>
              </a:rPr>
              <a:pPr algn="l" eaLnBrk="1" hangingPunct="1">
                <a:spcBef>
                  <a:spcPct val="0"/>
                </a:spcBef>
              </a:pPr>
              <a:t>2</a:t>
            </a:fld>
            <a:endParaRPr lang="he-IL" altLang="he-IL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5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317D4-4B2D-4B78-90D1-62E9C77FA8B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4006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42DBA-9462-4C6E-B253-18510B1D651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3782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1F6A3-2466-455C-BDDA-669D5EE68D6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254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65577-79DF-4D47-A47A-0C92D0D18C3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2397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293C1-205C-4BC8-9EDB-100F11C84AE3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027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5CD23-29C1-4416-A129-70A2300CF89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6871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3CDEC-D45F-4909-BF65-E7A911773F5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8174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A91A2-B9D1-4B61-8643-5C6C725876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7640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E669D-873B-4212-B7CE-B5C38E159C7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77222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2DE7-8336-4C11-99C3-27D6C6FD491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3529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D6B4A-0D9F-448D-B36A-E8892CFE285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2983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  <a:p>
            <a:pPr lvl="4"/>
            <a:r>
              <a:rPr lang="en-US" altLang="he-IL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pPr>
              <a:defRPr/>
            </a:pPr>
            <a:fld id="{448B910C-7D03-42C3-BE96-39ECB5E135A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6840" y="1974230"/>
            <a:ext cx="8533010" cy="1470025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Discrepancy between clinic trials</a:t>
            </a:r>
            <a:endParaRPr lang="en-US" altLang="he-IL" sz="4000" dirty="0">
              <a:solidFill>
                <a:srgbClr val="002060"/>
              </a:solidFill>
            </a:endParaRP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0" y="4149725"/>
            <a:ext cx="91440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he-IL" sz="4000" dirty="0">
              <a:solidFill>
                <a:srgbClr val="0000FF"/>
              </a:solidFill>
            </a:endParaRP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Aviad Zick, M.D., Ph.D. Sharett Institute of Oncology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Hadassah Medical Center 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E-mail – aviadz@hadassah.org.il 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Phone – 050-4048024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Clinical trials course 27/4/21</a:t>
            </a:r>
            <a:endParaRPr lang="he-IL" altLang="he-IL" sz="1800" dirty="0">
              <a:solidFill>
                <a:srgbClr val="002060"/>
              </a:solidFill>
            </a:endParaRP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he-IL" sz="1800" dirty="0">
                <a:solidFill>
                  <a:srgbClr val="002060"/>
                </a:solidFill>
              </a:rPr>
              <a:t> </a:t>
            </a:r>
            <a:endParaRPr lang="he-IL" altLang="he-IL" sz="18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15888"/>
            <a:ext cx="858837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UJI_LogoEng_onl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5889"/>
            <a:ext cx="720863" cy="115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7639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0" y="6520730"/>
            <a:ext cx="4248472" cy="34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JAMA. 2020 Apr </a:t>
            </a:r>
            <a:r>
              <a:rPr lang="he-IL" sz="1400" dirty="0">
                <a:solidFill>
                  <a:srgbClr val="002060"/>
                </a:solidFill>
              </a:rPr>
              <a:t> 7;323(13):1266-1276</a:t>
            </a:r>
            <a:endParaRPr lang="en-US" altLang="he-IL" sz="14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92333"/>
            <a:ext cx="65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200" b="0" i="0" u="none" strike="noStrike" cap="none" normalizeH="0" baseline="0" dirty="0">
              <a:ln>
                <a:noFill/>
              </a:ln>
              <a:solidFill>
                <a:srgbClr val="5B616B"/>
              </a:solidFill>
              <a:effectLst/>
              <a:latin typeface="BlinkMacSystemFon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84321"/>
            <a:ext cx="6336704" cy="613733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</p:pic>
    </p:spTree>
    <p:extLst>
      <p:ext uri="{BB962C8B-B14F-4D97-AF65-F5344CB8AC3E}">
        <p14:creationId xmlns:p14="http://schemas.microsoft.com/office/powerpoint/2010/main" val="307506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12"/>
          <a:stretch/>
        </p:blipFill>
        <p:spPr>
          <a:xfrm>
            <a:off x="2987824" y="188639"/>
            <a:ext cx="3389760" cy="6332091"/>
          </a:xfrm>
          <a:prstGeom prst="rect">
            <a:avLst/>
          </a:prstGeom>
          <a:ln>
            <a:solidFill>
              <a:srgbClr val="006600"/>
            </a:solidFill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6520730"/>
            <a:ext cx="4248472" cy="34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JAMA. 2020 Apr </a:t>
            </a:r>
            <a:r>
              <a:rPr lang="he-IL" sz="1400" dirty="0">
                <a:solidFill>
                  <a:srgbClr val="002060"/>
                </a:solidFill>
              </a:rPr>
              <a:t> 7;323(13):1266-1276</a:t>
            </a:r>
            <a:endParaRPr lang="en-US" altLang="he-IL" sz="14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7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34" y="260648"/>
            <a:ext cx="8267970" cy="6120680"/>
          </a:xfrm>
          <a:prstGeom prst="rect">
            <a:avLst/>
          </a:prstGeom>
          <a:ln>
            <a:solidFill>
              <a:srgbClr val="006600"/>
            </a:solidFill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6520730"/>
            <a:ext cx="4248472" cy="34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JAMA. 2020 Apr </a:t>
            </a:r>
            <a:r>
              <a:rPr lang="he-IL" sz="1400" dirty="0">
                <a:solidFill>
                  <a:srgbClr val="002060"/>
                </a:solidFill>
              </a:rPr>
              <a:t> 7;323(13):1266-1276</a:t>
            </a:r>
            <a:endParaRPr lang="en-US" altLang="he-IL" sz="14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5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16632"/>
            <a:ext cx="4352076" cy="6336704"/>
          </a:xfrm>
          <a:prstGeom prst="rect">
            <a:avLst/>
          </a:prstGeom>
          <a:ln>
            <a:solidFill>
              <a:srgbClr val="006600"/>
            </a:solidFill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6520730"/>
            <a:ext cx="4248472" cy="34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JAMA. 2020 Apr </a:t>
            </a:r>
            <a:r>
              <a:rPr lang="he-IL" sz="1400" dirty="0">
                <a:solidFill>
                  <a:srgbClr val="002060"/>
                </a:solidFill>
              </a:rPr>
              <a:t> 7;323(13):1266-1276</a:t>
            </a:r>
            <a:endParaRPr lang="en-US" altLang="he-IL" sz="14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02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212976"/>
            <a:ext cx="27363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Thank you</a:t>
            </a:r>
            <a:endParaRPr lang="he-IL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9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he-IL" dirty="0" err="1">
                <a:solidFill>
                  <a:srgbClr val="002060"/>
                </a:solidFill>
              </a:rPr>
              <a:t>Disclamier</a:t>
            </a:r>
            <a:r>
              <a:rPr lang="en-US" altLang="he-IL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08720"/>
            <a:ext cx="8641084" cy="4525962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he-IL" sz="2000" dirty="0">
              <a:solidFill>
                <a:srgbClr val="002060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he-IL" sz="2000" dirty="0">
                <a:solidFill>
                  <a:srgbClr val="002060"/>
                </a:solidFill>
              </a:rPr>
              <a:t>Supported by Sharett institute fund; ISF, ICRF, </a:t>
            </a:r>
            <a:r>
              <a:rPr lang="en-US" sz="2000" dirty="0">
                <a:solidFill>
                  <a:srgbClr val="002060"/>
                </a:solidFill>
              </a:rPr>
              <a:t>The Joint Research Fund between the Hebrew University Faculty of Medicine, and between Hadassah University Hospital, Shaare </a:t>
            </a:r>
            <a:r>
              <a:rPr lang="en-US" sz="2000" dirty="0" err="1">
                <a:solidFill>
                  <a:srgbClr val="002060"/>
                </a:solidFill>
              </a:rPr>
              <a:t>Tzedek</a:t>
            </a:r>
            <a:r>
              <a:rPr lang="en-US" sz="2000" dirty="0">
                <a:solidFill>
                  <a:srgbClr val="002060"/>
                </a:solidFill>
              </a:rPr>
              <a:t> Medical Center, Kaplan Medical Center and Bikur </a:t>
            </a:r>
            <a:r>
              <a:rPr lang="en-US" sz="2000" dirty="0" err="1">
                <a:solidFill>
                  <a:srgbClr val="002060"/>
                </a:solidFill>
              </a:rPr>
              <a:t>Holim</a:t>
            </a:r>
            <a:r>
              <a:rPr lang="en-US" sz="2000" dirty="0">
                <a:solidFill>
                  <a:srgbClr val="002060"/>
                </a:solidFill>
              </a:rPr>
              <a:t> Hospital, MERCK, Karyopharm, Roche </a:t>
            </a:r>
            <a:endParaRPr lang="he-IL" altLang="he-I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107504" y="1196752"/>
            <a:ext cx="8229600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Phase II and phase III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Olaratumab treatment for metastatic </a:t>
            </a:r>
            <a:r>
              <a:rPr lang="en-US" altLang="he-IL" sz="2800">
                <a:solidFill>
                  <a:srgbClr val="002060"/>
                </a:solidFill>
              </a:rPr>
              <a:t>sarcoma </a:t>
            </a:r>
            <a:endParaRPr lang="en-US" altLang="he-IL" sz="2800" dirty="0">
              <a:solidFill>
                <a:srgbClr val="002060"/>
              </a:solidFill>
            </a:endParaRPr>
          </a:p>
        </p:txBody>
      </p:sp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333375" y="1889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e-IL" sz="4400" dirty="0">
                <a:solidFill>
                  <a:srgbClr val="002060"/>
                </a:solidFill>
              </a:rPr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84614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33375" y="1889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e-IL" sz="4400" dirty="0">
                <a:solidFill>
                  <a:srgbClr val="002060"/>
                </a:solidFill>
              </a:rPr>
              <a:t>Phase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7504" y="1196752"/>
            <a:ext cx="8229600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Phase II – 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Scope - Tens to 100 of patients in a defined group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Aim – Assess response to tumor and safety of  drug in a patient group.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Design – classically single arm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Phase III – 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Scope - Hundreds to </a:t>
            </a:r>
            <a:r>
              <a:rPr lang="en-US" altLang="he-IL" sz="2800" dirty="0" err="1">
                <a:solidFill>
                  <a:srgbClr val="002060"/>
                </a:solidFill>
              </a:rPr>
              <a:t>thousends</a:t>
            </a:r>
            <a:r>
              <a:rPr lang="en-US" altLang="he-IL" sz="2800" dirty="0">
                <a:solidFill>
                  <a:srgbClr val="002060"/>
                </a:solidFill>
              </a:rPr>
              <a:t> of patients in a defined group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Aim – Compare efficiency between treatment options. More safety data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Design – classically multiple arm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28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33375" y="1889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e-IL" sz="4400" dirty="0">
                <a:solidFill>
                  <a:srgbClr val="002060"/>
                </a:solidFill>
              </a:rPr>
              <a:t>sarcoma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7504" y="1196752"/>
            <a:ext cx="8229600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A rare tumor originating from </a:t>
            </a:r>
            <a:r>
              <a:rPr lang="en-US" altLang="he-IL" sz="2800" dirty="0" err="1">
                <a:solidFill>
                  <a:srgbClr val="002060"/>
                </a:solidFill>
              </a:rPr>
              <a:t>mesenchimal</a:t>
            </a:r>
            <a:r>
              <a:rPr lang="en-US" altLang="he-IL" sz="2800" dirty="0">
                <a:solidFill>
                  <a:srgbClr val="002060"/>
                </a:solidFill>
              </a:rPr>
              <a:t> cells with more than 200 subtypes and different drivers for example dedifferentiated liposarcoma with </a:t>
            </a:r>
            <a:r>
              <a:rPr lang="en-US" altLang="he-IL" sz="2800" i="1" dirty="0">
                <a:solidFill>
                  <a:srgbClr val="002060"/>
                </a:solidFill>
              </a:rPr>
              <a:t>MDM2</a:t>
            </a:r>
            <a:r>
              <a:rPr lang="en-US" altLang="he-IL" sz="2800" dirty="0">
                <a:solidFill>
                  <a:srgbClr val="002060"/>
                </a:solidFill>
              </a:rPr>
              <a:t> amplification as the driver oncogene. </a:t>
            </a:r>
            <a:r>
              <a:rPr lang="en-US" altLang="he-IL" sz="2800" dirty="0" err="1">
                <a:solidFill>
                  <a:srgbClr val="002060"/>
                </a:solidFill>
              </a:rPr>
              <a:t>Doxorubin</a:t>
            </a:r>
            <a:r>
              <a:rPr lang="en-US" altLang="he-IL" sz="2800" dirty="0">
                <a:solidFill>
                  <a:srgbClr val="002060"/>
                </a:solidFill>
              </a:rPr>
              <a:t> is the first line of therapy.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  <p:sp>
        <p:nvSpPr>
          <p:cNvPr id="5" name="AutoShape 2" descr="Liposarcoma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76" y="3342057"/>
            <a:ext cx="3016328" cy="1620147"/>
          </a:xfrm>
          <a:prstGeom prst="rect">
            <a:avLst/>
          </a:prstGeom>
          <a:ln>
            <a:solidFill>
              <a:srgbClr val="006600"/>
            </a:solidFill>
          </a:ln>
        </p:spPr>
      </p:pic>
      <p:pic>
        <p:nvPicPr>
          <p:cNvPr id="3079" name="Picture 16" descr="src_14_ffpe_FAST_circ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471" y="3046460"/>
            <a:ext cx="2660650" cy="266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19" descr="src_20_ffpe_FAST_circ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163" y="3056756"/>
            <a:ext cx="26479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V="1">
            <a:off x="3705760" y="5101730"/>
            <a:ext cx="480695" cy="81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25775" y="5866678"/>
            <a:ext cx="6477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MDM2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43073" y="5886009"/>
            <a:ext cx="647700" cy="287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MDM2</a:t>
            </a:r>
            <a:endParaRPr kumimoji="0" lang="he-IL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266923" y="5120506"/>
            <a:ext cx="480695" cy="81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425775" y="346633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5775" y="392353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</a:t>
            </a:r>
            <a:endParaRPr kumimoji="0" lang="en-US" altLang="he-I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425775" y="43807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he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25775" y="43807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3425775" y="43807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33375" y="1889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e-IL" sz="4400" dirty="0">
                <a:solidFill>
                  <a:srgbClr val="002060"/>
                </a:solidFill>
              </a:rPr>
              <a:t>Olaratumab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7503" y="1031122"/>
            <a:ext cx="8229600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An anti-PDFRA.</a:t>
            </a:r>
          </a:p>
          <a:p>
            <a:pPr algn="l" rtl="0" eaLnBrk="1" hangingPunct="1">
              <a:lnSpc>
                <a:spcPct val="80000"/>
              </a:lnSpc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031122"/>
            <a:ext cx="4535090" cy="5285395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2008" y="6474750"/>
            <a:ext cx="4248472" cy="3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Lancet. 2016 Jul 30;388(10043):488-97.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2008" y="-1208043"/>
            <a:ext cx="65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200" b="0" i="0" u="none" strike="noStrike" cap="none" normalizeH="0" baseline="0" dirty="0">
              <a:ln>
                <a:noFill/>
              </a:ln>
              <a:solidFill>
                <a:srgbClr val="5B616B"/>
              </a:solidFill>
              <a:effectLst/>
              <a:latin typeface="BlinkMacSystemFont"/>
            </a:endParaRPr>
          </a:p>
        </p:txBody>
      </p:sp>
    </p:spTree>
    <p:extLst>
      <p:ext uri="{BB962C8B-B14F-4D97-AF65-F5344CB8AC3E}">
        <p14:creationId xmlns:p14="http://schemas.microsoft.com/office/powerpoint/2010/main" val="2258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33375" y="1889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e-IL" sz="4400" dirty="0">
                <a:solidFill>
                  <a:srgbClr val="002060"/>
                </a:solidFill>
              </a:rPr>
              <a:t>Olaratumab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2008" y="6474750"/>
            <a:ext cx="4248472" cy="3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Lancet. 2016 Jul 30;388(10043):488-97.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2008" y="-1208043"/>
            <a:ext cx="65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200" b="0" i="0" u="none" strike="noStrike" cap="none" normalizeH="0" baseline="0" dirty="0">
              <a:ln>
                <a:noFill/>
              </a:ln>
              <a:solidFill>
                <a:srgbClr val="5B616B"/>
              </a:solidFill>
              <a:effectLst/>
              <a:latin typeface="BlinkMacSystemFon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965" y="57057"/>
            <a:ext cx="3789203" cy="6417693"/>
          </a:xfrm>
          <a:prstGeom prst="rect">
            <a:avLst/>
          </a:prstGeom>
          <a:ln>
            <a:solidFill>
              <a:srgbClr val="006600"/>
            </a:solidFill>
          </a:ln>
        </p:spPr>
      </p:pic>
    </p:spTree>
    <p:extLst>
      <p:ext uri="{BB962C8B-B14F-4D97-AF65-F5344CB8AC3E}">
        <p14:creationId xmlns:p14="http://schemas.microsoft.com/office/powerpoint/2010/main" val="172386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45423"/>
            <a:ext cx="5328592" cy="6229327"/>
          </a:xfrm>
          <a:prstGeom prst="rect">
            <a:avLst/>
          </a:prstGeom>
          <a:ln>
            <a:solidFill>
              <a:srgbClr val="006600"/>
            </a:solidFill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2008" y="6474750"/>
            <a:ext cx="4248472" cy="3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Lancet. 2016 Jul 30;388(10043):488-97.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6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635" y="651933"/>
            <a:ext cx="6418729" cy="5554133"/>
          </a:xfrm>
          <a:prstGeom prst="rect">
            <a:avLst/>
          </a:prstGeom>
          <a:ln>
            <a:solidFill>
              <a:srgbClr val="006600"/>
            </a:solidFill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2008" y="6474750"/>
            <a:ext cx="4248472" cy="3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l" rtl="0">
              <a:buNone/>
            </a:pPr>
            <a:r>
              <a:rPr lang="en-US" altLang="he-IL" sz="1400" dirty="0">
                <a:solidFill>
                  <a:srgbClr val="002060"/>
                </a:solidFill>
              </a:rPr>
              <a:t>Tap </a:t>
            </a:r>
            <a:r>
              <a:rPr lang="en-US" altLang="he-IL" sz="1400" i="1" dirty="0">
                <a:solidFill>
                  <a:srgbClr val="002060"/>
                </a:solidFill>
              </a:rPr>
              <a:t>et al</a:t>
            </a:r>
            <a:r>
              <a:rPr lang="en-US" altLang="he-IL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Lancet. 2016 Jul 30;388(10043):488-97.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r>
              <a:rPr lang="en-US" altLang="he-IL" sz="2800" dirty="0">
                <a:solidFill>
                  <a:srgbClr val="002060"/>
                </a:solidFill>
              </a:rPr>
              <a:t> </a:t>
            </a: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  <a:defRPr/>
            </a:pPr>
            <a:endParaRPr lang="en-US" altLang="he-I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485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41880</TotalTime>
  <Words>321</Words>
  <Application>Microsoft Office PowerPoint</Application>
  <PresentationFormat>On-screen Show (4:3)</PresentationFormat>
  <Paragraphs>62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BlinkMacSystemFont</vt:lpstr>
      <vt:lpstr>Calibri</vt:lpstr>
      <vt:lpstr>Times New Roman</vt:lpstr>
      <vt:lpstr>Default Design</vt:lpstr>
      <vt:lpstr>Discrepancy between clinic trials</vt:lpstr>
      <vt:lpstr>Disclamier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Hadassah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 torrent platform</dc:title>
  <dc:creator>User</dc:creator>
  <cp:lastModifiedBy>Matan Risling</cp:lastModifiedBy>
  <cp:revision>568</cp:revision>
  <dcterms:created xsi:type="dcterms:W3CDTF">2012-06-11T10:37:23Z</dcterms:created>
  <dcterms:modified xsi:type="dcterms:W3CDTF">2021-04-27T13:59:24Z</dcterms:modified>
</cp:coreProperties>
</file>