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3"/>
  </p:notesMasterIdLst>
  <p:sldIdLst>
    <p:sldId id="626" r:id="rId2"/>
    <p:sldId id="631" r:id="rId3"/>
    <p:sldId id="632" r:id="rId4"/>
    <p:sldId id="633" r:id="rId5"/>
    <p:sldId id="635" r:id="rId6"/>
    <p:sldId id="636" r:id="rId7"/>
    <p:sldId id="637" r:id="rId8"/>
    <p:sldId id="638" r:id="rId9"/>
    <p:sldId id="639" r:id="rId10"/>
    <p:sldId id="640" r:id="rId11"/>
    <p:sldId id="634" r:id="rId12"/>
  </p:sldIdLst>
  <p:sldSz cx="9144000" cy="6858000" type="screen4x3"/>
  <p:notesSz cx="6858000" cy="9144000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5141" autoAdjust="0"/>
    <p:restoredTop sz="97858" autoAdjust="0"/>
  </p:normalViewPr>
  <p:slideViewPr>
    <p:cSldViewPr>
      <p:cViewPr>
        <p:scale>
          <a:sx n="150" d="100"/>
          <a:sy n="150" d="100"/>
        </p:scale>
        <p:origin x="101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3C2AEAF-F101-4C83-86C1-491A61846167}" type="datetimeFigureOut">
              <a:rPr lang="he-IL"/>
              <a:pPr>
                <a:defRPr/>
              </a:pPr>
              <a:t>ט"ו/שבט/תשפ"ג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/>
            </a:lvl1pPr>
          </a:lstStyle>
          <a:p>
            <a:pPr>
              <a:defRPr/>
            </a:pPr>
            <a:fld id="{796D05E7-B6E3-46EA-ABC0-7AABC65C3B1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2817296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e-IL" altLang="he-IL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l">
              <a:spcBef>
                <a:spcPct val="0"/>
              </a:spcBef>
            </a:pPr>
            <a:fld id="{42AF117D-92B7-4957-BAF8-3B7134AA82B0}" type="slidenum">
              <a:rPr lang="he-IL" altLang="he-IL" smtClean="0">
                <a:latin typeface="Arial" pitchFamily="34" charset="0"/>
              </a:rPr>
              <a:pPr algn="l">
                <a:spcBef>
                  <a:spcPct val="0"/>
                </a:spcBef>
              </a:pPr>
              <a:t>1</a:t>
            </a:fld>
            <a:endParaRPr lang="he-IL" altLang="he-IL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7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317D4-4B2D-4B78-90D1-62E9C77FA8B6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14006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42DBA-9462-4C6E-B253-18510B1D651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037829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1F6A3-2466-455C-BDDA-669D5EE68D6C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25434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A65577-79DF-4D47-A47A-0C92D0D18C32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923979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293C1-205C-4BC8-9EDB-100F11C84AE3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027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5CD23-29C1-4416-A129-70A2300CF898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6871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3CDEC-D45F-4909-BF65-E7A911773F50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8174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A91A2-B9D1-4B61-8643-5C6C7258766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37640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E669D-873B-4212-B7CE-B5C38E159C74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7222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42DE7-8336-4C11-99C3-27D6C6FD4917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35299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D6B4A-0D9F-448D-B36A-E8892CFE2859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22983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 eaLnBrk="1" hangingPunct="1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1" hangingPunct="1">
              <a:defRPr sz="1400"/>
            </a:lvl1pPr>
          </a:lstStyle>
          <a:p>
            <a:pPr>
              <a:defRPr/>
            </a:pPr>
            <a:fld id="{448B910C-7D03-42C3-BE96-39ECB5E135AD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840" y="1974230"/>
            <a:ext cx="8533010" cy="1470025"/>
          </a:xfrm>
        </p:spPr>
        <p:txBody>
          <a:bodyPr/>
          <a:lstStyle/>
          <a:p>
            <a:r>
              <a:rPr lang="en-US" sz="4000" dirty="0">
                <a:solidFill>
                  <a:srgbClr val="002060"/>
                </a:solidFill>
              </a:rPr>
              <a:t>Towards singular medicine -  Nucleotides as drugs</a:t>
            </a:r>
            <a:endParaRPr lang="en-US" altLang="he-IL" sz="4000" dirty="0">
              <a:solidFill>
                <a:srgbClr val="002060"/>
              </a:solidFill>
            </a:endParaRPr>
          </a:p>
        </p:txBody>
      </p:sp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0" y="4149725"/>
            <a:ext cx="91440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he-IL" sz="4000" dirty="0">
              <a:solidFill>
                <a:srgbClr val="0000FF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Aviad Zick, M.D., Ph.D. Sharett Institute of Oncology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Hadassah Medical Center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E-mail – aviadz@hadassah.org.il </a:t>
            </a: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Phone – 050-4048024</a:t>
            </a:r>
            <a:endParaRPr lang="he-IL" altLang="he-IL" sz="1800" dirty="0">
              <a:solidFill>
                <a:srgbClr val="002060"/>
              </a:solidFill>
            </a:endParaRPr>
          </a:p>
          <a:p>
            <a:pPr algn="l" rtl="0" eaLnBrk="1" hangingPunct="1">
              <a:spcBef>
                <a:spcPct val="0"/>
              </a:spcBef>
              <a:buFontTx/>
              <a:buNone/>
            </a:pPr>
            <a:r>
              <a:rPr lang="en-US" altLang="he-IL" sz="1800" dirty="0">
                <a:solidFill>
                  <a:srgbClr val="002060"/>
                </a:solidFill>
              </a:rPr>
              <a:t> </a:t>
            </a:r>
            <a:endParaRPr lang="he-IL" altLang="he-IL" sz="18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115888"/>
            <a:ext cx="858837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UJI_LogoEng_onl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5889"/>
            <a:ext cx="720863" cy="115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639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7000" y="6554787"/>
            <a:ext cx="6029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0" dirty="0">
                <a:solidFill>
                  <a:srgbClr val="002060"/>
                </a:solidFill>
              </a:rPr>
              <a:t>Levin, 2019, NEJM , 380, 57-70.</a:t>
            </a:r>
            <a:endParaRPr lang="he-IL" altLang="he-IL" sz="1800" b="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38905"/>
            <a:ext cx="4968552" cy="6206229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3855257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Singular medicine challenges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>
                <a:solidFill>
                  <a:srgbClr val="002060"/>
                </a:solidFill>
              </a:rPr>
              <a:t>Which patients should be chosen?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How do we test for efficacy?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How do we test for toxicity?</a:t>
            </a:r>
          </a:p>
          <a:p>
            <a:pPr algn="l" rtl="0"/>
            <a:r>
              <a:rPr lang="en-US" dirty="0">
                <a:solidFill>
                  <a:srgbClr val="002060"/>
                </a:solidFill>
              </a:rPr>
              <a:t>How should these medications be tested and approved for a single patient?  </a:t>
            </a:r>
          </a:p>
          <a:p>
            <a:pPr algn="l"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2588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Towards singular medicine 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algn="l" rtl="0"/>
            <a:r>
              <a:rPr lang="en-US" sz="2800" dirty="0">
                <a:solidFill>
                  <a:srgbClr val="002060"/>
                </a:solidFill>
              </a:rPr>
              <a:t>Sarcomas are rare mesenchymal cells tumors.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</a:rPr>
              <a:t>Common tumors in children and young adults, clinically ranging from benign to rapidly fatal, 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</a:rPr>
              <a:t>More than 200 subtypes are know ranging from rare to singular.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</a:rPr>
              <a:t>Usually treated with highly toxic combination chemotherapy</a:t>
            </a:r>
          </a:p>
          <a:p>
            <a:pPr algn="l" rtl="0"/>
            <a:r>
              <a:rPr lang="en-US" sz="2800" dirty="0">
                <a:solidFill>
                  <a:srgbClr val="002060"/>
                </a:solidFill>
              </a:rPr>
              <a:t>The biological mechanism leading to malignancy  are often recognized but no drug is available for these targets.  </a:t>
            </a:r>
            <a:endParaRPr lang="he-IL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8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Case # 1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17" y="1565527"/>
            <a:ext cx="4639482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A 46 year old male suffering from metastatic chordoma, treated with imatinib with pneumonitis and neutropenia.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88024" y="1556792"/>
            <a:ext cx="4181605" cy="4673267"/>
            <a:chOff x="4788024" y="1556792"/>
            <a:chExt cx="4181605" cy="467326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0590" t="19732" r="22241" b="16777"/>
            <a:stretch/>
          </p:blipFill>
          <p:spPr>
            <a:xfrm>
              <a:off x="4788024" y="1556792"/>
              <a:ext cx="2499654" cy="4673267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6660232" y="1844824"/>
              <a:ext cx="1368152" cy="0"/>
            </a:xfrm>
            <a:prstGeom prst="straightConnector1">
              <a:avLst/>
            </a:prstGeom>
            <a:ln w="57150">
              <a:solidFill>
                <a:schemeClr val="accent3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ontent Placeholder 2"/>
            <p:cNvSpPr txBox="1">
              <a:spLocks/>
            </p:cNvSpPr>
            <p:nvPr/>
          </p:nvSpPr>
          <p:spPr bwMode="auto">
            <a:xfrm>
              <a:off x="7452320" y="1808767"/>
              <a:ext cx="1517309" cy="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r" rtl="1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r" rtl="1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r" rtl="1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r" rtl="1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en-US" kern="0" dirty="0">
                  <a:solidFill>
                    <a:srgbClr val="002060"/>
                  </a:solidFill>
                </a:rPr>
                <a:t>Normal 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603602" y="4437112"/>
              <a:ext cx="136815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tent Placeholder 2"/>
            <p:cNvSpPr txBox="1">
              <a:spLocks/>
            </p:cNvSpPr>
            <p:nvPr/>
          </p:nvSpPr>
          <p:spPr bwMode="auto">
            <a:xfrm>
              <a:off x="7452319" y="4437112"/>
              <a:ext cx="1517309" cy="648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r" rtl="1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r" rtl="1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r" rtl="1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r" rtl="1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r" rtl="1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 marL="0" indent="0" algn="l" rtl="0">
                <a:buNone/>
              </a:pPr>
              <a:r>
                <a:rPr lang="en-US" kern="0" dirty="0">
                  <a:solidFill>
                    <a:srgbClr val="002060"/>
                  </a:solidFill>
                </a:rPr>
                <a:t>Tumor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0003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Chordomas are rare (incidence of 8/ million) bone tumors. Usually slow growing with no effective treatment.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Chordomas are addicted to the Brachyury transcription factor.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endParaRPr lang="he-IL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7000" y="6554787"/>
            <a:ext cx="6029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0" dirty="0" err="1">
                <a:solidFill>
                  <a:srgbClr val="002060"/>
                </a:solidFill>
              </a:rPr>
              <a:t>Sharifnia</a:t>
            </a:r>
            <a:r>
              <a:rPr lang="en-US" altLang="he-IL" sz="1800" b="0" dirty="0">
                <a:solidFill>
                  <a:srgbClr val="002060"/>
                </a:solidFill>
              </a:rPr>
              <a:t> </a:t>
            </a:r>
            <a:r>
              <a:rPr lang="en-US" altLang="he-IL" sz="1800" b="0" i="1" dirty="0">
                <a:solidFill>
                  <a:srgbClr val="002060"/>
                </a:solidFill>
              </a:rPr>
              <a:t>et al</a:t>
            </a:r>
            <a:r>
              <a:rPr lang="en-US" altLang="he-IL" sz="1800" b="0" dirty="0">
                <a:solidFill>
                  <a:srgbClr val="002060"/>
                </a:solidFill>
              </a:rPr>
              <a:t>, 2019, nature medicine, 25, 292-300</a:t>
            </a:r>
            <a:endParaRPr lang="he-IL" altLang="he-IL" sz="1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0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81" t="13087" r="50000" b="34497"/>
          <a:stretch/>
        </p:blipFill>
        <p:spPr>
          <a:xfrm>
            <a:off x="5027569" y="1417638"/>
            <a:ext cx="2160240" cy="5112568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Case # 2</a:t>
            </a:r>
            <a:endParaRPr lang="he-IL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576" y="1424033"/>
            <a:ext cx="4639482" cy="4525963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A 32 year old female, carrier of </a:t>
            </a:r>
            <a:r>
              <a:rPr lang="en-US" i="1" dirty="0">
                <a:solidFill>
                  <a:srgbClr val="002060"/>
                </a:solidFill>
              </a:rPr>
              <a:t>NF1 </a:t>
            </a:r>
            <a:r>
              <a:rPr lang="en-US" dirty="0">
                <a:solidFill>
                  <a:srgbClr val="002060"/>
                </a:solidFill>
              </a:rPr>
              <a:t>c.7063-10 T&gt;G. Born with type I neurofibromatosis.  Suffered from metastatic malignant peripheral nerve sheet tumor, treated with gemcitabine 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577171" y="2852936"/>
            <a:ext cx="1368152" cy="0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471807" y="2781300"/>
            <a:ext cx="1517309" cy="6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kern="0" dirty="0">
                <a:solidFill>
                  <a:srgbClr val="002060"/>
                </a:solidFill>
              </a:rPr>
              <a:t>Normal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585393" y="4869160"/>
            <a:ext cx="136815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471807" y="4787856"/>
            <a:ext cx="1517309" cy="64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r" rtl="1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kern="0" dirty="0">
                <a:solidFill>
                  <a:srgbClr val="002060"/>
                </a:solidFill>
              </a:rPr>
              <a:t>Tumor </a:t>
            </a:r>
          </a:p>
        </p:txBody>
      </p:sp>
    </p:spTree>
    <p:extLst>
      <p:ext uri="{BB962C8B-B14F-4D97-AF65-F5344CB8AC3E}">
        <p14:creationId xmlns:p14="http://schemas.microsoft.com/office/powerpoint/2010/main" val="188679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Malignant peripheral nerve sheet tumor are rare (incidence of 1/ million) soft tissue tumors. Usually aggressive with somewhat  effective chemotherapy treatment.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Malignant peripheral nerve sheet tumor are dependent on the RAS pathway activation with a large majority of </a:t>
            </a:r>
            <a:r>
              <a:rPr lang="en-US" i="1" dirty="0">
                <a:solidFill>
                  <a:srgbClr val="002060"/>
                </a:solidFill>
              </a:rPr>
              <a:t>NF1</a:t>
            </a:r>
            <a:r>
              <a:rPr lang="en-US" dirty="0">
                <a:solidFill>
                  <a:srgbClr val="002060"/>
                </a:solidFill>
              </a:rPr>
              <a:t> mutated tumors.</a:t>
            </a:r>
          </a:p>
          <a:p>
            <a:pPr marL="0" indent="0" algn="l" rtl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endParaRPr lang="he-IL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7000" y="6554787"/>
            <a:ext cx="6029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0" dirty="0" err="1">
                <a:solidFill>
                  <a:srgbClr val="002060"/>
                </a:solidFill>
              </a:rPr>
              <a:t>Brohl</a:t>
            </a:r>
            <a:r>
              <a:rPr lang="en-US" altLang="he-IL" sz="1800" b="0" dirty="0">
                <a:solidFill>
                  <a:srgbClr val="002060"/>
                </a:solidFill>
              </a:rPr>
              <a:t> </a:t>
            </a:r>
            <a:r>
              <a:rPr lang="en-US" altLang="he-IL" sz="1800" b="0" i="1" dirty="0">
                <a:solidFill>
                  <a:srgbClr val="002060"/>
                </a:solidFill>
              </a:rPr>
              <a:t>et al</a:t>
            </a:r>
            <a:r>
              <a:rPr lang="en-US" altLang="he-IL" sz="1800" b="0" dirty="0">
                <a:solidFill>
                  <a:srgbClr val="002060"/>
                </a:solidFill>
              </a:rPr>
              <a:t>, 2017, Scientific reports , 7, 14492</a:t>
            </a:r>
            <a:endParaRPr lang="he-IL" altLang="he-IL" sz="1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033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914" y="404664"/>
            <a:ext cx="5306171" cy="6022543"/>
          </a:xfrm>
          <a:prstGeom prst="rect">
            <a:avLst/>
          </a:prstGeom>
          <a:ln>
            <a:solidFill>
              <a:srgbClr val="006600"/>
            </a:solidFill>
          </a:ln>
        </p:spPr>
      </p:pic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7000" y="6554787"/>
            <a:ext cx="6029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0" dirty="0">
                <a:solidFill>
                  <a:srgbClr val="002060"/>
                </a:solidFill>
              </a:rPr>
              <a:t>Levin, 2019, NEJM , 380, 57-70.</a:t>
            </a:r>
            <a:endParaRPr lang="he-IL" altLang="he-IL" sz="1800" b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9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27000" y="6554787"/>
            <a:ext cx="6029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0" dirty="0">
                <a:solidFill>
                  <a:srgbClr val="002060"/>
                </a:solidFill>
              </a:rPr>
              <a:t>Levin, 2019, NEJM , 380, 57-70.</a:t>
            </a:r>
            <a:endParaRPr lang="he-IL" altLang="he-IL" sz="1800" b="0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07" y="262933"/>
            <a:ext cx="5325786" cy="6034682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290521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27000" y="6554787"/>
            <a:ext cx="60291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he-IL" sz="1800" b="0" dirty="0">
                <a:solidFill>
                  <a:srgbClr val="002060"/>
                </a:solidFill>
              </a:rPr>
              <a:t>Levin, 2019, NEJM , 380, 57-70.</a:t>
            </a:r>
            <a:endParaRPr lang="he-IL" altLang="he-IL" sz="1800" b="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843" y="260085"/>
            <a:ext cx="5284314" cy="6080390"/>
          </a:xfrm>
          <a:prstGeom prst="rect">
            <a:avLst/>
          </a:prstGeom>
          <a:ln>
            <a:solidFill>
              <a:srgbClr val="006600"/>
            </a:solidFill>
          </a:ln>
        </p:spPr>
      </p:pic>
    </p:spTree>
    <p:extLst>
      <p:ext uri="{BB962C8B-B14F-4D97-AF65-F5344CB8AC3E}">
        <p14:creationId xmlns:p14="http://schemas.microsoft.com/office/powerpoint/2010/main" val="26292388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53587</TotalTime>
  <Words>343</Words>
  <Application>Microsoft Office PowerPoint</Application>
  <PresentationFormat>On-screen Show (4:3)</PresentationFormat>
  <Paragraphs>39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Default Design</vt:lpstr>
      <vt:lpstr>Towards singular medicine -  Nucleotides as drugs</vt:lpstr>
      <vt:lpstr>Towards singular medicine </vt:lpstr>
      <vt:lpstr>Case # 1</vt:lpstr>
      <vt:lpstr>PowerPoint Presentation</vt:lpstr>
      <vt:lpstr>Case #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Singular medicine challenges</vt:lpstr>
    </vt:vector>
  </TitlesOfParts>
  <Company>Hadassah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Ion torrent platform</dc:title>
  <dc:creator>User</dc:creator>
  <cp:lastModifiedBy>נעה חיה זיק</cp:lastModifiedBy>
  <cp:revision>571</cp:revision>
  <dcterms:created xsi:type="dcterms:W3CDTF">2012-06-11T10:37:23Z</dcterms:created>
  <dcterms:modified xsi:type="dcterms:W3CDTF">2023-02-06T03:50:11Z</dcterms:modified>
</cp:coreProperties>
</file>