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626" r:id="rId2"/>
    <p:sldId id="627" r:id="rId3"/>
    <p:sldId id="628" r:id="rId4"/>
    <p:sldId id="256" r:id="rId5"/>
    <p:sldId id="632" r:id="rId6"/>
    <p:sldId id="634" r:id="rId7"/>
    <p:sldId id="633" r:id="rId8"/>
    <p:sldId id="630" r:id="rId9"/>
    <p:sldId id="62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5F54C-7394-4A39-80DD-5C95484EC89D}" type="datetimeFigureOut">
              <a:rPr lang="en-US" smtClean="0"/>
              <a:t>12/13/2022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9A764-F5DB-46FC-B263-641CF49A8AFC}" type="slidenum">
              <a:rPr lang="en-US" smtClean="0"/>
              <a:t>‹#›</a:t>
            </a:fld>
            <a:endParaRPr lang="en-US"/>
          </a:p>
        </p:txBody>
      </p:sp>
    </p:spTree>
    <p:extLst>
      <p:ext uri="{BB962C8B-B14F-4D97-AF65-F5344CB8AC3E}">
        <p14:creationId xmlns:p14="http://schemas.microsoft.com/office/powerpoint/2010/main" val="156781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itchFamily="34" charset="0"/>
                <a:cs typeface="Arial" pitchFamily="34" charset="0"/>
              </a:defRPr>
            </a:lvl1pPr>
            <a:lvl2pPr marL="742950" indent="-285750" algn="r" rtl="1">
              <a:spcBef>
                <a:spcPct val="30000"/>
              </a:spcBef>
              <a:defRPr sz="1200">
                <a:solidFill>
                  <a:schemeClr val="tx1"/>
                </a:solidFill>
                <a:latin typeface="Calibri" pitchFamily="34" charset="0"/>
                <a:cs typeface="Arial" pitchFamily="34" charset="0"/>
              </a:defRPr>
            </a:lvl2pPr>
            <a:lvl3pPr marL="1143000" indent="-228600" algn="r" rtl="1">
              <a:spcBef>
                <a:spcPct val="30000"/>
              </a:spcBef>
              <a:defRPr sz="1200">
                <a:solidFill>
                  <a:schemeClr val="tx1"/>
                </a:solidFill>
                <a:latin typeface="Calibri" pitchFamily="34" charset="0"/>
                <a:cs typeface="Arial" pitchFamily="34" charset="0"/>
              </a:defRPr>
            </a:lvl3pPr>
            <a:lvl4pPr marL="1600200" indent="-228600" algn="r" rtl="1">
              <a:spcBef>
                <a:spcPct val="30000"/>
              </a:spcBef>
              <a:defRPr sz="1200">
                <a:solidFill>
                  <a:schemeClr val="tx1"/>
                </a:solidFill>
                <a:latin typeface="Calibri" pitchFamily="34" charset="0"/>
                <a:cs typeface="Arial" pitchFamily="34" charset="0"/>
              </a:defRPr>
            </a:lvl4pPr>
            <a:lvl5pPr marL="2057400" indent="-228600" algn="r" rtl="1">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l">
              <a:spcBef>
                <a:spcPct val="0"/>
              </a:spcBef>
            </a:pPr>
            <a:fld id="{42AF117D-92B7-4957-BAF8-3B7134AA82B0}" type="slidenum">
              <a:rPr lang="he-IL" altLang="he-IL" smtClean="0">
                <a:latin typeface="Arial" pitchFamily="34" charset="0"/>
              </a:rPr>
              <a:pPr algn="l">
                <a:spcBef>
                  <a:spcPct val="0"/>
                </a:spcBef>
              </a:pPr>
              <a:t>1</a:t>
            </a:fld>
            <a:endParaRPr lang="he-IL" altLang="he-IL">
              <a:latin typeface="Arial" pitchFamily="34" charset="0"/>
            </a:endParaRPr>
          </a:p>
        </p:txBody>
      </p:sp>
    </p:spTree>
    <p:extLst>
      <p:ext uri="{BB962C8B-B14F-4D97-AF65-F5344CB8AC3E}">
        <p14:creationId xmlns:p14="http://schemas.microsoft.com/office/powerpoint/2010/main" val="342497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423863" y="704850"/>
            <a:ext cx="6186487" cy="3481388"/>
          </a:xfrm>
          <a:prstGeom prst="rect">
            <a:avLst/>
          </a:prstGeom>
        </p:spPr>
      </p:sp>
      <p:sp>
        <p:nvSpPr>
          <p:cNvPr id="49" name="PlaceHolder 2"/>
          <p:cNvSpPr>
            <a:spLocks noGrp="1"/>
          </p:cNvSpPr>
          <p:nvPr>
            <p:ph type="body"/>
          </p:nvPr>
        </p:nvSpPr>
        <p:spPr>
          <a:xfrm>
            <a:off x="703440" y="4410000"/>
            <a:ext cx="5627160" cy="4177800"/>
          </a:xfrm>
          <a:prstGeom prst="rect">
            <a:avLst/>
          </a:prstGeom>
        </p:spPr>
        <p:txBody>
          <a:bodyPr lIns="0" tIns="0" rIns="0" bIns="0"/>
          <a:lstStyle/>
          <a:p>
            <a:pPr>
              <a:lnSpc>
                <a:spcPct val="100000"/>
              </a:lnSpc>
            </a:pPr>
            <a:r>
              <a:rPr lang="en-US" sz="1000" b="0" strike="noStrike" spc="-1">
                <a:latin typeface="Arial Unicode MS"/>
                <a:ea typeface="Arial Unicode MS"/>
              </a:rPr>
              <a:t>Figure 1. Insights from Studying the Cancer Genome. Sequencing a patient’s cancer provides insights into many facets of tumor biology. These include features acquired as somatic alterations by the cancer clone, such as driver mutations, large-scale chromosomal abnormalities, and mutations recognized by the immune system (neoantigens). In addition, inherited factors can also be assessed, such as familial cancer risk and variants affecting the metabolism of therapeutic agents used to treat cancers.</a:t>
            </a:r>
            <a:endParaRPr lang="en-US" sz="1000" b="0" strike="noStrike" spc="-1">
              <a:latin typeface="Arial"/>
            </a:endParaRPr>
          </a:p>
        </p:txBody>
      </p:sp>
    </p:spTree>
    <p:extLst>
      <p:ext uri="{BB962C8B-B14F-4D97-AF65-F5344CB8AC3E}">
        <p14:creationId xmlns:p14="http://schemas.microsoft.com/office/powerpoint/2010/main" val="317610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423863" y="704850"/>
            <a:ext cx="6186487" cy="3481388"/>
          </a:xfrm>
          <a:prstGeom prst="rect">
            <a:avLst/>
          </a:prstGeom>
        </p:spPr>
      </p:sp>
      <p:sp>
        <p:nvSpPr>
          <p:cNvPr id="49" name="PlaceHolder 2"/>
          <p:cNvSpPr>
            <a:spLocks noGrp="1"/>
          </p:cNvSpPr>
          <p:nvPr>
            <p:ph type="body"/>
          </p:nvPr>
        </p:nvSpPr>
        <p:spPr>
          <a:xfrm>
            <a:off x="703440" y="4410000"/>
            <a:ext cx="5627160" cy="4177800"/>
          </a:xfrm>
          <a:prstGeom prst="rect">
            <a:avLst/>
          </a:prstGeom>
        </p:spPr>
        <p:txBody>
          <a:bodyPr lIns="0" tIns="0" rIns="0" bIns="0"/>
          <a:lstStyle/>
          <a:p>
            <a:pPr>
              <a:lnSpc>
                <a:spcPct val="100000"/>
              </a:lnSpc>
            </a:pPr>
            <a:r>
              <a:rPr lang="en-US" sz="1000" b="0" strike="noStrike" spc="-1">
                <a:latin typeface="Arial Unicode MS"/>
                <a:ea typeface="Arial Unicode MS"/>
              </a:rPr>
              <a:t>Figure 1. Insights from Studying the Cancer Genome. Sequencing a patient’s cancer provides insights into many facets of tumor biology. These include features acquired as somatic alterations by the cancer clone, such as driver mutations, large-scale chromosomal abnormalities, and mutations recognized by the immune system (neoantigens). In addition, inherited factors can also be assessed, such as familial cancer risk and variants affecting the metabolism of therapeutic agents used to treat cancers.</a:t>
            </a:r>
            <a:endParaRPr lang="en-US" sz="1000" b="0" strike="noStrike" spc="-1">
              <a:latin typeface="Arial"/>
            </a:endParaRPr>
          </a:p>
        </p:txBody>
      </p:sp>
    </p:spTree>
    <p:extLst>
      <p:ext uri="{BB962C8B-B14F-4D97-AF65-F5344CB8AC3E}">
        <p14:creationId xmlns:p14="http://schemas.microsoft.com/office/powerpoint/2010/main" val="325600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60C3-A65A-33EE-1A0E-22D2C99E9B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8FC49C-DABF-574F-4A00-A28655E63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7CC86F-22F2-DA8C-25B4-ED7C61C6125D}"/>
              </a:ext>
            </a:extLst>
          </p:cNvPr>
          <p:cNvSpPr>
            <a:spLocks noGrp="1"/>
          </p:cNvSpPr>
          <p:nvPr>
            <p:ph type="dt" sz="half" idx="10"/>
          </p:nvPr>
        </p:nvSpPr>
        <p:spPr/>
        <p:txBody>
          <a:bodyPr/>
          <a:lstStyle/>
          <a:p>
            <a:fld id="{2C53F858-4324-4810-AC84-31E0F800E283}" type="datetimeFigureOut">
              <a:rPr lang="en-US" smtClean="0"/>
              <a:t>12/13/2022</a:t>
            </a:fld>
            <a:endParaRPr lang="en-US"/>
          </a:p>
        </p:txBody>
      </p:sp>
      <p:sp>
        <p:nvSpPr>
          <p:cNvPr id="5" name="Footer Placeholder 4">
            <a:extLst>
              <a:ext uri="{FF2B5EF4-FFF2-40B4-BE49-F238E27FC236}">
                <a16:creationId xmlns:a16="http://schemas.microsoft.com/office/drawing/2014/main" id="{CFD830F9-7D1F-BF23-F2DC-602F3B99C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81C56-C32A-79AF-D71F-17E8FE873474}"/>
              </a:ext>
            </a:extLst>
          </p:cNvPr>
          <p:cNvSpPr>
            <a:spLocks noGrp="1"/>
          </p:cNvSpPr>
          <p:nvPr>
            <p:ph type="sldNum" sz="quarter" idx="12"/>
          </p:nvPr>
        </p:nvSpPr>
        <p:spPr/>
        <p:txBody>
          <a:bodyPr/>
          <a:lstStyle/>
          <a:p>
            <a:fld id="{132DA339-3C8B-4C49-BCE6-324B54464066}" type="slidenum">
              <a:rPr lang="en-US" smtClean="0"/>
              <a:t>‹#›</a:t>
            </a:fld>
            <a:endParaRPr lang="en-US"/>
          </a:p>
        </p:txBody>
      </p:sp>
    </p:spTree>
    <p:extLst>
      <p:ext uri="{BB962C8B-B14F-4D97-AF65-F5344CB8AC3E}">
        <p14:creationId xmlns:p14="http://schemas.microsoft.com/office/powerpoint/2010/main" val="78331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1DCD-3DAC-21B9-38BF-703A21527A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C3606F-62FE-CF20-DFA1-E1777AFF8C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839F4-CA03-5454-CE3F-F39B320B94EC}"/>
              </a:ext>
            </a:extLst>
          </p:cNvPr>
          <p:cNvSpPr>
            <a:spLocks noGrp="1"/>
          </p:cNvSpPr>
          <p:nvPr>
            <p:ph type="dt" sz="half" idx="10"/>
          </p:nvPr>
        </p:nvSpPr>
        <p:spPr/>
        <p:txBody>
          <a:bodyPr/>
          <a:lstStyle/>
          <a:p>
            <a:fld id="{2C53F858-4324-4810-AC84-31E0F800E283}" type="datetimeFigureOut">
              <a:rPr lang="en-US" smtClean="0"/>
              <a:t>12/13/2022</a:t>
            </a:fld>
            <a:endParaRPr lang="en-US"/>
          </a:p>
        </p:txBody>
      </p:sp>
      <p:sp>
        <p:nvSpPr>
          <p:cNvPr id="5" name="Footer Placeholder 4">
            <a:extLst>
              <a:ext uri="{FF2B5EF4-FFF2-40B4-BE49-F238E27FC236}">
                <a16:creationId xmlns:a16="http://schemas.microsoft.com/office/drawing/2014/main" id="{B2166281-4A11-2A66-9799-1FCB5D63A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BBDB0-E2A7-B031-15C6-6DA4324B28DA}"/>
              </a:ext>
            </a:extLst>
          </p:cNvPr>
          <p:cNvSpPr>
            <a:spLocks noGrp="1"/>
          </p:cNvSpPr>
          <p:nvPr>
            <p:ph type="sldNum" sz="quarter" idx="12"/>
          </p:nvPr>
        </p:nvSpPr>
        <p:spPr/>
        <p:txBody>
          <a:bodyPr/>
          <a:lstStyle/>
          <a:p>
            <a:fld id="{132DA339-3C8B-4C49-BCE6-324B54464066}" type="slidenum">
              <a:rPr lang="en-US" smtClean="0"/>
              <a:t>‹#›</a:t>
            </a:fld>
            <a:endParaRPr lang="en-US"/>
          </a:p>
        </p:txBody>
      </p:sp>
    </p:spTree>
    <p:extLst>
      <p:ext uri="{BB962C8B-B14F-4D97-AF65-F5344CB8AC3E}">
        <p14:creationId xmlns:p14="http://schemas.microsoft.com/office/powerpoint/2010/main" val="30497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3DC197-8926-9C5A-F7AE-AE53374E01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CE2BBE-9887-EF6F-ED74-401389ABB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1C209-AE14-4032-93F6-A7168C0DE84D}"/>
              </a:ext>
            </a:extLst>
          </p:cNvPr>
          <p:cNvSpPr>
            <a:spLocks noGrp="1"/>
          </p:cNvSpPr>
          <p:nvPr>
            <p:ph type="dt" sz="half" idx="10"/>
          </p:nvPr>
        </p:nvSpPr>
        <p:spPr/>
        <p:txBody>
          <a:bodyPr/>
          <a:lstStyle/>
          <a:p>
            <a:fld id="{2C53F858-4324-4810-AC84-31E0F800E283}" type="datetimeFigureOut">
              <a:rPr lang="en-US" smtClean="0"/>
              <a:t>12/13/2022</a:t>
            </a:fld>
            <a:endParaRPr lang="en-US"/>
          </a:p>
        </p:txBody>
      </p:sp>
      <p:sp>
        <p:nvSpPr>
          <p:cNvPr id="5" name="Footer Placeholder 4">
            <a:extLst>
              <a:ext uri="{FF2B5EF4-FFF2-40B4-BE49-F238E27FC236}">
                <a16:creationId xmlns:a16="http://schemas.microsoft.com/office/drawing/2014/main" id="{9C3AFD94-8F0E-2023-3222-8A365F44D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C4FC0-DB15-E854-5EC5-A8EC42DC5587}"/>
              </a:ext>
            </a:extLst>
          </p:cNvPr>
          <p:cNvSpPr>
            <a:spLocks noGrp="1"/>
          </p:cNvSpPr>
          <p:nvPr>
            <p:ph type="sldNum" sz="quarter" idx="12"/>
          </p:nvPr>
        </p:nvSpPr>
        <p:spPr/>
        <p:txBody>
          <a:bodyPr/>
          <a:lstStyle/>
          <a:p>
            <a:fld id="{132DA339-3C8B-4C49-BCE6-324B54464066}" type="slidenum">
              <a:rPr lang="en-US" smtClean="0"/>
              <a:t>‹#›</a:t>
            </a:fld>
            <a:endParaRPr lang="en-US"/>
          </a:p>
        </p:txBody>
      </p:sp>
    </p:spTree>
    <p:extLst>
      <p:ext uri="{BB962C8B-B14F-4D97-AF65-F5344CB8AC3E}">
        <p14:creationId xmlns:p14="http://schemas.microsoft.com/office/powerpoint/2010/main" val="41620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494"/>
            <a:ext cx="10972364" cy="1144800"/>
          </a:xfrm>
          <a:prstGeom prst="rect">
            <a:avLst/>
          </a:prstGeom>
        </p:spPr>
        <p:txBody>
          <a:bodyPr lIns="0" tIns="0" rIns="0" bIns="0" anchor="ctr"/>
          <a:lstStyle/>
          <a:p>
            <a:pPr algn="ctr"/>
            <a:endParaRPr lang="en-US" sz="3883" b="0" strike="noStrike" spc="-1">
              <a:latin typeface="Arial"/>
            </a:endParaRPr>
          </a:p>
        </p:txBody>
      </p:sp>
      <p:sp>
        <p:nvSpPr>
          <p:cNvPr id="3" name="PlaceHolder 2"/>
          <p:cNvSpPr>
            <a:spLocks noGrp="1"/>
          </p:cNvSpPr>
          <p:nvPr>
            <p:ph type="subTitle"/>
          </p:nvPr>
        </p:nvSpPr>
        <p:spPr>
          <a:xfrm>
            <a:off x="609600" y="1604753"/>
            <a:ext cx="10972364" cy="3977259"/>
          </a:xfrm>
          <a:prstGeom prst="rect">
            <a:avLst/>
          </a:prstGeom>
        </p:spPr>
        <p:txBody>
          <a:bodyPr lIns="0" tIns="0" rIns="0" bIns="0" anchor="ctr"/>
          <a:lstStyle/>
          <a:p>
            <a:pPr algn="ctr"/>
            <a:endParaRPr lang="en-US" sz="2824" b="0" strike="noStrike" spc="-1">
              <a:latin typeface="Arial"/>
            </a:endParaRPr>
          </a:p>
        </p:txBody>
      </p:sp>
    </p:spTree>
    <p:extLst>
      <p:ext uri="{BB962C8B-B14F-4D97-AF65-F5344CB8AC3E}">
        <p14:creationId xmlns:p14="http://schemas.microsoft.com/office/powerpoint/2010/main" val="339510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2316-5EFD-ECF6-322D-341A5D9FD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577C19-0049-7652-3D17-5E428E0FAE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F79CA-3363-44C4-B91A-98FB2825C3D2}"/>
              </a:ext>
            </a:extLst>
          </p:cNvPr>
          <p:cNvSpPr>
            <a:spLocks noGrp="1"/>
          </p:cNvSpPr>
          <p:nvPr>
            <p:ph type="dt" sz="half" idx="10"/>
          </p:nvPr>
        </p:nvSpPr>
        <p:spPr/>
        <p:txBody>
          <a:bodyPr/>
          <a:lstStyle/>
          <a:p>
            <a:fld id="{2C53F858-4324-4810-AC84-31E0F800E283}" type="datetimeFigureOut">
              <a:rPr lang="en-US" smtClean="0"/>
              <a:t>12/13/2022</a:t>
            </a:fld>
            <a:endParaRPr lang="en-US"/>
          </a:p>
        </p:txBody>
      </p:sp>
      <p:sp>
        <p:nvSpPr>
          <p:cNvPr id="5" name="Footer Placeholder 4">
            <a:extLst>
              <a:ext uri="{FF2B5EF4-FFF2-40B4-BE49-F238E27FC236}">
                <a16:creationId xmlns:a16="http://schemas.microsoft.com/office/drawing/2014/main" id="{27EC9AD7-0EC5-B983-6DFC-588E5291F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6638A-330D-04B3-A27B-4027E4CD4474}"/>
              </a:ext>
            </a:extLst>
          </p:cNvPr>
          <p:cNvSpPr>
            <a:spLocks noGrp="1"/>
          </p:cNvSpPr>
          <p:nvPr>
            <p:ph type="sldNum" sz="quarter" idx="12"/>
          </p:nvPr>
        </p:nvSpPr>
        <p:spPr/>
        <p:txBody>
          <a:bodyPr/>
          <a:lstStyle/>
          <a:p>
            <a:fld id="{132DA339-3C8B-4C49-BCE6-324B54464066}" type="slidenum">
              <a:rPr lang="en-US" smtClean="0"/>
              <a:t>‹#›</a:t>
            </a:fld>
            <a:endParaRPr lang="en-US"/>
          </a:p>
        </p:txBody>
      </p:sp>
    </p:spTree>
    <p:extLst>
      <p:ext uri="{BB962C8B-B14F-4D97-AF65-F5344CB8AC3E}">
        <p14:creationId xmlns:p14="http://schemas.microsoft.com/office/powerpoint/2010/main" val="164079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45A8-BB1D-7352-DB69-6BE5F8E020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97087E-0F43-310A-69AA-40A664BFC3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6F579E-B06F-7A39-1490-67BE6C6C5175}"/>
              </a:ext>
            </a:extLst>
          </p:cNvPr>
          <p:cNvSpPr>
            <a:spLocks noGrp="1"/>
          </p:cNvSpPr>
          <p:nvPr>
            <p:ph type="dt" sz="half" idx="10"/>
          </p:nvPr>
        </p:nvSpPr>
        <p:spPr/>
        <p:txBody>
          <a:bodyPr/>
          <a:lstStyle/>
          <a:p>
            <a:fld id="{2C53F858-4324-4810-AC84-31E0F800E283}" type="datetimeFigureOut">
              <a:rPr lang="en-US" smtClean="0"/>
              <a:t>12/13/2022</a:t>
            </a:fld>
            <a:endParaRPr lang="en-US"/>
          </a:p>
        </p:txBody>
      </p:sp>
      <p:sp>
        <p:nvSpPr>
          <p:cNvPr id="5" name="Footer Placeholder 4">
            <a:extLst>
              <a:ext uri="{FF2B5EF4-FFF2-40B4-BE49-F238E27FC236}">
                <a16:creationId xmlns:a16="http://schemas.microsoft.com/office/drawing/2014/main" id="{CC010739-F793-ACD9-202C-FBCE129D1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6AE7C-22B3-20FE-D060-A21FF0A4E540}"/>
              </a:ext>
            </a:extLst>
          </p:cNvPr>
          <p:cNvSpPr>
            <a:spLocks noGrp="1"/>
          </p:cNvSpPr>
          <p:nvPr>
            <p:ph type="sldNum" sz="quarter" idx="12"/>
          </p:nvPr>
        </p:nvSpPr>
        <p:spPr/>
        <p:txBody>
          <a:bodyPr/>
          <a:lstStyle/>
          <a:p>
            <a:fld id="{132DA339-3C8B-4C49-BCE6-324B54464066}" type="slidenum">
              <a:rPr lang="en-US" smtClean="0"/>
              <a:t>‹#›</a:t>
            </a:fld>
            <a:endParaRPr lang="en-US"/>
          </a:p>
        </p:txBody>
      </p:sp>
    </p:spTree>
    <p:extLst>
      <p:ext uri="{BB962C8B-B14F-4D97-AF65-F5344CB8AC3E}">
        <p14:creationId xmlns:p14="http://schemas.microsoft.com/office/powerpoint/2010/main" val="337991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CD6E-40DD-77C3-97A0-9B9367FE8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DFBF2A-94B1-A3BF-1827-6CC4C1E3C8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A706DF-288C-0DB9-1A1A-6C51533A50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5F1FE9-03B1-E2DA-A74C-5B26C4FC9DD1}"/>
              </a:ext>
            </a:extLst>
          </p:cNvPr>
          <p:cNvSpPr>
            <a:spLocks noGrp="1"/>
          </p:cNvSpPr>
          <p:nvPr>
            <p:ph type="dt" sz="half" idx="10"/>
          </p:nvPr>
        </p:nvSpPr>
        <p:spPr/>
        <p:txBody>
          <a:bodyPr/>
          <a:lstStyle/>
          <a:p>
            <a:fld id="{2C53F858-4324-4810-AC84-31E0F800E283}" type="datetimeFigureOut">
              <a:rPr lang="en-US" smtClean="0"/>
              <a:t>12/13/2022</a:t>
            </a:fld>
            <a:endParaRPr lang="en-US"/>
          </a:p>
        </p:txBody>
      </p:sp>
      <p:sp>
        <p:nvSpPr>
          <p:cNvPr id="6" name="Footer Placeholder 5">
            <a:extLst>
              <a:ext uri="{FF2B5EF4-FFF2-40B4-BE49-F238E27FC236}">
                <a16:creationId xmlns:a16="http://schemas.microsoft.com/office/drawing/2014/main" id="{1B79B358-6DDA-0CEE-0441-CB4857814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9D5DC-796E-37E2-664C-7E18017938B0}"/>
              </a:ext>
            </a:extLst>
          </p:cNvPr>
          <p:cNvSpPr>
            <a:spLocks noGrp="1"/>
          </p:cNvSpPr>
          <p:nvPr>
            <p:ph type="sldNum" sz="quarter" idx="12"/>
          </p:nvPr>
        </p:nvSpPr>
        <p:spPr/>
        <p:txBody>
          <a:bodyPr/>
          <a:lstStyle/>
          <a:p>
            <a:fld id="{132DA339-3C8B-4C49-BCE6-324B54464066}" type="slidenum">
              <a:rPr lang="en-US" smtClean="0"/>
              <a:t>‹#›</a:t>
            </a:fld>
            <a:endParaRPr lang="en-US"/>
          </a:p>
        </p:txBody>
      </p:sp>
    </p:spTree>
    <p:extLst>
      <p:ext uri="{BB962C8B-B14F-4D97-AF65-F5344CB8AC3E}">
        <p14:creationId xmlns:p14="http://schemas.microsoft.com/office/powerpoint/2010/main" val="87954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D820-8A4F-FCBF-8FBB-BB66027163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C14C90-0331-B7FC-FD75-2CAEF4C1CB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2EE61-975D-032B-BAF6-2A393F6192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69D42-C9CA-A6CA-DC27-32B9B536D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FC0F9E-77FF-6622-7A96-74A005431B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039770-DF4E-E7C7-FDF8-05934387400F}"/>
              </a:ext>
            </a:extLst>
          </p:cNvPr>
          <p:cNvSpPr>
            <a:spLocks noGrp="1"/>
          </p:cNvSpPr>
          <p:nvPr>
            <p:ph type="dt" sz="half" idx="10"/>
          </p:nvPr>
        </p:nvSpPr>
        <p:spPr/>
        <p:txBody>
          <a:bodyPr/>
          <a:lstStyle/>
          <a:p>
            <a:fld id="{2C53F858-4324-4810-AC84-31E0F800E283}" type="datetimeFigureOut">
              <a:rPr lang="en-US" smtClean="0"/>
              <a:t>12/13/2022</a:t>
            </a:fld>
            <a:endParaRPr lang="en-US"/>
          </a:p>
        </p:txBody>
      </p:sp>
      <p:sp>
        <p:nvSpPr>
          <p:cNvPr id="8" name="Footer Placeholder 7">
            <a:extLst>
              <a:ext uri="{FF2B5EF4-FFF2-40B4-BE49-F238E27FC236}">
                <a16:creationId xmlns:a16="http://schemas.microsoft.com/office/drawing/2014/main" id="{8CAE6689-D3D8-9274-270F-D8E92CC5C9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D9634E-C8C6-6BF1-C6CE-5BFC4BCA4ED9}"/>
              </a:ext>
            </a:extLst>
          </p:cNvPr>
          <p:cNvSpPr>
            <a:spLocks noGrp="1"/>
          </p:cNvSpPr>
          <p:nvPr>
            <p:ph type="sldNum" sz="quarter" idx="12"/>
          </p:nvPr>
        </p:nvSpPr>
        <p:spPr/>
        <p:txBody>
          <a:bodyPr/>
          <a:lstStyle/>
          <a:p>
            <a:fld id="{132DA339-3C8B-4C49-BCE6-324B54464066}" type="slidenum">
              <a:rPr lang="en-US" smtClean="0"/>
              <a:t>‹#›</a:t>
            </a:fld>
            <a:endParaRPr lang="en-US"/>
          </a:p>
        </p:txBody>
      </p:sp>
    </p:spTree>
    <p:extLst>
      <p:ext uri="{BB962C8B-B14F-4D97-AF65-F5344CB8AC3E}">
        <p14:creationId xmlns:p14="http://schemas.microsoft.com/office/powerpoint/2010/main" val="269055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BDDA-5C6F-C75D-7EAE-D2EAC2D5E5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D90E5B-2CAF-620C-3CDE-6E2D79F42824}"/>
              </a:ext>
            </a:extLst>
          </p:cNvPr>
          <p:cNvSpPr>
            <a:spLocks noGrp="1"/>
          </p:cNvSpPr>
          <p:nvPr>
            <p:ph type="dt" sz="half" idx="10"/>
          </p:nvPr>
        </p:nvSpPr>
        <p:spPr/>
        <p:txBody>
          <a:bodyPr/>
          <a:lstStyle/>
          <a:p>
            <a:fld id="{2C53F858-4324-4810-AC84-31E0F800E283}" type="datetimeFigureOut">
              <a:rPr lang="en-US" smtClean="0"/>
              <a:t>12/13/2022</a:t>
            </a:fld>
            <a:endParaRPr lang="en-US"/>
          </a:p>
        </p:txBody>
      </p:sp>
      <p:sp>
        <p:nvSpPr>
          <p:cNvPr id="4" name="Footer Placeholder 3">
            <a:extLst>
              <a:ext uri="{FF2B5EF4-FFF2-40B4-BE49-F238E27FC236}">
                <a16:creationId xmlns:a16="http://schemas.microsoft.com/office/drawing/2014/main" id="{639B63F3-FBF3-4130-2757-54112705B7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5233FF-167D-43CA-130F-1B1D233B7D4B}"/>
              </a:ext>
            </a:extLst>
          </p:cNvPr>
          <p:cNvSpPr>
            <a:spLocks noGrp="1"/>
          </p:cNvSpPr>
          <p:nvPr>
            <p:ph type="sldNum" sz="quarter" idx="12"/>
          </p:nvPr>
        </p:nvSpPr>
        <p:spPr/>
        <p:txBody>
          <a:bodyPr/>
          <a:lstStyle/>
          <a:p>
            <a:fld id="{132DA339-3C8B-4C49-BCE6-324B54464066}" type="slidenum">
              <a:rPr lang="en-US" smtClean="0"/>
              <a:t>‹#›</a:t>
            </a:fld>
            <a:endParaRPr lang="en-US"/>
          </a:p>
        </p:txBody>
      </p:sp>
    </p:spTree>
    <p:extLst>
      <p:ext uri="{BB962C8B-B14F-4D97-AF65-F5344CB8AC3E}">
        <p14:creationId xmlns:p14="http://schemas.microsoft.com/office/powerpoint/2010/main" val="289858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8BCF1-896D-BDD0-492E-40831BC439DB}"/>
              </a:ext>
            </a:extLst>
          </p:cNvPr>
          <p:cNvSpPr>
            <a:spLocks noGrp="1"/>
          </p:cNvSpPr>
          <p:nvPr>
            <p:ph type="dt" sz="half" idx="10"/>
          </p:nvPr>
        </p:nvSpPr>
        <p:spPr/>
        <p:txBody>
          <a:bodyPr/>
          <a:lstStyle/>
          <a:p>
            <a:fld id="{2C53F858-4324-4810-AC84-31E0F800E283}" type="datetimeFigureOut">
              <a:rPr lang="en-US" smtClean="0"/>
              <a:t>12/13/2022</a:t>
            </a:fld>
            <a:endParaRPr lang="en-US"/>
          </a:p>
        </p:txBody>
      </p:sp>
      <p:sp>
        <p:nvSpPr>
          <p:cNvPr id="3" name="Footer Placeholder 2">
            <a:extLst>
              <a:ext uri="{FF2B5EF4-FFF2-40B4-BE49-F238E27FC236}">
                <a16:creationId xmlns:a16="http://schemas.microsoft.com/office/drawing/2014/main" id="{D749E528-4553-F726-4942-568750B682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6EDAEA-981C-80C0-F325-2250753E9928}"/>
              </a:ext>
            </a:extLst>
          </p:cNvPr>
          <p:cNvSpPr>
            <a:spLocks noGrp="1"/>
          </p:cNvSpPr>
          <p:nvPr>
            <p:ph type="sldNum" sz="quarter" idx="12"/>
          </p:nvPr>
        </p:nvSpPr>
        <p:spPr/>
        <p:txBody>
          <a:bodyPr/>
          <a:lstStyle/>
          <a:p>
            <a:fld id="{132DA339-3C8B-4C49-BCE6-324B54464066}" type="slidenum">
              <a:rPr lang="en-US" smtClean="0"/>
              <a:t>‹#›</a:t>
            </a:fld>
            <a:endParaRPr lang="en-US"/>
          </a:p>
        </p:txBody>
      </p:sp>
    </p:spTree>
    <p:extLst>
      <p:ext uri="{BB962C8B-B14F-4D97-AF65-F5344CB8AC3E}">
        <p14:creationId xmlns:p14="http://schemas.microsoft.com/office/powerpoint/2010/main" val="396024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1392-9BF6-D3BD-CD01-09FA1449F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4993B8-02FF-910A-34CD-4C53E5E7F2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E264D-97DB-3DB2-EBBD-5AA2B3377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04B55D-052E-56A1-8200-D2EDA781F020}"/>
              </a:ext>
            </a:extLst>
          </p:cNvPr>
          <p:cNvSpPr>
            <a:spLocks noGrp="1"/>
          </p:cNvSpPr>
          <p:nvPr>
            <p:ph type="dt" sz="half" idx="10"/>
          </p:nvPr>
        </p:nvSpPr>
        <p:spPr/>
        <p:txBody>
          <a:bodyPr/>
          <a:lstStyle/>
          <a:p>
            <a:fld id="{2C53F858-4324-4810-AC84-31E0F800E283}" type="datetimeFigureOut">
              <a:rPr lang="en-US" smtClean="0"/>
              <a:t>12/13/2022</a:t>
            </a:fld>
            <a:endParaRPr lang="en-US"/>
          </a:p>
        </p:txBody>
      </p:sp>
      <p:sp>
        <p:nvSpPr>
          <p:cNvPr id="6" name="Footer Placeholder 5">
            <a:extLst>
              <a:ext uri="{FF2B5EF4-FFF2-40B4-BE49-F238E27FC236}">
                <a16:creationId xmlns:a16="http://schemas.microsoft.com/office/drawing/2014/main" id="{E700314C-9A0D-DF38-B1EB-811D4EF89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8F4D2D-2492-104B-C43A-75C60D75D0C2}"/>
              </a:ext>
            </a:extLst>
          </p:cNvPr>
          <p:cNvSpPr>
            <a:spLocks noGrp="1"/>
          </p:cNvSpPr>
          <p:nvPr>
            <p:ph type="sldNum" sz="quarter" idx="12"/>
          </p:nvPr>
        </p:nvSpPr>
        <p:spPr/>
        <p:txBody>
          <a:bodyPr/>
          <a:lstStyle/>
          <a:p>
            <a:fld id="{132DA339-3C8B-4C49-BCE6-324B54464066}" type="slidenum">
              <a:rPr lang="en-US" smtClean="0"/>
              <a:t>‹#›</a:t>
            </a:fld>
            <a:endParaRPr lang="en-US"/>
          </a:p>
        </p:txBody>
      </p:sp>
    </p:spTree>
    <p:extLst>
      <p:ext uri="{BB962C8B-B14F-4D97-AF65-F5344CB8AC3E}">
        <p14:creationId xmlns:p14="http://schemas.microsoft.com/office/powerpoint/2010/main" val="10211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8378-D0AD-F6FB-3CA9-BA34A2B6E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6D1B6A-A6B6-505E-F791-6D39604909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0AB323-381C-DA89-4A40-7503C5543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F029BB-B79B-AD72-B289-C2346498B687}"/>
              </a:ext>
            </a:extLst>
          </p:cNvPr>
          <p:cNvSpPr>
            <a:spLocks noGrp="1"/>
          </p:cNvSpPr>
          <p:nvPr>
            <p:ph type="dt" sz="half" idx="10"/>
          </p:nvPr>
        </p:nvSpPr>
        <p:spPr/>
        <p:txBody>
          <a:bodyPr/>
          <a:lstStyle/>
          <a:p>
            <a:fld id="{2C53F858-4324-4810-AC84-31E0F800E283}" type="datetimeFigureOut">
              <a:rPr lang="en-US" smtClean="0"/>
              <a:t>12/13/2022</a:t>
            </a:fld>
            <a:endParaRPr lang="en-US"/>
          </a:p>
        </p:txBody>
      </p:sp>
      <p:sp>
        <p:nvSpPr>
          <p:cNvPr id="6" name="Footer Placeholder 5">
            <a:extLst>
              <a:ext uri="{FF2B5EF4-FFF2-40B4-BE49-F238E27FC236}">
                <a16:creationId xmlns:a16="http://schemas.microsoft.com/office/drawing/2014/main" id="{263D3556-222B-8AB6-C942-D080AE0F7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D8E2C-23BF-0269-29AB-D2782B28D74C}"/>
              </a:ext>
            </a:extLst>
          </p:cNvPr>
          <p:cNvSpPr>
            <a:spLocks noGrp="1"/>
          </p:cNvSpPr>
          <p:nvPr>
            <p:ph type="sldNum" sz="quarter" idx="12"/>
          </p:nvPr>
        </p:nvSpPr>
        <p:spPr/>
        <p:txBody>
          <a:bodyPr/>
          <a:lstStyle/>
          <a:p>
            <a:fld id="{132DA339-3C8B-4C49-BCE6-324B54464066}" type="slidenum">
              <a:rPr lang="en-US" smtClean="0"/>
              <a:t>‹#›</a:t>
            </a:fld>
            <a:endParaRPr lang="en-US"/>
          </a:p>
        </p:txBody>
      </p:sp>
    </p:spTree>
    <p:extLst>
      <p:ext uri="{BB962C8B-B14F-4D97-AF65-F5344CB8AC3E}">
        <p14:creationId xmlns:p14="http://schemas.microsoft.com/office/powerpoint/2010/main" val="181266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6F5B3-93C3-8728-873E-4A609DCA64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A3F065-8E10-7CBC-2696-728598418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4F337-B091-ED74-F3AD-A814D2123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3F858-4324-4810-AC84-31E0F800E283}" type="datetimeFigureOut">
              <a:rPr lang="en-US" smtClean="0"/>
              <a:t>12/13/2022</a:t>
            </a:fld>
            <a:endParaRPr lang="en-US"/>
          </a:p>
        </p:txBody>
      </p:sp>
      <p:sp>
        <p:nvSpPr>
          <p:cNvPr id="5" name="Footer Placeholder 4">
            <a:extLst>
              <a:ext uri="{FF2B5EF4-FFF2-40B4-BE49-F238E27FC236}">
                <a16:creationId xmlns:a16="http://schemas.microsoft.com/office/drawing/2014/main" id="{A5F7911F-E5EA-E9F0-D856-B9BD2466BF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21A15B-94CD-7F10-2650-9603AB041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DA339-3C8B-4C49-BCE6-324B54464066}" type="slidenum">
              <a:rPr lang="en-US" smtClean="0"/>
              <a:t>‹#›</a:t>
            </a:fld>
            <a:endParaRPr lang="en-US"/>
          </a:p>
        </p:txBody>
      </p:sp>
    </p:spTree>
    <p:extLst>
      <p:ext uri="{BB962C8B-B14F-4D97-AF65-F5344CB8AC3E}">
        <p14:creationId xmlns:p14="http://schemas.microsoft.com/office/powerpoint/2010/main" val="1672637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ncer.sanger.ac.uk/cosmic" TargetMode="External"/><Relationship Id="rId2" Type="http://schemas.openxmlformats.org/officeDocument/2006/relationships/hyperlink" Target="https://www.nccn.org/" TargetMode="External"/><Relationship Id="rId1" Type="http://schemas.openxmlformats.org/officeDocument/2006/relationships/slideLayout" Target="../slideLayouts/slideLayout2.xml"/><Relationship Id="rId4" Type="http://schemas.openxmlformats.org/officeDocument/2006/relationships/hyperlink" Target="https://genome.ucsc.edu/cgi-bin/hgGatewa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50840" y="1974231"/>
            <a:ext cx="8533010" cy="1470025"/>
          </a:xfrm>
        </p:spPr>
        <p:txBody>
          <a:bodyPr/>
          <a:lstStyle/>
          <a:p>
            <a:r>
              <a:rPr lang="en-US" sz="4000" dirty="0">
                <a:solidFill>
                  <a:srgbClr val="002060"/>
                </a:solidFill>
              </a:rPr>
              <a:t>Introduction - The role of the molecular biologist in the molecular tumor board</a:t>
            </a:r>
            <a:endParaRPr lang="en-US" altLang="he-IL" sz="4000" dirty="0">
              <a:solidFill>
                <a:srgbClr val="002060"/>
              </a:solidFill>
            </a:endParaRPr>
          </a:p>
        </p:txBody>
      </p:sp>
      <p:sp>
        <p:nvSpPr>
          <p:cNvPr id="2051" name="TextBox 6"/>
          <p:cNvSpPr txBox="1">
            <a:spLocks noChangeArrowheads="1"/>
          </p:cNvSpPr>
          <p:nvPr/>
        </p:nvSpPr>
        <p:spPr bwMode="auto">
          <a:xfrm>
            <a:off x="1524000" y="4149726"/>
            <a:ext cx="91440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en-US" altLang="he-IL" sz="4000" dirty="0">
              <a:solidFill>
                <a:srgbClr val="0000FF"/>
              </a:solidFill>
            </a:endParaRPr>
          </a:p>
          <a:p>
            <a:pPr algn="l" rtl="0" eaLnBrk="1" hangingPunct="1">
              <a:spcBef>
                <a:spcPct val="0"/>
              </a:spcBef>
              <a:buFontTx/>
              <a:buNone/>
            </a:pPr>
            <a:r>
              <a:rPr lang="en-US" altLang="he-IL" sz="1800" dirty="0">
                <a:solidFill>
                  <a:srgbClr val="002060"/>
                </a:solidFill>
              </a:rPr>
              <a:t>Aviad Zick, M.D., Ph.D. Sharett Institute of Oncology</a:t>
            </a:r>
          </a:p>
          <a:p>
            <a:pPr algn="l" eaLnBrk="1" hangingPunct="1">
              <a:spcBef>
                <a:spcPct val="0"/>
              </a:spcBef>
              <a:buFontTx/>
              <a:buNone/>
            </a:pPr>
            <a:r>
              <a:rPr lang="en-US" altLang="he-IL" sz="1800" dirty="0">
                <a:solidFill>
                  <a:srgbClr val="002060"/>
                </a:solidFill>
              </a:rPr>
              <a:t>Hadassah Medical Center </a:t>
            </a:r>
          </a:p>
          <a:p>
            <a:pPr algn="l" rtl="0" eaLnBrk="1" hangingPunct="1">
              <a:spcBef>
                <a:spcPct val="0"/>
              </a:spcBef>
              <a:buFontTx/>
              <a:buNone/>
            </a:pPr>
            <a:r>
              <a:rPr lang="en-US" altLang="he-IL" sz="1800" dirty="0">
                <a:solidFill>
                  <a:srgbClr val="002060"/>
                </a:solidFill>
              </a:rPr>
              <a:t>E-mail – aviadz@hadassah.org.il </a:t>
            </a:r>
          </a:p>
          <a:p>
            <a:pPr algn="l" rtl="0" eaLnBrk="1" hangingPunct="1">
              <a:spcBef>
                <a:spcPct val="0"/>
              </a:spcBef>
              <a:buFontTx/>
              <a:buNone/>
            </a:pPr>
            <a:r>
              <a:rPr lang="en-US" altLang="he-IL" sz="1800" dirty="0">
                <a:solidFill>
                  <a:srgbClr val="002060"/>
                </a:solidFill>
              </a:rPr>
              <a:t>Phone – 050-4048024</a:t>
            </a:r>
            <a:endParaRPr lang="he-IL" altLang="he-IL" sz="1800" dirty="0">
              <a:solidFill>
                <a:srgbClr val="002060"/>
              </a:solidFill>
            </a:endParaRPr>
          </a:p>
          <a:p>
            <a:pPr algn="l" rtl="0" eaLnBrk="1" hangingPunct="1">
              <a:spcBef>
                <a:spcPct val="0"/>
              </a:spcBef>
              <a:buFontTx/>
              <a:buNone/>
            </a:pPr>
            <a:r>
              <a:rPr lang="en-US" altLang="he-IL" sz="1800" dirty="0">
                <a:solidFill>
                  <a:srgbClr val="002060"/>
                </a:solidFill>
              </a:rPr>
              <a:t> </a:t>
            </a:r>
            <a:endParaRPr lang="he-IL" altLang="he-IL" sz="1800" dirty="0">
              <a:solidFill>
                <a:srgbClr val="002060"/>
              </a:solidFill>
              <a:latin typeface="+mj-lt"/>
            </a:endParaRPr>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014" y="115888"/>
            <a:ext cx="85883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UJI_LogoEng_on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545" y="115889"/>
            <a:ext cx="720863" cy="1152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83763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4ECA8-50CE-89F0-E38F-CACC21C85373}"/>
              </a:ext>
            </a:extLst>
          </p:cNvPr>
          <p:cNvSpPr>
            <a:spLocks noGrp="1"/>
          </p:cNvSpPr>
          <p:nvPr>
            <p:ph type="title"/>
          </p:nvPr>
        </p:nvSpPr>
        <p:spPr/>
        <p:txBody>
          <a:bodyPr>
            <a:normAutofit/>
          </a:bodyPr>
          <a:lstStyle/>
          <a:p>
            <a:r>
              <a:rPr lang="en-US" sz="4000" dirty="0">
                <a:solidFill>
                  <a:srgbClr val="002060"/>
                </a:solidFill>
              </a:rPr>
              <a:t>Topics</a:t>
            </a:r>
          </a:p>
        </p:txBody>
      </p:sp>
      <p:sp>
        <p:nvSpPr>
          <p:cNvPr id="3" name="Content Placeholder 2">
            <a:extLst>
              <a:ext uri="{FF2B5EF4-FFF2-40B4-BE49-F238E27FC236}">
                <a16:creationId xmlns:a16="http://schemas.microsoft.com/office/drawing/2014/main" id="{0598E4BC-41C3-1EB2-A157-D2112F8A4937}"/>
              </a:ext>
            </a:extLst>
          </p:cNvPr>
          <p:cNvSpPr>
            <a:spLocks noGrp="1"/>
          </p:cNvSpPr>
          <p:nvPr>
            <p:ph idx="1"/>
          </p:nvPr>
        </p:nvSpPr>
        <p:spPr/>
        <p:txBody>
          <a:bodyPr/>
          <a:lstStyle/>
          <a:p>
            <a:r>
              <a:rPr lang="en-US" dirty="0">
                <a:solidFill>
                  <a:srgbClr val="002060"/>
                </a:solidFill>
              </a:rPr>
              <a:t>What is cancer?</a:t>
            </a:r>
          </a:p>
          <a:p>
            <a:r>
              <a:rPr lang="en-US" dirty="0">
                <a:solidFill>
                  <a:srgbClr val="002060"/>
                </a:solidFill>
              </a:rPr>
              <a:t>What is a molecular test?</a:t>
            </a:r>
          </a:p>
          <a:p>
            <a:r>
              <a:rPr lang="en-US" dirty="0">
                <a:solidFill>
                  <a:srgbClr val="002060"/>
                </a:solidFill>
              </a:rPr>
              <a:t>What is a molecular tumor board?</a:t>
            </a:r>
          </a:p>
          <a:p>
            <a:r>
              <a:rPr lang="en-US" dirty="0">
                <a:solidFill>
                  <a:srgbClr val="002060"/>
                </a:solidFill>
              </a:rPr>
              <a:t>What are the public data bases that can be used to interpret a molecular test and give relevant recommendations to a patient?   </a:t>
            </a:r>
          </a:p>
          <a:p>
            <a:endParaRPr lang="en-US" dirty="0"/>
          </a:p>
        </p:txBody>
      </p:sp>
    </p:spTree>
    <p:extLst>
      <p:ext uri="{BB962C8B-B14F-4D97-AF65-F5344CB8AC3E}">
        <p14:creationId xmlns:p14="http://schemas.microsoft.com/office/powerpoint/2010/main" val="385288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5ED8-3CBC-EB1A-21F4-5DC746045777}"/>
              </a:ext>
            </a:extLst>
          </p:cNvPr>
          <p:cNvSpPr>
            <a:spLocks noGrp="1"/>
          </p:cNvSpPr>
          <p:nvPr>
            <p:ph type="title"/>
          </p:nvPr>
        </p:nvSpPr>
        <p:spPr/>
        <p:txBody>
          <a:bodyPr/>
          <a:lstStyle/>
          <a:p>
            <a:r>
              <a:rPr lang="en-US" dirty="0">
                <a:solidFill>
                  <a:srgbClr val="002060"/>
                </a:solidFill>
              </a:rPr>
              <a:t>What is cancer?</a:t>
            </a:r>
            <a:br>
              <a:rPr lang="en-US" dirty="0">
                <a:solidFill>
                  <a:srgbClr val="002060"/>
                </a:solidFill>
              </a:rPr>
            </a:br>
            <a:endParaRPr lang="en-US" dirty="0"/>
          </a:p>
        </p:txBody>
      </p:sp>
      <p:sp>
        <p:nvSpPr>
          <p:cNvPr id="3" name="Content Placeholder 2">
            <a:extLst>
              <a:ext uri="{FF2B5EF4-FFF2-40B4-BE49-F238E27FC236}">
                <a16:creationId xmlns:a16="http://schemas.microsoft.com/office/drawing/2014/main" id="{68BEA321-EEE5-9B95-3849-4356F30F786F}"/>
              </a:ext>
            </a:extLst>
          </p:cNvPr>
          <p:cNvSpPr>
            <a:spLocks noGrp="1"/>
          </p:cNvSpPr>
          <p:nvPr>
            <p:ph idx="1"/>
          </p:nvPr>
        </p:nvSpPr>
        <p:spPr/>
        <p:txBody>
          <a:bodyPr/>
          <a:lstStyle/>
          <a:p>
            <a:pPr algn="just"/>
            <a:r>
              <a:rPr lang="en-US" dirty="0">
                <a:solidFill>
                  <a:srgbClr val="002060"/>
                </a:solidFill>
              </a:rPr>
              <a:t>Cancer is a class of disease where the cells of an organ grow to form a mass and at advance stages spread to other organs. The dogma of cancer is that the etiology of cancer is an aberration at the molecular level typified by an unknown mix of DNA mutations, immunological modulation and other tissue specific factors.  </a:t>
            </a:r>
          </a:p>
        </p:txBody>
      </p:sp>
    </p:spTree>
    <p:extLst>
      <p:ext uri="{BB962C8B-B14F-4D97-AF65-F5344CB8AC3E}">
        <p14:creationId xmlns:p14="http://schemas.microsoft.com/office/powerpoint/2010/main" val="201203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p:nvPr/>
        </p:nvPicPr>
        <p:blipFill>
          <a:blip r:embed="rId3"/>
          <a:stretch/>
        </p:blipFill>
        <p:spPr>
          <a:xfrm>
            <a:off x="8106706" y="6448235"/>
            <a:ext cx="2255294" cy="349094"/>
          </a:xfrm>
          <a:prstGeom prst="rect">
            <a:avLst/>
          </a:prstGeom>
          <a:ln>
            <a:noFill/>
          </a:ln>
        </p:spPr>
      </p:pic>
      <p:sp>
        <p:nvSpPr>
          <p:cNvPr id="45" name="TextShape 1"/>
          <p:cNvSpPr txBox="1"/>
          <p:nvPr/>
        </p:nvSpPr>
        <p:spPr>
          <a:xfrm>
            <a:off x="1817294" y="6352941"/>
            <a:ext cx="6194118" cy="473294"/>
          </a:xfrm>
          <a:prstGeom prst="rect">
            <a:avLst/>
          </a:prstGeom>
          <a:noFill/>
          <a:ln>
            <a:noFill/>
          </a:ln>
        </p:spPr>
        <p:txBody>
          <a:bodyPr lIns="0" tIns="0" rIns="0" bIns="0" anchor="ctr"/>
          <a:lstStyle/>
          <a:p>
            <a:pPr>
              <a:lnSpc>
                <a:spcPct val="97000"/>
              </a:lnSpc>
            </a:pPr>
            <a:r>
              <a:rPr lang="en-US" sz="1059" b="1" spc="-1" dirty="0">
                <a:solidFill>
                  <a:srgbClr val="FFFFFF"/>
                </a:solidFill>
                <a:latin typeface="Arial"/>
                <a:ea typeface="Arial Unicode MS"/>
              </a:rPr>
              <a:t>J </a:t>
            </a:r>
            <a:r>
              <a:rPr lang="en-US" sz="1059" b="1" spc="-1" dirty="0" err="1">
                <a:solidFill>
                  <a:srgbClr val="002060"/>
                </a:solidFill>
                <a:latin typeface="Arial"/>
                <a:ea typeface="Arial Unicode MS"/>
              </a:rPr>
              <a:t>Nangalia</a:t>
            </a:r>
            <a:r>
              <a:rPr lang="en-US" sz="1059" b="1" spc="-1" dirty="0">
                <a:solidFill>
                  <a:srgbClr val="002060"/>
                </a:solidFill>
                <a:latin typeface="Arial"/>
                <a:ea typeface="Arial Unicode MS"/>
              </a:rPr>
              <a:t>, PJ Campbell. N </a:t>
            </a:r>
            <a:r>
              <a:rPr lang="en-US" sz="1059" b="1" spc="-1" dirty="0" err="1">
                <a:solidFill>
                  <a:srgbClr val="002060"/>
                </a:solidFill>
                <a:latin typeface="Arial"/>
                <a:ea typeface="Arial Unicode MS"/>
              </a:rPr>
              <a:t>Engl</a:t>
            </a:r>
            <a:r>
              <a:rPr lang="en-US" sz="1059" b="1" spc="-1" dirty="0">
                <a:solidFill>
                  <a:srgbClr val="002060"/>
                </a:solidFill>
                <a:latin typeface="Arial"/>
                <a:ea typeface="Arial Unicode MS"/>
              </a:rPr>
              <a:t> J Med 2019;381:2145-2156.</a:t>
            </a:r>
            <a:endParaRPr lang="en-US" sz="1059" spc="-1" dirty="0">
              <a:solidFill>
                <a:srgbClr val="002060"/>
              </a:solidFill>
              <a:latin typeface="Arial"/>
            </a:endParaRPr>
          </a:p>
        </p:txBody>
      </p:sp>
      <p:pic>
        <p:nvPicPr>
          <p:cNvPr id="46" name="Picture 45"/>
          <p:cNvPicPr/>
          <p:nvPr/>
        </p:nvPicPr>
        <p:blipFill>
          <a:blip r:embed="rId4"/>
          <a:stretch/>
        </p:blipFill>
        <p:spPr>
          <a:xfrm>
            <a:off x="1049265" y="798677"/>
            <a:ext cx="2818060" cy="5470264"/>
          </a:xfrm>
          <a:prstGeom prst="rect">
            <a:avLst/>
          </a:prstGeom>
          <a:ln>
            <a:noFill/>
          </a:ln>
        </p:spPr>
      </p:pic>
      <p:sp>
        <p:nvSpPr>
          <p:cNvPr id="47" name="CustomShape 2"/>
          <p:cNvSpPr/>
          <p:nvPr/>
        </p:nvSpPr>
        <p:spPr>
          <a:xfrm>
            <a:off x="2061883" y="292235"/>
            <a:ext cx="8068235" cy="64545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endParaRPr lang="en-US" sz="2118" spc="-1" dirty="0">
              <a:solidFill>
                <a:srgbClr val="FFFFFF"/>
              </a:solidFill>
              <a:latin typeface="Arial"/>
            </a:endParaRPr>
          </a:p>
        </p:txBody>
      </p:sp>
      <p:sp>
        <p:nvSpPr>
          <p:cNvPr id="3" name="TextBox 2">
            <a:extLst>
              <a:ext uri="{FF2B5EF4-FFF2-40B4-BE49-F238E27FC236}">
                <a16:creationId xmlns:a16="http://schemas.microsoft.com/office/drawing/2014/main" id="{41AFDC02-F617-9FB1-19CF-086CB4858BF0}"/>
              </a:ext>
            </a:extLst>
          </p:cNvPr>
          <p:cNvSpPr txBox="1"/>
          <p:nvPr/>
        </p:nvSpPr>
        <p:spPr>
          <a:xfrm>
            <a:off x="1711996" y="91744"/>
            <a:ext cx="9382856" cy="523220"/>
          </a:xfrm>
          <a:prstGeom prst="rect">
            <a:avLst/>
          </a:prstGeom>
          <a:noFill/>
        </p:spPr>
        <p:txBody>
          <a:bodyPr wrap="square">
            <a:spAutoFit/>
          </a:bodyPr>
          <a:lstStyle/>
          <a:p>
            <a:r>
              <a:rPr lang="en-US" sz="2800" dirty="0">
                <a:solidFill>
                  <a:srgbClr val="002060"/>
                </a:solidFill>
              </a:rPr>
              <a:t>Insights and  opportunities  from Studying the Cancer Genome.</a:t>
            </a:r>
          </a:p>
        </p:txBody>
      </p:sp>
      <p:pic>
        <p:nvPicPr>
          <p:cNvPr id="4" name="Picture 3">
            <a:extLst>
              <a:ext uri="{FF2B5EF4-FFF2-40B4-BE49-F238E27FC236}">
                <a16:creationId xmlns:a16="http://schemas.microsoft.com/office/drawing/2014/main" id="{230F16F8-276A-C7B0-6FDF-E6B9C24C5C8F}"/>
              </a:ext>
            </a:extLst>
          </p:cNvPr>
          <p:cNvPicPr>
            <a:picLocks noChangeAspect="1"/>
          </p:cNvPicPr>
          <p:nvPr/>
        </p:nvPicPr>
        <p:blipFill>
          <a:blip r:embed="rId5"/>
          <a:stretch>
            <a:fillRect/>
          </a:stretch>
        </p:blipFill>
        <p:spPr>
          <a:xfrm>
            <a:off x="4287415" y="794259"/>
            <a:ext cx="7157324" cy="5474682"/>
          </a:xfrm>
          <a:prstGeom prst="rect">
            <a:avLst/>
          </a:prstGeom>
        </p:spPr>
      </p:pic>
    </p:spTree>
    <p:extLst>
      <p:ext uri="{BB962C8B-B14F-4D97-AF65-F5344CB8AC3E}">
        <p14:creationId xmlns:p14="http://schemas.microsoft.com/office/powerpoint/2010/main" val="11831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5ED8-3CBC-EB1A-21F4-5DC746045777}"/>
              </a:ext>
            </a:extLst>
          </p:cNvPr>
          <p:cNvSpPr>
            <a:spLocks noGrp="1"/>
          </p:cNvSpPr>
          <p:nvPr>
            <p:ph type="title"/>
          </p:nvPr>
        </p:nvSpPr>
        <p:spPr/>
        <p:txBody>
          <a:bodyPr/>
          <a:lstStyle/>
          <a:p>
            <a:r>
              <a:rPr lang="en-US" dirty="0">
                <a:solidFill>
                  <a:srgbClr val="002060"/>
                </a:solidFill>
              </a:rPr>
              <a:t>What is a molecular test?</a:t>
            </a:r>
            <a:br>
              <a:rPr lang="en-US" dirty="0">
                <a:solidFill>
                  <a:srgbClr val="002060"/>
                </a:solidFill>
              </a:rPr>
            </a:br>
            <a:endParaRPr lang="en-US" dirty="0"/>
          </a:p>
        </p:txBody>
      </p:sp>
      <p:sp>
        <p:nvSpPr>
          <p:cNvPr id="3" name="Content Placeholder 2">
            <a:extLst>
              <a:ext uri="{FF2B5EF4-FFF2-40B4-BE49-F238E27FC236}">
                <a16:creationId xmlns:a16="http://schemas.microsoft.com/office/drawing/2014/main" id="{68BEA321-EEE5-9B95-3849-4356F30F786F}"/>
              </a:ext>
            </a:extLst>
          </p:cNvPr>
          <p:cNvSpPr>
            <a:spLocks noGrp="1"/>
          </p:cNvSpPr>
          <p:nvPr>
            <p:ph idx="1"/>
          </p:nvPr>
        </p:nvSpPr>
        <p:spPr/>
        <p:txBody>
          <a:bodyPr>
            <a:normAutofit/>
          </a:bodyPr>
          <a:lstStyle/>
          <a:p>
            <a:pPr marL="0" indent="0" algn="just">
              <a:buNone/>
            </a:pPr>
            <a:r>
              <a:rPr lang="en-US" dirty="0">
                <a:solidFill>
                  <a:srgbClr val="002060"/>
                </a:solidFill>
              </a:rPr>
              <a:t>A molecular test is a method to interrogate the molecular components of a tissue. </a:t>
            </a:r>
          </a:p>
          <a:p>
            <a:pPr marL="0" indent="0" algn="just">
              <a:buNone/>
            </a:pPr>
            <a:endParaRPr lang="en-US" dirty="0">
              <a:solidFill>
                <a:srgbClr val="002060"/>
              </a:solidFill>
            </a:endParaRPr>
          </a:p>
          <a:p>
            <a:pPr marL="0" indent="0" algn="just">
              <a:buNone/>
            </a:pPr>
            <a:r>
              <a:rPr lang="en-US" dirty="0">
                <a:solidFill>
                  <a:srgbClr val="002060"/>
                </a:solidFill>
              </a:rPr>
              <a:t>DNA – Sequence (point mutations, copy number alterations, translocation), methylation, </a:t>
            </a:r>
            <a:r>
              <a:rPr lang="en-US" b="0" i="0" dirty="0">
                <a:solidFill>
                  <a:srgbClr val="002060"/>
                </a:solidFill>
                <a:effectLst/>
              </a:rPr>
              <a:t>aberrant</a:t>
            </a:r>
            <a:r>
              <a:rPr lang="en-US" dirty="0">
                <a:solidFill>
                  <a:srgbClr val="002060"/>
                </a:solidFill>
              </a:rPr>
              <a:t> nucleotides.</a:t>
            </a:r>
          </a:p>
          <a:p>
            <a:pPr marL="0" indent="0" algn="just">
              <a:buNone/>
            </a:pPr>
            <a:r>
              <a:rPr lang="en-US" dirty="0">
                <a:solidFill>
                  <a:srgbClr val="002060"/>
                </a:solidFill>
              </a:rPr>
              <a:t>RNA – Amount, splice variant </a:t>
            </a:r>
          </a:p>
          <a:p>
            <a:pPr marL="0" indent="0" algn="just">
              <a:buNone/>
            </a:pPr>
            <a:r>
              <a:rPr lang="en-US" dirty="0">
                <a:solidFill>
                  <a:srgbClr val="002060"/>
                </a:solidFill>
              </a:rPr>
              <a:t>Protein – Expression, glycosylation, modification.</a:t>
            </a:r>
          </a:p>
          <a:p>
            <a:pPr marL="0" indent="0" algn="just">
              <a:buNone/>
            </a:pPr>
            <a:r>
              <a:rPr lang="en-US" dirty="0">
                <a:solidFill>
                  <a:srgbClr val="002060"/>
                </a:solidFill>
              </a:rPr>
              <a:t>Metabolism – Amount and Type  </a:t>
            </a:r>
          </a:p>
          <a:p>
            <a:pPr marL="0" indent="0" algn="just">
              <a:buNone/>
            </a:pPr>
            <a:r>
              <a:rPr lang="en-US" dirty="0">
                <a:solidFill>
                  <a:srgbClr val="002060"/>
                </a:solidFill>
              </a:rPr>
              <a:t>Other organisms – Amount and Type </a:t>
            </a:r>
          </a:p>
          <a:p>
            <a:pPr marL="0" indent="0" algn="just">
              <a:buNone/>
            </a:pPr>
            <a:endParaRPr lang="en-US" dirty="0">
              <a:solidFill>
                <a:srgbClr val="002060"/>
              </a:solidFill>
            </a:endParaRPr>
          </a:p>
        </p:txBody>
      </p:sp>
    </p:spTree>
    <p:extLst>
      <p:ext uri="{BB962C8B-B14F-4D97-AF65-F5344CB8AC3E}">
        <p14:creationId xmlns:p14="http://schemas.microsoft.com/office/powerpoint/2010/main" val="179372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5ED8-3CBC-EB1A-21F4-5DC746045777}"/>
              </a:ext>
            </a:extLst>
          </p:cNvPr>
          <p:cNvSpPr>
            <a:spLocks noGrp="1"/>
          </p:cNvSpPr>
          <p:nvPr>
            <p:ph type="title"/>
          </p:nvPr>
        </p:nvSpPr>
        <p:spPr/>
        <p:txBody>
          <a:bodyPr>
            <a:normAutofit fontScale="90000"/>
          </a:bodyPr>
          <a:lstStyle/>
          <a:p>
            <a:r>
              <a:rPr lang="en-US" dirty="0">
                <a:solidFill>
                  <a:srgbClr val="002060"/>
                </a:solidFill>
              </a:rPr>
              <a:t>What are the public data bases that can be used to interpret a molecular test and give relevant recommendations to a patient?   </a:t>
            </a:r>
          </a:p>
        </p:txBody>
      </p:sp>
      <p:sp>
        <p:nvSpPr>
          <p:cNvPr id="3" name="Content Placeholder 2">
            <a:extLst>
              <a:ext uri="{FF2B5EF4-FFF2-40B4-BE49-F238E27FC236}">
                <a16:creationId xmlns:a16="http://schemas.microsoft.com/office/drawing/2014/main" id="{68BEA321-EEE5-9B95-3849-4356F30F786F}"/>
              </a:ext>
            </a:extLst>
          </p:cNvPr>
          <p:cNvSpPr>
            <a:spLocks noGrp="1"/>
          </p:cNvSpPr>
          <p:nvPr>
            <p:ph idx="1"/>
          </p:nvPr>
        </p:nvSpPr>
        <p:spPr>
          <a:xfrm>
            <a:off x="838200" y="2141537"/>
            <a:ext cx="10515600" cy="4351338"/>
          </a:xfrm>
        </p:spPr>
        <p:txBody>
          <a:bodyPr>
            <a:normAutofit fontScale="92500"/>
          </a:bodyPr>
          <a:lstStyle/>
          <a:p>
            <a:pPr marL="0" indent="0" algn="just">
              <a:buNone/>
            </a:pPr>
            <a:r>
              <a:rPr lang="en-US" dirty="0">
                <a:solidFill>
                  <a:srgbClr val="002060"/>
                </a:solidFill>
              </a:rPr>
              <a:t>Oncological data base – </a:t>
            </a:r>
          </a:p>
          <a:p>
            <a:pPr marL="0" indent="0" algn="just">
              <a:buNone/>
            </a:pPr>
            <a:r>
              <a:rPr lang="en-US" dirty="0">
                <a:solidFill>
                  <a:srgbClr val="002060"/>
                </a:solidFill>
              </a:rPr>
              <a:t>NCCN - </a:t>
            </a:r>
            <a:r>
              <a:rPr lang="en-US" dirty="0">
                <a:solidFill>
                  <a:srgbClr val="002060"/>
                </a:solidFill>
                <a:hlinkClick r:id="rId2"/>
              </a:rPr>
              <a:t>https://www.nccn.org/</a:t>
            </a:r>
            <a:r>
              <a:rPr lang="en-US" dirty="0">
                <a:solidFill>
                  <a:srgbClr val="002060"/>
                </a:solidFill>
              </a:rPr>
              <a:t> one time login</a:t>
            </a:r>
          </a:p>
          <a:p>
            <a:pPr marL="0" indent="0" algn="just">
              <a:buNone/>
            </a:pPr>
            <a:endParaRPr lang="en-US" dirty="0">
              <a:solidFill>
                <a:srgbClr val="002060"/>
              </a:solidFill>
            </a:endParaRPr>
          </a:p>
          <a:p>
            <a:pPr marL="0" indent="0" algn="just">
              <a:buNone/>
            </a:pPr>
            <a:r>
              <a:rPr lang="en-US" dirty="0">
                <a:solidFill>
                  <a:srgbClr val="002060"/>
                </a:solidFill>
              </a:rPr>
              <a:t>Clinical trials data base – https://clinicaltrials.gov/</a:t>
            </a:r>
          </a:p>
          <a:p>
            <a:pPr marL="0" indent="0" algn="just">
              <a:buNone/>
            </a:pPr>
            <a:endParaRPr lang="en-US" dirty="0">
              <a:solidFill>
                <a:srgbClr val="002060"/>
              </a:solidFill>
            </a:endParaRPr>
          </a:p>
          <a:p>
            <a:pPr marL="0" indent="0" algn="just">
              <a:buNone/>
            </a:pPr>
            <a:r>
              <a:rPr lang="en-US" dirty="0">
                <a:solidFill>
                  <a:srgbClr val="002060"/>
                </a:solidFill>
              </a:rPr>
              <a:t>DNA – Sequence  </a:t>
            </a:r>
          </a:p>
          <a:p>
            <a:pPr marL="0" indent="0" algn="just">
              <a:buNone/>
            </a:pPr>
            <a:r>
              <a:rPr lang="en-US" dirty="0">
                <a:solidFill>
                  <a:srgbClr val="002060"/>
                </a:solidFill>
              </a:rPr>
              <a:t>For point mutations - </a:t>
            </a:r>
            <a:r>
              <a:rPr lang="en-US" dirty="0">
                <a:solidFill>
                  <a:srgbClr val="002060"/>
                </a:solidFill>
                <a:hlinkClick r:id="rId3"/>
              </a:rPr>
              <a:t>https://cancer.sanger.ac.uk/cosmic</a:t>
            </a:r>
            <a:endParaRPr lang="en-US" dirty="0">
              <a:solidFill>
                <a:srgbClr val="002060"/>
              </a:solidFill>
            </a:endParaRPr>
          </a:p>
          <a:p>
            <a:pPr marL="0" indent="0" algn="just">
              <a:buNone/>
            </a:pPr>
            <a:r>
              <a:rPr lang="en-US" dirty="0">
                <a:solidFill>
                  <a:srgbClr val="002060"/>
                </a:solidFill>
              </a:rPr>
              <a:t>For genome browser - </a:t>
            </a:r>
            <a:r>
              <a:rPr lang="en-US" dirty="0">
                <a:solidFill>
                  <a:srgbClr val="002060"/>
                </a:solidFill>
                <a:hlinkClick r:id="rId4"/>
              </a:rPr>
              <a:t>https://genome.ucsc.edu/cgi-bin/hgGateway</a:t>
            </a:r>
            <a:endParaRPr lang="en-US" dirty="0">
              <a:solidFill>
                <a:srgbClr val="002060"/>
              </a:solidFill>
            </a:endParaRPr>
          </a:p>
          <a:p>
            <a:pPr marL="0" indent="0" algn="just">
              <a:buNone/>
            </a:pPr>
            <a:r>
              <a:rPr lang="en-US" dirty="0">
                <a:solidFill>
                  <a:srgbClr val="002060"/>
                </a:solidFill>
              </a:rPr>
              <a:t>For what a gene does - https://www.ncbi.nlm.nih.gov/gene/?term=EGFR</a:t>
            </a:r>
          </a:p>
          <a:p>
            <a:pPr marL="0" indent="0" algn="just">
              <a:buNone/>
            </a:pPr>
            <a:endParaRPr lang="en-US" dirty="0">
              <a:solidFill>
                <a:srgbClr val="002060"/>
              </a:solidFill>
            </a:endParaRPr>
          </a:p>
        </p:txBody>
      </p:sp>
    </p:spTree>
    <p:extLst>
      <p:ext uri="{BB962C8B-B14F-4D97-AF65-F5344CB8AC3E}">
        <p14:creationId xmlns:p14="http://schemas.microsoft.com/office/powerpoint/2010/main" val="409719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5ED8-3CBC-EB1A-21F4-5DC746045777}"/>
              </a:ext>
            </a:extLst>
          </p:cNvPr>
          <p:cNvSpPr>
            <a:spLocks noGrp="1"/>
          </p:cNvSpPr>
          <p:nvPr>
            <p:ph type="title"/>
          </p:nvPr>
        </p:nvSpPr>
        <p:spPr/>
        <p:txBody>
          <a:bodyPr/>
          <a:lstStyle/>
          <a:p>
            <a:r>
              <a:rPr lang="en-US" dirty="0">
                <a:solidFill>
                  <a:srgbClr val="002060"/>
                </a:solidFill>
              </a:rPr>
              <a:t>What is a molecular tumor board?</a:t>
            </a:r>
            <a:br>
              <a:rPr lang="en-US" dirty="0">
                <a:solidFill>
                  <a:srgbClr val="002060"/>
                </a:solidFill>
              </a:rPr>
            </a:br>
            <a:endParaRPr lang="en-US" dirty="0"/>
          </a:p>
        </p:txBody>
      </p:sp>
      <p:sp>
        <p:nvSpPr>
          <p:cNvPr id="3" name="Content Placeholder 2">
            <a:extLst>
              <a:ext uri="{FF2B5EF4-FFF2-40B4-BE49-F238E27FC236}">
                <a16:creationId xmlns:a16="http://schemas.microsoft.com/office/drawing/2014/main" id="{68BEA321-EEE5-9B95-3849-4356F30F786F}"/>
              </a:ext>
            </a:extLst>
          </p:cNvPr>
          <p:cNvSpPr>
            <a:spLocks noGrp="1"/>
          </p:cNvSpPr>
          <p:nvPr>
            <p:ph idx="1"/>
          </p:nvPr>
        </p:nvSpPr>
        <p:spPr/>
        <p:txBody>
          <a:bodyPr>
            <a:normAutofit/>
          </a:bodyPr>
          <a:lstStyle/>
          <a:p>
            <a:pPr marL="0" indent="0" algn="just">
              <a:buNone/>
            </a:pPr>
            <a:r>
              <a:rPr lang="en-US" dirty="0">
                <a:solidFill>
                  <a:srgbClr val="002060"/>
                </a:solidFill>
              </a:rPr>
              <a:t>A meeting where oncologist, pathologists, geneticist, surgeons and biologist plan treatment for a cancer patient based on -  </a:t>
            </a:r>
          </a:p>
          <a:p>
            <a:pPr marL="0" indent="0" algn="just">
              <a:buNone/>
            </a:pPr>
            <a:endParaRPr lang="en-US" dirty="0">
              <a:solidFill>
                <a:srgbClr val="002060"/>
              </a:solidFill>
            </a:endParaRPr>
          </a:p>
          <a:p>
            <a:pPr marL="0" indent="0" algn="just">
              <a:buNone/>
            </a:pPr>
            <a:r>
              <a:rPr lang="en-US" dirty="0">
                <a:solidFill>
                  <a:srgbClr val="002060"/>
                </a:solidFill>
              </a:rPr>
              <a:t>Demographics – Age, Sex</a:t>
            </a:r>
          </a:p>
          <a:p>
            <a:pPr marL="0" indent="0" algn="just">
              <a:buNone/>
            </a:pPr>
            <a:r>
              <a:rPr lang="en-US" dirty="0">
                <a:solidFill>
                  <a:srgbClr val="002060"/>
                </a:solidFill>
              </a:rPr>
              <a:t>Exposure – Environmental </a:t>
            </a:r>
          </a:p>
          <a:p>
            <a:pPr marL="0" indent="0" algn="just">
              <a:buNone/>
            </a:pPr>
            <a:r>
              <a:rPr lang="en-US" dirty="0">
                <a:solidFill>
                  <a:srgbClr val="002060"/>
                </a:solidFill>
              </a:rPr>
              <a:t>Clinical history – Previous disease, current disease, treatment  </a:t>
            </a:r>
          </a:p>
          <a:p>
            <a:pPr marL="0" indent="0" algn="just">
              <a:buNone/>
            </a:pPr>
            <a:r>
              <a:rPr lang="en-US" dirty="0">
                <a:solidFill>
                  <a:srgbClr val="002060"/>
                </a:solidFill>
              </a:rPr>
              <a:t>Known standard of care practice – Guidelines, clinical trials.</a:t>
            </a:r>
          </a:p>
          <a:p>
            <a:pPr marL="0" indent="0" algn="just">
              <a:buNone/>
            </a:pPr>
            <a:r>
              <a:rPr lang="en-US" dirty="0">
                <a:solidFill>
                  <a:srgbClr val="002060"/>
                </a:solidFill>
              </a:rPr>
              <a:t>Molecular tests analysis – DNA, RNA, Protein any other  </a:t>
            </a:r>
          </a:p>
          <a:p>
            <a:pPr marL="0" indent="0" algn="just">
              <a:buNone/>
            </a:pPr>
            <a:endParaRPr lang="en-US" dirty="0">
              <a:solidFill>
                <a:srgbClr val="002060"/>
              </a:solidFill>
            </a:endParaRPr>
          </a:p>
          <a:p>
            <a:pPr marL="0" indent="0" algn="just">
              <a:buNone/>
            </a:pPr>
            <a:endParaRPr lang="en-US" dirty="0">
              <a:solidFill>
                <a:srgbClr val="002060"/>
              </a:solidFill>
            </a:endParaRPr>
          </a:p>
        </p:txBody>
      </p:sp>
    </p:spTree>
    <p:extLst>
      <p:ext uri="{BB962C8B-B14F-4D97-AF65-F5344CB8AC3E}">
        <p14:creationId xmlns:p14="http://schemas.microsoft.com/office/powerpoint/2010/main" val="390886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p:nvPr/>
        </p:nvPicPr>
        <p:blipFill>
          <a:blip r:embed="rId3"/>
          <a:stretch/>
        </p:blipFill>
        <p:spPr>
          <a:xfrm>
            <a:off x="8106706" y="6448235"/>
            <a:ext cx="2255294" cy="349094"/>
          </a:xfrm>
          <a:prstGeom prst="rect">
            <a:avLst/>
          </a:prstGeom>
          <a:ln>
            <a:noFill/>
          </a:ln>
        </p:spPr>
      </p:pic>
      <p:sp>
        <p:nvSpPr>
          <p:cNvPr id="45" name="TextShape 1"/>
          <p:cNvSpPr txBox="1"/>
          <p:nvPr/>
        </p:nvSpPr>
        <p:spPr>
          <a:xfrm>
            <a:off x="134223" y="6439003"/>
            <a:ext cx="3674379" cy="473294"/>
          </a:xfrm>
          <a:prstGeom prst="rect">
            <a:avLst/>
          </a:prstGeom>
          <a:noFill/>
          <a:ln>
            <a:noFill/>
          </a:ln>
        </p:spPr>
        <p:txBody>
          <a:bodyPr lIns="0" tIns="0" rIns="0" bIns="0" anchor="ctr"/>
          <a:lstStyle/>
          <a:p>
            <a:pPr>
              <a:lnSpc>
                <a:spcPct val="97000"/>
              </a:lnSpc>
            </a:pPr>
            <a:r>
              <a:rPr lang="en-US" sz="1059" b="1" spc="-1" dirty="0">
                <a:solidFill>
                  <a:srgbClr val="FFFFFF"/>
                </a:solidFill>
                <a:latin typeface="Arial"/>
                <a:ea typeface="Arial Unicode MS"/>
              </a:rPr>
              <a:t>J </a:t>
            </a:r>
            <a:r>
              <a:rPr lang="en-US" sz="1059" b="1" spc="-1" dirty="0" err="1">
                <a:solidFill>
                  <a:srgbClr val="002060"/>
                </a:solidFill>
                <a:latin typeface="Arial"/>
                <a:ea typeface="Arial Unicode MS"/>
              </a:rPr>
              <a:t>Nangalia</a:t>
            </a:r>
            <a:r>
              <a:rPr lang="en-US" sz="1059" b="1" spc="-1" dirty="0">
                <a:solidFill>
                  <a:srgbClr val="002060"/>
                </a:solidFill>
                <a:latin typeface="Arial"/>
                <a:ea typeface="Arial Unicode MS"/>
              </a:rPr>
              <a:t>, PJ Campbell. N </a:t>
            </a:r>
            <a:r>
              <a:rPr lang="en-US" sz="1059" b="1" spc="-1" dirty="0" err="1">
                <a:solidFill>
                  <a:srgbClr val="002060"/>
                </a:solidFill>
                <a:latin typeface="Arial"/>
                <a:ea typeface="Arial Unicode MS"/>
              </a:rPr>
              <a:t>Engl</a:t>
            </a:r>
            <a:r>
              <a:rPr lang="en-US" sz="1059" b="1" spc="-1" dirty="0">
                <a:solidFill>
                  <a:srgbClr val="002060"/>
                </a:solidFill>
                <a:latin typeface="Arial"/>
                <a:ea typeface="Arial Unicode MS"/>
              </a:rPr>
              <a:t> J Med 2019;381:2145-2156.</a:t>
            </a:r>
            <a:endParaRPr lang="en-US" sz="1059" spc="-1" dirty="0">
              <a:solidFill>
                <a:srgbClr val="002060"/>
              </a:solidFill>
              <a:latin typeface="Arial"/>
            </a:endParaRPr>
          </a:p>
        </p:txBody>
      </p:sp>
      <p:sp>
        <p:nvSpPr>
          <p:cNvPr id="47" name="CustomShape 2"/>
          <p:cNvSpPr/>
          <p:nvPr/>
        </p:nvSpPr>
        <p:spPr>
          <a:xfrm>
            <a:off x="2061883" y="292235"/>
            <a:ext cx="8068235" cy="64545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endParaRPr lang="en-US" sz="2118" spc="-1" dirty="0">
              <a:solidFill>
                <a:srgbClr val="FFFFFF"/>
              </a:solidFill>
              <a:latin typeface="Arial"/>
            </a:endParaRPr>
          </a:p>
        </p:txBody>
      </p:sp>
      <p:sp>
        <p:nvSpPr>
          <p:cNvPr id="3" name="TextBox 2">
            <a:extLst>
              <a:ext uri="{FF2B5EF4-FFF2-40B4-BE49-F238E27FC236}">
                <a16:creationId xmlns:a16="http://schemas.microsoft.com/office/drawing/2014/main" id="{41AFDC02-F617-9FB1-19CF-086CB4858BF0}"/>
              </a:ext>
            </a:extLst>
          </p:cNvPr>
          <p:cNvSpPr txBox="1"/>
          <p:nvPr/>
        </p:nvSpPr>
        <p:spPr>
          <a:xfrm>
            <a:off x="4135429" y="0"/>
            <a:ext cx="3519593" cy="523220"/>
          </a:xfrm>
          <a:prstGeom prst="rect">
            <a:avLst/>
          </a:prstGeom>
          <a:noFill/>
        </p:spPr>
        <p:txBody>
          <a:bodyPr wrap="square">
            <a:spAutoFit/>
          </a:bodyPr>
          <a:lstStyle/>
          <a:p>
            <a:pPr algn="ctr"/>
            <a:r>
              <a:rPr lang="en-US" sz="2800" dirty="0">
                <a:solidFill>
                  <a:srgbClr val="002060"/>
                </a:solidFill>
              </a:rPr>
              <a:t>Cancer genomic report</a:t>
            </a:r>
          </a:p>
        </p:txBody>
      </p:sp>
      <p:pic>
        <p:nvPicPr>
          <p:cNvPr id="2" name="Picture 1">
            <a:extLst>
              <a:ext uri="{FF2B5EF4-FFF2-40B4-BE49-F238E27FC236}">
                <a16:creationId xmlns:a16="http://schemas.microsoft.com/office/drawing/2014/main" id="{7816421F-E2A6-D0CC-A97C-30D5B7E42892}"/>
              </a:ext>
            </a:extLst>
          </p:cNvPr>
          <p:cNvPicPr>
            <a:picLocks noChangeAspect="1"/>
          </p:cNvPicPr>
          <p:nvPr/>
        </p:nvPicPr>
        <p:blipFill>
          <a:blip r:embed="rId4"/>
          <a:stretch>
            <a:fillRect/>
          </a:stretch>
        </p:blipFill>
        <p:spPr>
          <a:xfrm>
            <a:off x="3674379" y="449654"/>
            <a:ext cx="4278384" cy="6339916"/>
          </a:xfrm>
          <a:prstGeom prst="rect">
            <a:avLst/>
          </a:prstGeom>
        </p:spPr>
      </p:pic>
    </p:spTree>
    <p:extLst>
      <p:ext uri="{BB962C8B-B14F-4D97-AF65-F5344CB8AC3E}">
        <p14:creationId xmlns:p14="http://schemas.microsoft.com/office/powerpoint/2010/main" val="304601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6336-C3F4-29C8-BDD3-A15AED931489}"/>
              </a:ext>
            </a:extLst>
          </p:cNvPr>
          <p:cNvSpPr>
            <a:spLocks noGrp="1"/>
          </p:cNvSpPr>
          <p:nvPr>
            <p:ph type="title"/>
          </p:nvPr>
        </p:nvSpPr>
        <p:spPr/>
        <p:txBody>
          <a:bodyPr>
            <a:normAutofit fontScale="90000"/>
          </a:bodyPr>
          <a:lstStyle/>
          <a:p>
            <a:r>
              <a:rPr lang="en-US" sz="4400" b="1" strike="noStrike" spc="-1" dirty="0">
                <a:solidFill>
                  <a:srgbClr val="FFFFFF"/>
                </a:solidFill>
                <a:latin typeface="Arial"/>
                <a:ea typeface="Arial Unicode MS"/>
              </a:rPr>
              <a:t>Insights from Studying the Cancer Genome.</a:t>
            </a:r>
            <a:br>
              <a:rPr lang="en-US" sz="4400" b="0" strike="noStrike" spc="-1" dirty="0">
                <a:solidFill>
                  <a:srgbClr val="FFFFFF"/>
                </a:solidFill>
                <a:latin typeface="Arial"/>
              </a:rPr>
            </a:br>
            <a:endParaRPr lang="en-IL" dirty="0"/>
          </a:p>
        </p:txBody>
      </p:sp>
      <p:sp>
        <p:nvSpPr>
          <p:cNvPr id="3" name="Content Placeholder 2">
            <a:extLst>
              <a:ext uri="{FF2B5EF4-FFF2-40B4-BE49-F238E27FC236}">
                <a16:creationId xmlns:a16="http://schemas.microsoft.com/office/drawing/2014/main" id="{266A41D9-8B2F-FDCA-9B0F-856CFD09DB56}"/>
              </a:ext>
            </a:extLst>
          </p:cNvPr>
          <p:cNvSpPr>
            <a:spLocks noGrp="1"/>
          </p:cNvSpPr>
          <p:nvPr>
            <p:ph idx="1"/>
          </p:nvPr>
        </p:nvSpPr>
        <p:spPr/>
        <p:txBody>
          <a:bodyPr/>
          <a:lstStyle/>
          <a:p>
            <a:r>
              <a:rPr lang="en-US" dirty="0"/>
              <a:t>Thank you!</a:t>
            </a:r>
            <a:endParaRPr lang="en-IL" dirty="0"/>
          </a:p>
        </p:txBody>
      </p:sp>
    </p:spTree>
    <p:extLst>
      <p:ext uri="{BB962C8B-B14F-4D97-AF65-F5344CB8AC3E}">
        <p14:creationId xmlns:p14="http://schemas.microsoft.com/office/powerpoint/2010/main" val="2814305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603</Words>
  <Application>Microsoft Office PowerPoint</Application>
  <PresentationFormat>Widescreen</PresentationFormat>
  <Paragraphs>49</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Unicode MS</vt:lpstr>
      <vt:lpstr>Calibri</vt:lpstr>
      <vt:lpstr>Calibri Light</vt:lpstr>
      <vt:lpstr>Office Theme</vt:lpstr>
      <vt:lpstr>Introduction - The role of the molecular biologist in the molecular tumor board</vt:lpstr>
      <vt:lpstr>Topics</vt:lpstr>
      <vt:lpstr>What is cancer? </vt:lpstr>
      <vt:lpstr>PowerPoint Presentation</vt:lpstr>
      <vt:lpstr>What is a molecular test? </vt:lpstr>
      <vt:lpstr>What are the public data bases that can be used to interpret a molecular test and give relevant recommendations to a patient?   </vt:lpstr>
      <vt:lpstr>What is a molecular tumor board? </vt:lpstr>
      <vt:lpstr>PowerPoint Presentation</vt:lpstr>
      <vt:lpstr>Insights from Studying the Cancer Genome.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 The role of the molecular biologist in the molecular tumor board</dc:title>
  <dc:creator>נעה חיה זיק</dc:creator>
  <cp:lastModifiedBy>Boaz Zick</cp:lastModifiedBy>
  <cp:revision>4</cp:revision>
  <dcterms:created xsi:type="dcterms:W3CDTF">2022-12-12T03:33:11Z</dcterms:created>
  <dcterms:modified xsi:type="dcterms:W3CDTF">2022-12-13T04:07:15Z</dcterms:modified>
</cp:coreProperties>
</file>