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626" r:id="rId2"/>
    <p:sldId id="463" r:id="rId3"/>
    <p:sldId id="464" r:id="rId4"/>
    <p:sldId id="465" r:id="rId5"/>
    <p:sldId id="466" r:id="rId6"/>
    <p:sldId id="467" r:id="rId7"/>
    <p:sldId id="468" r:id="rId8"/>
    <p:sldId id="469" r:id="rId9"/>
    <p:sldId id="470" r:id="rId10"/>
    <p:sldId id="684" r:id="rId11"/>
    <p:sldId id="685" r:id="rId12"/>
    <p:sldId id="686" r:id="rId13"/>
    <p:sldId id="687" r:id="rId14"/>
    <p:sldId id="688" r:id="rId15"/>
    <p:sldId id="689" r:id="rId16"/>
    <p:sldId id="690" r:id="rId17"/>
    <p:sldId id="691" r:id="rId18"/>
    <p:sldId id="692" r:id="rId19"/>
    <p:sldId id="693" r:id="rId20"/>
    <p:sldId id="694" r:id="rId21"/>
    <p:sldId id="695" r:id="rId22"/>
    <p:sldId id="696" r:id="rId23"/>
    <p:sldId id="697" r:id="rId24"/>
    <p:sldId id="698" r:id="rId25"/>
    <p:sldId id="699" r:id="rId26"/>
    <p:sldId id="471" r:id="rId27"/>
    <p:sldId id="472" r:id="rId28"/>
    <p:sldId id="473" r:id="rId29"/>
    <p:sldId id="474" r:id="rId30"/>
    <p:sldId id="475" r:id="rId31"/>
    <p:sldId id="476" r:id="rId32"/>
    <p:sldId id="477" r:id="rId33"/>
    <p:sldId id="642" r:id="rId34"/>
    <p:sldId id="700" r:id="rId35"/>
    <p:sldId id="701" r:id="rId36"/>
    <p:sldId id="644" r:id="rId37"/>
    <p:sldId id="399" r:id="rId38"/>
  </p:sldIdLst>
  <p:sldSz cx="9144000" cy="6858000" type="screen4x3"/>
  <p:notesSz cx="6858000" cy="9144000"/>
  <p:defaultTextStyle>
    <a:defPPr>
      <a:defRPr lang="he-IL"/>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41" autoAdjust="0"/>
    <p:restoredTop sz="97858" autoAdjust="0"/>
  </p:normalViewPr>
  <p:slideViewPr>
    <p:cSldViewPr>
      <p:cViewPr>
        <p:scale>
          <a:sx n="150" d="100"/>
          <a:sy n="150" d="100"/>
        </p:scale>
        <p:origin x="1014" y="-32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in Microsoft PowerPoint]Sheet1'!$B$1</c:f>
              <c:strCache>
                <c:ptCount val="1"/>
                <c:pt idx="0">
                  <c:v>CA19-9</c:v>
                </c:pt>
              </c:strCache>
            </c:strRef>
          </c:tx>
          <c:spPr>
            <a:ln>
              <a:solidFill>
                <a:srgbClr val="002060"/>
              </a:solidFill>
            </a:ln>
          </c:spPr>
          <c:marker>
            <c:symbol val="none"/>
          </c:marker>
          <c:cat>
            <c:numRef>
              <c:f>'[Chart in Microsoft PowerPoint]Sheet1'!$A$2:$A$10</c:f>
              <c:numCache>
                <c:formatCode>m/d/yyyy</c:formatCode>
                <c:ptCount val="9"/>
                <c:pt idx="0">
                  <c:v>41645</c:v>
                </c:pt>
                <c:pt idx="1">
                  <c:v>41688</c:v>
                </c:pt>
                <c:pt idx="2">
                  <c:v>41702</c:v>
                </c:pt>
                <c:pt idx="3">
                  <c:v>41737</c:v>
                </c:pt>
                <c:pt idx="4">
                  <c:v>41751</c:v>
                </c:pt>
                <c:pt idx="5">
                  <c:v>41798</c:v>
                </c:pt>
                <c:pt idx="6">
                  <c:v>41870</c:v>
                </c:pt>
                <c:pt idx="7">
                  <c:v>41931</c:v>
                </c:pt>
                <c:pt idx="8">
                  <c:v>41991</c:v>
                </c:pt>
              </c:numCache>
            </c:numRef>
          </c:cat>
          <c:val>
            <c:numRef>
              <c:f>'[Chart in Microsoft PowerPoint]Sheet1'!$B$2:$B$10</c:f>
              <c:numCache>
                <c:formatCode>General</c:formatCode>
                <c:ptCount val="9"/>
                <c:pt idx="0">
                  <c:v>106</c:v>
                </c:pt>
                <c:pt idx="1">
                  <c:v>165</c:v>
                </c:pt>
                <c:pt idx="2">
                  <c:v>310</c:v>
                </c:pt>
                <c:pt idx="3">
                  <c:v>371</c:v>
                </c:pt>
                <c:pt idx="4">
                  <c:v>434</c:v>
                </c:pt>
                <c:pt idx="5">
                  <c:v>79</c:v>
                </c:pt>
                <c:pt idx="6">
                  <c:v>7</c:v>
                </c:pt>
                <c:pt idx="7">
                  <c:v>61</c:v>
                </c:pt>
                <c:pt idx="8">
                  <c:v>126</c:v>
                </c:pt>
              </c:numCache>
            </c:numRef>
          </c:val>
          <c:smooth val="0"/>
          <c:extLst>
            <c:ext xmlns:c16="http://schemas.microsoft.com/office/drawing/2014/chart" uri="{C3380CC4-5D6E-409C-BE32-E72D297353CC}">
              <c16:uniqueId val="{00000000-CA0A-4DF2-A30E-5E57F59114F1}"/>
            </c:ext>
          </c:extLst>
        </c:ser>
        <c:dLbls>
          <c:showLegendKey val="0"/>
          <c:showVal val="0"/>
          <c:showCatName val="0"/>
          <c:showSerName val="0"/>
          <c:showPercent val="0"/>
          <c:showBubbleSize val="0"/>
        </c:dLbls>
        <c:smooth val="0"/>
        <c:axId val="117475968"/>
        <c:axId val="117494144"/>
      </c:lineChart>
      <c:dateAx>
        <c:axId val="117475968"/>
        <c:scaling>
          <c:orientation val="minMax"/>
        </c:scaling>
        <c:delete val="0"/>
        <c:axPos val="b"/>
        <c:numFmt formatCode="m/d/yyyy" sourceLinked="1"/>
        <c:majorTickMark val="none"/>
        <c:minorTickMark val="none"/>
        <c:tickLblPos val="nextTo"/>
        <c:crossAx val="117494144"/>
        <c:crosses val="autoZero"/>
        <c:auto val="1"/>
        <c:lblOffset val="100"/>
        <c:baseTimeUnit val="days"/>
      </c:dateAx>
      <c:valAx>
        <c:axId val="117494144"/>
        <c:scaling>
          <c:orientation val="minMax"/>
        </c:scaling>
        <c:delete val="0"/>
        <c:axPos val="l"/>
        <c:majorGridlines>
          <c:spPr>
            <a:ln>
              <a:noFill/>
            </a:ln>
          </c:spPr>
        </c:majorGridlines>
        <c:title>
          <c:tx>
            <c:rich>
              <a:bodyPr/>
              <a:lstStyle/>
              <a:p>
                <a:pPr>
                  <a:defRPr/>
                </a:pPr>
                <a:r>
                  <a:rPr lang="en-US" dirty="0"/>
                  <a:t>TUMOR MARKER IN BLOOD</a:t>
                </a:r>
              </a:p>
            </c:rich>
          </c:tx>
          <c:overlay val="0"/>
        </c:title>
        <c:numFmt formatCode="General" sourceLinked="1"/>
        <c:majorTickMark val="none"/>
        <c:minorTickMark val="none"/>
        <c:tickLblPos val="nextTo"/>
        <c:crossAx val="117475968"/>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37296366301618811"/>
          <c:y val="9.3553943102436796E-2"/>
          <c:w val="0.55375461058923725"/>
          <c:h val="0.82244720576570807"/>
        </c:manualLayout>
      </c:layout>
      <c:pieChart>
        <c:varyColors val="1"/>
        <c:ser>
          <c:idx val="0"/>
          <c:order val="0"/>
          <c:dPt>
            <c:idx val="0"/>
            <c:bubble3D val="0"/>
            <c:spPr>
              <a:solidFill>
                <a:srgbClr val="C00000"/>
              </a:solidFill>
            </c:spPr>
            <c:extLst>
              <c:ext xmlns:c16="http://schemas.microsoft.com/office/drawing/2014/chart" uri="{C3380CC4-5D6E-409C-BE32-E72D297353CC}">
                <c16:uniqueId val="{00000001-C2D1-47AE-9DD7-BA755B6967A3}"/>
              </c:ext>
            </c:extLst>
          </c:dPt>
          <c:dPt>
            <c:idx val="1"/>
            <c:bubble3D val="0"/>
            <c:spPr>
              <a:solidFill>
                <a:srgbClr val="FFC000"/>
              </a:solidFill>
            </c:spPr>
            <c:extLst>
              <c:ext xmlns:c16="http://schemas.microsoft.com/office/drawing/2014/chart" uri="{C3380CC4-5D6E-409C-BE32-E72D297353CC}">
                <c16:uniqueId val="{00000003-C2D1-47AE-9DD7-BA755B6967A3}"/>
              </c:ext>
            </c:extLst>
          </c:dPt>
          <c:dPt>
            <c:idx val="2"/>
            <c:bubble3D val="0"/>
            <c:spPr>
              <a:solidFill>
                <a:srgbClr val="00B0F0"/>
              </a:solidFill>
            </c:spPr>
            <c:extLst>
              <c:ext xmlns:c16="http://schemas.microsoft.com/office/drawing/2014/chart" uri="{C3380CC4-5D6E-409C-BE32-E72D297353CC}">
                <c16:uniqueId val="{00000005-C2D1-47AE-9DD7-BA755B6967A3}"/>
              </c:ext>
            </c:extLst>
          </c:dPt>
          <c:dPt>
            <c:idx val="3"/>
            <c:bubble3D val="0"/>
            <c:spPr>
              <a:solidFill>
                <a:srgbClr val="92D050"/>
              </a:solidFill>
            </c:spPr>
            <c:extLst>
              <c:ext xmlns:c16="http://schemas.microsoft.com/office/drawing/2014/chart" uri="{C3380CC4-5D6E-409C-BE32-E72D297353CC}">
                <c16:uniqueId val="{00000007-C2D1-47AE-9DD7-BA755B6967A3}"/>
              </c:ext>
            </c:extLst>
          </c:dPt>
          <c:dPt>
            <c:idx val="4"/>
            <c:bubble3D val="0"/>
            <c:spPr>
              <a:solidFill>
                <a:srgbClr val="002060"/>
              </a:solidFill>
            </c:spPr>
            <c:extLst>
              <c:ext xmlns:c16="http://schemas.microsoft.com/office/drawing/2014/chart" uri="{C3380CC4-5D6E-409C-BE32-E72D297353CC}">
                <c16:uniqueId val="{00000009-C2D1-47AE-9DD7-BA755B6967A3}"/>
              </c:ext>
            </c:extLst>
          </c:dPt>
          <c:dPt>
            <c:idx val="5"/>
            <c:bubble3D val="0"/>
            <c:spPr>
              <a:solidFill>
                <a:srgbClr val="FF0000"/>
              </a:solidFill>
            </c:spPr>
            <c:extLst>
              <c:ext xmlns:c16="http://schemas.microsoft.com/office/drawing/2014/chart" uri="{C3380CC4-5D6E-409C-BE32-E72D297353CC}">
                <c16:uniqueId val="{0000000B-C2D1-47AE-9DD7-BA755B6967A3}"/>
              </c:ext>
            </c:extLst>
          </c:dPt>
          <c:dPt>
            <c:idx val="6"/>
            <c:bubble3D val="0"/>
            <c:spPr>
              <a:solidFill>
                <a:srgbClr val="7030A0"/>
              </a:solidFill>
            </c:spPr>
            <c:extLst>
              <c:ext xmlns:c16="http://schemas.microsoft.com/office/drawing/2014/chart" uri="{C3380CC4-5D6E-409C-BE32-E72D297353CC}">
                <c16:uniqueId val="{0000000D-C2D1-47AE-9DD7-BA755B6967A3}"/>
              </c:ext>
            </c:extLst>
          </c:dPt>
          <c:dPt>
            <c:idx val="7"/>
            <c:bubble3D val="0"/>
            <c:spPr>
              <a:solidFill>
                <a:srgbClr val="FFFF00"/>
              </a:solidFill>
            </c:spPr>
            <c:extLst>
              <c:ext xmlns:c16="http://schemas.microsoft.com/office/drawing/2014/chart" uri="{C3380CC4-5D6E-409C-BE32-E72D297353CC}">
                <c16:uniqueId val="{0000000F-C2D1-47AE-9DD7-BA755B6967A3}"/>
              </c:ext>
            </c:extLst>
          </c:dPt>
          <c:dPt>
            <c:idx val="8"/>
            <c:bubble3D val="0"/>
            <c:spPr>
              <a:solidFill>
                <a:srgbClr val="00B050"/>
              </a:solidFill>
            </c:spPr>
            <c:extLst>
              <c:ext xmlns:c16="http://schemas.microsoft.com/office/drawing/2014/chart" uri="{C3380CC4-5D6E-409C-BE32-E72D297353CC}">
                <c16:uniqueId val="{00000011-C2D1-47AE-9DD7-BA755B6967A3}"/>
              </c:ext>
            </c:extLst>
          </c:dPt>
          <c:dLbls>
            <c:spPr>
              <a:noFill/>
              <a:ln w="25481">
                <a:noFill/>
              </a:ln>
            </c:spPr>
            <c:txPr>
              <a:bodyPr/>
              <a:lstStyle/>
              <a:p>
                <a:pPr>
                  <a:defRPr>
                    <a:solidFill>
                      <a:srgbClr val="002060"/>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'number per organ'!$A$2:$A$9</c:f>
              <c:strCache>
                <c:ptCount val="8"/>
                <c:pt idx="0">
                  <c:v>Skin</c:v>
                </c:pt>
                <c:pt idx="1">
                  <c:v>Central nerve system</c:v>
                </c:pt>
                <c:pt idx="2">
                  <c:v>Colon</c:v>
                </c:pt>
                <c:pt idx="3">
                  <c:v>Gastric</c:v>
                </c:pt>
                <c:pt idx="4">
                  <c:v>Head and Neck </c:v>
                </c:pt>
                <c:pt idx="5">
                  <c:v>Pancreas</c:v>
                </c:pt>
                <c:pt idx="6">
                  <c:v>Gynecological</c:v>
                </c:pt>
                <c:pt idx="7">
                  <c:v>Other</c:v>
                </c:pt>
              </c:strCache>
            </c:strRef>
          </c:cat>
          <c:val>
            <c:numRef>
              <c:f>'number per organ'!$B$2:$B$9</c:f>
              <c:numCache>
                <c:formatCode>General</c:formatCode>
                <c:ptCount val="8"/>
                <c:pt idx="0">
                  <c:v>15</c:v>
                </c:pt>
                <c:pt idx="1">
                  <c:v>13</c:v>
                </c:pt>
                <c:pt idx="2">
                  <c:v>9</c:v>
                </c:pt>
                <c:pt idx="3">
                  <c:v>7</c:v>
                </c:pt>
                <c:pt idx="4">
                  <c:v>5</c:v>
                </c:pt>
                <c:pt idx="5">
                  <c:v>5</c:v>
                </c:pt>
                <c:pt idx="6">
                  <c:v>4</c:v>
                </c:pt>
                <c:pt idx="7">
                  <c:v>9</c:v>
                </c:pt>
              </c:numCache>
            </c:numRef>
          </c:val>
          <c:extLst>
            <c:ext xmlns:c16="http://schemas.microsoft.com/office/drawing/2014/chart" uri="{C3380CC4-5D6E-409C-BE32-E72D297353CC}">
              <c16:uniqueId val="{00000012-C2D1-47AE-9DD7-BA755B6967A3}"/>
            </c:ext>
          </c:extLst>
        </c:ser>
        <c:dLbls>
          <c:showLegendKey val="0"/>
          <c:showVal val="0"/>
          <c:showCatName val="0"/>
          <c:showSerName val="0"/>
          <c:showPercent val="0"/>
          <c:showBubbleSize val="0"/>
          <c:showLeaderLines val="1"/>
        </c:dLbls>
        <c:firstSliceAng val="360"/>
      </c:pieChart>
      <c:spPr>
        <a:noFill/>
        <a:ln w="25481">
          <a:noFill/>
        </a:ln>
      </c:spPr>
    </c:plotArea>
    <c:legend>
      <c:legendPos val="r"/>
      <c:layout>
        <c:manualLayout>
          <c:xMode val="edge"/>
          <c:yMode val="edge"/>
          <c:x val="2.1765417170495769E-2"/>
          <c:y val="2.1543985637342909E-2"/>
          <c:w val="0.31318016928657799"/>
          <c:h val="0.97307001795332138"/>
        </c:manualLayout>
      </c:layout>
      <c:overlay val="0"/>
      <c:txPr>
        <a:bodyPr/>
        <a:lstStyle/>
        <a:p>
          <a:pPr>
            <a:defRPr>
              <a:solidFill>
                <a:srgbClr val="002060"/>
              </a:solidFill>
            </a:defRPr>
          </a:pPr>
          <a:endParaRPr lang="en-US"/>
        </a:p>
      </c:txPr>
    </c:legend>
    <c:plotVisOnly val="1"/>
    <c:dispBlanksAs val="gap"/>
    <c:showDLblsOverMax val="0"/>
  </c:chart>
  <c:spPr>
    <a:noFill/>
    <a:ln>
      <a:noFill/>
    </a:ln>
  </c:spPr>
  <c:txPr>
    <a:bodyPr/>
    <a:lstStyle/>
    <a:p>
      <a:pPr>
        <a:defRPr sz="1806"/>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val>
            <c:numRef>
              <c:f>'number of treatment lines'!$A$10:$A$17</c:f>
              <c:numCache>
                <c:formatCode>General</c:formatCode>
                <c:ptCount val="8"/>
                <c:pt idx="0">
                  <c:v>4</c:v>
                </c:pt>
                <c:pt idx="1">
                  <c:v>17</c:v>
                </c:pt>
                <c:pt idx="2">
                  <c:v>15</c:v>
                </c:pt>
                <c:pt idx="3">
                  <c:v>14</c:v>
                </c:pt>
                <c:pt idx="4">
                  <c:v>8</c:v>
                </c:pt>
                <c:pt idx="5">
                  <c:v>5</c:v>
                </c:pt>
                <c:pt idx="6">
                  <c:v>1</c:v>
                </c:pt>
                <c:pt idx="7">
                  <c:v>2</c:v>
                </c:pt>
              </c:numCache>
            </c:numRef>
          </c:val>
          <c:extLst>
            <c:ext xmlns:c16="http://schemas.microsoft.com/office/drawing/2014/chart" uri="{C3380CC4-5D6E-409C-BE32-E72D297353CC}">
              <c16:uniqueId val="{00000000-538E-4F97-85D8-02240DF7DE77}"/>
            </c:ext>
          </c:extLst>
        </c:ser>
        <c:dLbls>
          <c:showLegendKey val="0"/>
          <c:showVal val="0"/>
          <c:showCatName val="0"/>
          <c:showSerName val="0"/>
          <c:showPercent val="0"/>
          <c:showBubbleSize val="0"/>
        </c:dLbls>
        <c:gapWidth val="150"/>
        <c:axId val="117774592"/>
        <c:axId val="117780480"/>
      </c:barChart>
      <c:catAx>
        <c:axId val="117774592"/>
        <c:scaling>
          <c:orientation val="minMax"/>
        </c:scaling>
        <c:delete val="1"/>
        <c:axPos val="b"/>
        <c:majorTickMark val="out"/>
        <c:minorTickMark val="none"/>
        <c:tickLblPos val="nextTo"/>
        <c:crossAx val="117780480"/>
        <c:crosses val="autoZero"/>
        <c:auto val="1"/>
        <c:lblAlgn val="ctr"/>
        <c:lblOffset val="100"/>
        <c:noMultiLvlLbl val="0"/>
      </c:catAx>
      <c:valAx>
        <c:axId val="117780480"/>
        <c:scaling>
          <c:orientation val="minMax"/>
        </c:scaling>
        <c:delete val="0"/>
        <c:axPos val="l"/>
        <c:majorGridlines/>
        <c:numFmt formatCode="General" sourceLinked="1"/>
        <c:majorTickMark val="out"/>
        <c:minorTickMark val="none"/>
        <c:tickLblPos val="nextTo"/>
        <c:txPr>
          <a:bodyPr/>
          <a:lstStyle/>
          <a:p>
            <a:pPr>
              <a:defRPr sz="2808">
                <a:solidFill>
                  <a:srgbClr val="002060"/>
                </a:solidFill>
              </a:defRPr>
            </a:pPr>
            <a:endParaRPr lang="en-US"/>
          </a:p>
        </c:txPr>
        <c:crossAx val="117774592"/>
        <c:crosses val="autoZero"/>
        <c:crossBetween val="between"/>
      </c:valAx>
      <c:spPr>
        <a:noFill/>
        <a:ln w="25473">
          <a:noFill/>
        </a:ln>
      </c:spPr>
    </c:plotArea>
    <c:plotVisOnly val="1"/>
    <c:dispBlanksAs val="gap"/>
    <c:showDLblsOverMax val="0"/>
  </c:chart>
  <c:spPr>
    <a:noFill/>
    <a:ln>
      <a:noFill/>
    </a:ln>
  </c:spPr>
  <c:txPr>
    <a:bodyPr/>
    <a:lstStyle/>
    <a:p>
      <a:pPr>
        <a:defRPr sz="180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b="1" i="0" u="none" strike="noStrike" baseline="0" dirty="0">
                <a:solidFill>
                  <a:srgbClr val="002060"/>
                </a:solidFill>
                <a:effectLst/>
              </a:rPr>
              <a:t>Treatment suggested </a:t>
            </a:r>
            <a:endParaRPr lang="en-US" sz="2800" dirty="0">
              <a:solidFill>
                <a:srgbClr val="002060"/>
              </a:solidFill>
            </a:endParaRPr>
          </a:p>
        </c:rich>
      </c:tx>
      <c:overlay val="0"/>
    </c:title>
    <c:autoTitleDeleted val="0"/>
    <c:plotArea>
      <c:layout/>
      <c:pieChart>
        <c:varyColors val="1"/>
        <c:ser>
          <c:idx val="0"/>
          <c:order val="0"/>
          <c:dLbls>
            <c:dLbl>
              <c:idx val="0"/>
              <c:layout>
                <c:manualLayout>
                  <c:x val="-0.2177373810317372"/>
                  <c:y val="-0.13636893880477927"/>
                </c:manualLayout>
              </c:layout>
              <c:tx>
                <c:rich>
                  <a:bodyPr/>
                  <a:lstStyle/>
                  <a:p>
                    <a:r>
                      <a:rPr lang="en-US" dirty="0"/>
                      <a:t>
</a:t>
                    </a:r>
                    <a:r>
                      <a:rPr lang="en-US" sz="2800" dirty="0">
                        <a:solidFill>
                          <a:srgbClr val="002060"/>
                        </a:solidFill>
                      </a:rPr>
                      <a:t>Yes</a:t>
                    </a:r>
                  </a:p>
                  <a:p>
                    <a:r>
                      <a:rPr lang="en-US" sz="2800" dirty="0">
                        <a:solidFill>
                          <a:srgbClr val="002060"/>
                        </a:solidFill>
                      </a:rPr>
                      <a:t>62%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6222-4308-B50B-8CB600E7AAE8}"/>
                </c:ext>
              </c:extLst>
            </c:dLbl>
            <c:dLbl>
              <c:idx val="1"/>
              <c:layout>
                <c:manualLayout>
                  <c:x val="0.20319742250861014"/>
                  <c:y val="0.10385815717445536"/>
                </c:manualLayout>
              </c:layout>
              <c:tx>
                <c:rich>
                  <a:bodyPr/>
                  <a:lstStyle/>
                  <a:p>
                    <a:r>
                      <a:rPr lang="en-US" sz="2800" dirty="0">
                        <a:solidFill>
                          <a:srgbClr val="002060"/>
                        </a:solidFill>
                      </a:rPr>
                      <a:t>No</a:t>
                    </a:r>
                  </a:p>
                  <a:p>
                    <a:r>
                      <a:rPr lang="en-US" sz="2800" dirty="0">
                        <a:solidFill>
                          <a:srgbClr val="002060"/>
                        </a:solidFill>
                      </a:rPr>
                      <a:t>38%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222-4308-B50B-8CB600E7AAE8}"/>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Sheet1!$A$1:$B$1</c:f>
              <c:strCache>
                <c:ptCount val="2"/>
                <c:pt idx="0">
                  <c:v>Treatment suggested </c:v>
                </c:pt>
                <c:pt idx="1">
                  <c:v>No Treatment Suggestions</c:v>
                </c:pt>
              </c:strCache>
            </c:strRef>
          </c:cat>
          <c:val>
            <c:numRef>
              <c:f>Sheet1!$A$2:$B$2</c:f>
              <c:numCache>
                <c:formatCode>General</c:formatCode>
                <c:ptCount val="2"/>
                <c:pt idx="0">
                  <c:v>41</c:v>
                </c:pt>
                <c:pt idx="1">
                  <c:v>26</c:v>
                </c:pt>
              </c:numCache>
            </c:numRef>
          </c:val>
          <c:extLst>
            <c:ext xmlns:c16="http://schemas.microsoft.com/office/drawing/2014/chart" uri="{C3380CC4-5D6E-409C-BE32-E72D297353CC}">
              <c16:uniqueId val="{00000002-6222-4308-B50B-8CB600E7AAE8}"/>
            </c:ext>
          </c:extLst>
        </c:ser>
        <c:dLbls>
          <c:showLegendKey val="0"/>
          <c:showVal val="0"/>
          <c:showCatName val="1"/>
          <c:showSerName val="0"/>
          <c:showPercent val="1"/>
          <c:showBubbleSize val="0"/>
          <c:showLeaderLines val="1"/>
        </c:dLbls>
        <c:firstSliceAng val="36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solidFill>
                  <a:srgbClr val="002060"/>
                </a:solidFill>
              </a:rPr>
              <a:t>Treatment applied</a:t>
            </a:r>
          </a:p>
        </c:rich>
      </c:tx>
      <c:overlay val="0"/>
    </c:title>
    <c:autoTitleDeleted val="0"/>
    <c:plotArea>
      <c:layout/>
      <c:pieChart>
        <c:varyColors val="1"/>
        <c:ser>
          <c:idx val="0"/>
          <c:order val="0"/>
          <c:dPt>
            <c:idx val="0"/>
            <c:bubble3D val="0"/>
            <c:spPr>
              <a:solidFill>
                <a:schemeClr val="accent2"/>
              </a:solidFill>
            </c:spPr>
            <c:extLst>
              <c:ext xmlns:c16="http://schemas.microsoft.com/office/drawing/2014/chart" uri="{C3380CC4-5D6E-409C-BE32-E72D297353CC}">
                <c16:uniqueId val="{00000001-703D-4066-B8D9-0635CD62B62E}"/>
              </c:ext>
            </c:extLst>
          </c:dPt>
          <c:dPt>
            <c:idx val="1"/>
            <c:bubble3D val="0"/>
            <c:spPr>
              <a:solidFill>
                <a:schemeClr val="accent1"/>
              </a:solidFill>
            </c:spPr>
            <c:extLst>
              <c:ext xmlns:c16="http://schemas.microsoft.com/office/drawing/2014/chart" uri="{C3380CC4-5D6E-409C-BE32-E72D297353CC}">
                <c16:uniqueId val="{00000003-703D-4066-B8D9-0635CD62B62E}"/>
              </c:ext>
            </c:extLst>
          </c:dPt>
          <c:dLbls>
            <c:dLbl>
              <c:idx val="0"/>
              <c:layout>
                <c:manualLayout>
                  <c:x val="-0.15621196760965952"/>
                  <c:y val="-0.13335290091664531"/>
                </c:manualLayout>
              </c:layout>
              <c:tx>
                <c:rich>
                  <a:bodyPr/>
                  <a:lstStyle/>
                  <a:p>
                    <a:r>
                      <a:rPr lang="en-US" sz="2800" dirty="0">
                        <a:solidFill>
                          <a:srgbClr val="002060"/>
                        </a:solidFill>
                      </a:rPr>
                      <a:t>No
78%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03D-4066-B8D9-0635CD62B62E}"/>
                </c:ext>
              </c:extLst>
            </c:dLbl>
            <c:dLbl>
              <c:idx val="1"/>
              <c:tx>
                <c:rich>
                  <a:bodyPr/>
                  <a:lstStyle/>
                  <a:p>
                    <a:r>
                      <a:rPr lang="en-US" sz="2800" dirty="0">
                        <a:solidFill>
                          <a:srgbClr val="002060"/>
                        </a:solidFill>
                      </a:rPr>
                      <a:t>Yes
22%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03D-4066-B8D9-0635CD62B62E}"/>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val>
            <c:numRef>
              <c:f>Sheet1!$A$4:$B$4</c:f>
              <c:numCache>
                <c:formatCode>General</c:formatCode>
                <c:ptCount val="2"/>
                <c:pt idx="0">
                  <c:v>32</c:v>
                </c:pt>
                <c:pt idx="1">
                  <c:v>9</c:v>
                </c:pt>
              </c:numCache>
            </c:numRef>
          </c:val>
          <c:extLst>
            <c:ext xmlns:c16="http://schemas.microsoft.com/office/drawing/2014/chart" uri="{C3380CC4-5D6E-409C-BE32-E72D297353CC}">
              <c16:uniqueId val="{00000004-703D-4066-B8D9-0635CD62B62E}"/>
            </c:ext>
          </c:extLst>
        </c:ser>
        <c:dLbls>
          <c:showLegendKey val="0"/>
          <c:showVal val="0"/>
          <c:showCatName val="1"/>
          <c:showSerName val="0"/>
          <c:showPercent val="1"/>
          <c:showBubbleSize val="0"/>
          <c:showLeaderLines val="1"/>
        </c:dLbls>
        <c:firstSliceAng val="36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solidFill>
                  <a:srgbClr val="002060"/>
                </a:solidFill>
              </a:rPr>
              <a:t>Clinical Benefit </a:t>
            </a:r>
          </a:p>
        </c:rich>
      </c:tx>
      <c:overlay val="0"/>
    </c:title>
    <c:autoTitleDeleted val="0"/>
    <c:plotArea>
      <c:layout/>
      <c:pieChart>
        <c:varyColors val="1"/>
        <c:ser>
          <c:idx val="0"/>
          <c:order val="0"/>
          <c:dPt>
            <c:idx val="0"/>
            <c:bubble3D val="0"/>
            <c:spPr>
              <a:solidFill>
                <a:schemeClr val="accent2"/>
              </a:solidFill>
            </c:spPr>
            <c:extLst>
              <c:ext xmlns:c16="http://schemas.microsoft.com/office/drawing/2014/chart" uri="{C3380CC4-5D6E-409C-BE32-E72D297353CC}">
                <c16:uniqueId val="{00000001-A051-488D-BD94-A72B29E6E825}"/>
              </c:ext>
            </c:extLst>
          </c:dPt>
          <c:dPt>
            <c:idx val="1"/>
            <c:bubble3D val="0"/>
            <c:spPr>
              <a:solidFill>
                <a:schemeClr val="accent1"/>
              </a:solidFill>
            </c:spPr>
            <c:extLst>
              <c:ext xmlns:c16="http://schemas.microsoft.com/office/drawing/2014/chart" uri="{C3380CC4-5D6E-409C-BE32-E72D297353CC}">
                <c16:uniqueId val="{00000003-A051-488D-BD94-A72B29E6E825}"/>
              </c:ext>
            </c:extLst>
          </c:dPt>
          <c:dLbls>
            <c:dLbl>
              <c:idx val="0"/>
              <c:layout>
                <c:manualLayout>
                  <c:x val="-0.14552994423840548"/>
                  <c:y val="-8.0218628190248369E-3"/>
                </c:manualLayout>
              </c:layout>
              <c:tx>
                <c:rich>
                  <a:bodyPr/>
                  <a:lstStyle/>
                  <a:p>
                    <a:r>
                      <a:rPr lang="en-US" sz="2800" b="0" i="0" u="none" strike="noStrike" baseline="0">
                        <a:solidFill>
                          <a:srgbClr val="002060"/>
                        </a:solidFill>
                        <a:effectLst/>
                      </a:rPr>
                      <a:t>No</a:t>
                    </a:r>
                    <a:r>
                      <a:rPr lang="en-US" sz="2800" dirty="0">
                        <a:solidFill>
                          <a:srgbClr val="002060"/>
                        </a:solidFill>
                      </a:rPr>
                      <a:t>
44%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051-488D-BD94-A72B29E6E825}"/>
                </c:ext>
              </c:extLst>
            </c:dLbl>
            <c:dLbl>
              <c:idx val="1"/>
              <c:tx>
                <c:rich>
                  <a:bodyPr/>
                  <a:lstStyle/>
                  <a:p>
                    <a:r>
                      <a:rPr lang="en-US" sz="2800" b="0" i="0" u="none" strike="noStrike" baseline="0" dirty="0">
                        <a:solidFill>
                          <a:srgbClr val="002060"/>
                        </a:solidFill>
                        <a:effectLst/>
                      </a:rPr>
                      <a:t>Yes</a:t>
                    </a:r>
                    <a:r>
                      <a:rPr lang="en-US" sz="2800" dirty="0">
                        <a:solidFill>
                          <a:srgbClr val="002060"/>
                        </a:solidFill>
                      </a:rPr>
                      <a:t>
56%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051-488D-BD94-A72B29E6E825}"/>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val>
            <c:numRef>
              <c:f>Sheet1!$A$8:$B$8</c:f>
              <c:numCache>
                <c:formatCode>General</c:formatCode>
                <c:ptCount val="2"/>
                <c:pt idx="0">
                  <c:v>4</c:v>
                </c:pt>
                <c:pt idx="1">
                  <c:v>5</c:v>
                </c:pt>
              </c:numCache>
            </c:numRef>
          </c:val>
          <c:extLst>
            <c:ext xmlns:c16="http://schemas.microsoft.com/office/drawing/2014/chart" uri="{C3380CC4-5D6E-409C-BE32-E72D297353CC}">
              <c16:uniqueId val="{00000004-A051-488D-BD94-A72B29E6E825}"/>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val>
            <c:numRef>
              <c:f>Sheet1!$A$9:$B$9</c:f>
              <c:numCache>
                <c:formatCode>General</c:formatCode>
                <c:ptCount val="2"/>
              </c:numCache>
            </c:numRef>
          </c:val>
          <c:extLst>
            <c:ext xmlns:c16="http://schemas.microsoft.com/office/drawing/2014/chart" uri="{C3380CC4-5D6E-409C-BE32-E72D297353CC}">
              <c16:uniqueId val="{00000005-A051-488D-BD94-A72B29E6E825}"/>
            </c:ext>
          </c:extLst>
        </c:ser>
        <c:dLbls>
          <c:showLegendKey val="0"/>
          <c:showVal val="0"/>
          <c:showCatName val="1"/>
          <c:showSerName val="0"/>
          <c:showPercent val="1"/>
          <c:showBubbleSize val="0"/>
          <c:showLeaderLines val="1"/>
        </c:dLbls>
        <c:firstSliceAng val="36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0.25792</cdr:x>
      <cdr:y>0.75207</cdr:y>
    </cdr:from>
    <cdr:to>
      <cdr:x>0.43083</cdr:x>
      <cdr:y>0.75207</cdr:y>
    </cdr:to>
    <cdr:cxnSp macro="">
      <cdr:nvCxnSpPr>
        <cdr:cNvPr id="2" name="Straight Connector 1">
          <a:extLst xmlns:a="http://schemas.openxmlformats.org/drawingml/2006/main">
            <a:ext uri="{FF2B5EF4-FFF2-40B4-BE49-F238E27FC236}">
              <a16:creationId xmlns:a16="http://schemas.microsoft.com/office/drawing/2014/main" id="{D8F75EA0-108A-74D0-9230-CDC245272807}"/>
            </a:ext>
          </a:extLst>
        </cdr:cNvPr>
        <cdr:cNvCxnSpPr/>
      </cdr:nvCxnSpPr>
      <cdr:spPr>
        <a:xfrm xmlns:a="http://schemas.openxmlformats.org/drawingml/2006/main">
          <a:off x="1611052" y="2764507"/>
          <a:ext cx="1080120" cy="0"/>
        </a:xfrm>
        <a:prstGeom xmlns:a="http://schemas.openxmlformats.org/drawingml/2006/main" prst="line">
          <a:avLst/>
        </a:prstGeom>
        <a:ln xmlns:a="http://schemas.openxmlformats.org/drawingml/2006/main" w="28575">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0.44236</cdr:x>
      <cdr:y>0.77166</cdr:y>
    </cdr:from>
    <cdr:to>
      <cdr:x>0.7075</cdr:x>
      <cdr:y>0.77166</cdr:y>
    </cdr:to>
    <cdr:cxnSp macro="">
      <cdr:nvCxnSpPr>
        <cdr:cNvPr id="4" name="Straight Connector 3">
          <a:extLst xmlns:a="http://schemas.openxmlformats.org/drawingml/2006/main">
            <a:ext uri="{FF2B5EF4-FFF2-40B4-BE49-F238E27FC236}">
              <a16:creationId xmlns:a16="http://schemas.microsoft.com/office/drawing/2014/main" id="{65A558D2-9E84-B5C4-BEC7-0D2B515D57D6}"/>
            </a:ext>
          </a:extLst>
        </cdr:cNvPr>
        <cdr:cNvCxnSpPr/>
      </cdr:nvCxnSpPr>
      <cdr:spPr>
        <a:xfrm xmlns:a="http://schemas.openxmlformats.org/drawingml/2006/main">
          <a:off x="2763180" y="2836515"/>
          <a:ext cx="1656184" cy="0"/>
        </a:xfrm>
        <a:prstGeom xmlns:a="http://schemas.openxmlformats.org/drawingml/2006/main" prst="line">
          <a:avLst/>
        </a:prstGeom>
        <a:ln xmlns:a="http://schemas.openxmlformats.org/drawingml/2006/main" w="28575">
          <a:solidFill>
            <a:srgbClr val="00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0.71903</cdr:x>
      <cdr:y>0.75207</cdr:y>
    </cdr:from>
    <cdr:to>
      <cdr:x>0.83151</cdr:x>
      <cdr:y>0.75207</cdr:y>
    </cdr:to>
    <cdr:cxnSp macro="">
      <cdr:nvCxnSpPr>
        <cdr:cNvPr id="6" name="Straight Connector 5">
          <a:extLst xmlns:a="http://schemas.openxmlformats.org/drawingml/2006/main">
            <a:ext uri="{FF2B5EF4-FFF2-40B4-BE49-F238E27FC236}">
              <a16:creationId xmlns:a16="http://schemas.microsoft.com/office/drawing/2014/main" id="{CAE4275E-92F2-B38F-6452-9964F97D1D05}"/>
            </a:ext>
          </a:extLst>
        </cdr:cNvPr>
        <cdr:cNvCxnSpPr/>
      </cdr:nvCxnSpPr>
      <cdr:spPr>
        <a:xfrm xmlns:a="http://schemas.openxmlformats.org/drawingml/2006/main">
          <a:off x="4491372" y="2764507"/>
          <a:ext cx="702618"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latin typeface="Arial" pitchFamily="34" charset="0"/>
                <a:cs typeface="Arial" pitchFamily="34" charset="0"/>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hangingPunct="1">
              <a:defRPr sz="1200">
                <a:latin typeface="Arial" pitchFamily="34" charset="0"/>
                <a:cs typeface="Arial" pitchFamily="34" charset="0"/>
              </a:defRPr>
            </a:lvl1pPr>
          </a:lstStyle>
          <a:p>
            <a:pPr>
              <a:defRPr/>
            </a:pPr>
            <a:fld id="{F3C2AEAF-F101-4C83-86C1-491A61846167}" type="datetimeFigureOut">
              <a:rPr lang="he-IL"/>
              <a:pPr>
                <a:defRPr/>
              </a:pPr>
              <a:t>כ"ב/טבת/תשפ"ג</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hangingPunct="1">
              <a:defRPr sz="1200">
                <a:latin typeface="Arial" pitchFamily="34" charset="0"/>
                <a:cs typeface="Arial" pitchFamily="34" charset="0"/>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pPr>
              <a:defRPr/>
            </a:pPr>
            <a:fld id="{796D05E7-B6E3-46EA-ABC0-7AABC65C3B1B}" type="slidenum">
              <a:rPr lang="he-IL" altLang="he-IL"/>
              <a:pPr>
                <a:defRPr/>
              </a:pPr>
              <a:t>‹#›</a:t>
            </a:fld>
            <a:endParaRPr lang="he-IL" altLang="he-IL"/>
          </a:p>
        </p:txBody>
      </p:sp>
    </p:spTree>
    <p:extLst>
      <p:ext uri="{BB962C8B-B14F-4D97-AF65-F5344CB8AC3E}">
        <p14:creationId xmlns:p14="http://schemas.microsoft.com/office/powerpoint/2010/main" val="228172967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a:spcBef>
                <a:spcPct val="0"/>
              </a:spcBef>
            </a:pPr>
            <a:fld id="{42AF117D-92B7-4957-BAF8-3B7134AA82B0}" type="slidenum">
              <a:rPr lang="he-IL" altLang="he-IL" smtClean="0">
                <a:latin typeface="Arial" pitchFamily="34" charset="0"/>
              </a:rPr>
              <a:pPr algn="l">
                <a:spcBef>
                  <a:spcPct val="0"/>
                </a:spcBef>
              </a:pPr>
              <a:t>1</a:t>
            </a:fld>
            <a:endParaRPr lang="he-IL" altLang="he-IL">
              <a:latin typeface="Arial" pitchFamily="34" charset="0"/>
            </a:endParaRPr>
          </a:p>
        </p:txBody>
      </p:sp>
    </p:spTree>
    <p:extLst>
      <p:ext uri="{BB962C8B-B14F-4D97-AF65-F5344CB8AC3E}">
        <p14:creationId xmlns:p14="http://schemas.microsoft.com/office/powerpoint/2010/main" val="342497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a:spcBef>
                <a:spcPct val="0"/>
              </a:spcBef>
            </a:pPr>
            <a:fld id="{340A0BBB-20AD-4475-A902-02F34B4F0166}" type="slidenum">
              <a:rPr lang="he-IL" altLang="he-IL" smtClean="0">
                <a:latin typeface="Arial" pitchFamily="34" charset="0"/>
              </a:rPr>
              <a:pPr algn="l">
                <a:spcBef>
                  <a:spcPct val="0"/>
                </a:spcBef>
              </a:pPr>
              <a:t>2</a:t>
            </a:fld>
            <a:endParaRPr lang="he-IL" altLang="he-I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a:spcBef>
                <a:spcPct val="0"/>
              </a:spcBef>
            </a:pPr>
            <a:fld id="{20386EBA-9E4B-4F01-A898-F2596BF1EA03}" type="slidenum">
              <a:rPr lang="he-IL" altLang="he-IL" smtClean="0">
                <a:latin typeface="Arial" pitchFamily="34" charset="0"/>
              </a:rPr>
              <a:pPr algn="l">
                <a:spcBef>
                  <a:spcPct val="0"/>
                </a:spcBef>
              </a:pPr>
              <a:t>7</a:t>
            </a:fld>
            <a:endParaRPr lang="he-IL" altLang="he-I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317D4-4B2D-4B78-90D1-62E9C77FA8B6}" type="slidenum">
              <a:rPr lang="he-IL" altLang="he-IL"/>
              <a:pPr>
                <a:defRPr/>
              </a:pPr>
              <a:t>‹#›</a:t>
            </a:fld>
            <a:endParaRPr lang="en-US" altLang="he-IL"/>
          </a:p>
        </p:txBody>
      </p:sp>
    </p:spTree>
    <p:extLst>
      <p:ext uri="{BB962C8B-B14F-4D97-AF65-F5344CB8AC3E}">
        <p14:creationId xmlns:p14="http://schemas.microsoft.com/office/powerpoint/2010/main" val="314006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F42DBA-9462-4C6E-B253-18510B1D651D}" type="slidenum">
              <a:rPr lang="he-IL" altLang="he-IL"/>
              <a:pPr>
                <a:defRPr/>
              </a:pPr>
              <a:t>‹#›</a:t>
            </a:fld>
            <a:endParaRPr lang="en-US" altLang="he-IL"/>
          </a:p>
        </p:txBody>
      </p:sp>
    </p:spTree>
    <p:extLst>
      <p:ext uri="{BB962C8B-B14F-4D97-AF65-F5344CB8AC3E}">
        <p14:creationId xmlns:p14="http://schemas.microsoft.com/office/powerpoint/2010/main" val="303782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71F6A3-2466-455C-BDDA-669D5EE68D6C}" type="slidenum">
              <a:rPr lang="he-IL" altLang="he-IL"/>
              <a:pPr>
                <a:defRPr/>
              </a:pPr>
              <a:t>‹#›</a:t>
            </a:fld>
            <a:endParaRPr lang="en-US" altLang="he-IL"/>
          </a:p>
        </p:txBody>
      </p:sp>
    </p:spTree>
    <p:extLst>
      <p:ext uri="{BB962C8B-B14F-4D97-AF65-F5344CB8AC3E}">
        <p14:creationId xmlns:p14="http://schemas.microsoft.com/office/powerpoint/2010/main" val="162543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65577-79DF-4D47-A47A-0C92D0D18C32}" type="slidenum">
              <a:rPr lang="he-IL" altLang="he-IL"/>
              <a:pPr>
                <a:defRPr/>
              </a:pPr>
              <a:t>‹#›</a:t>
            </a:fld>
            <a:endParaRPr lang="en-US" altLang="he-IL"/>
          </a:p>
        </p:txBody>
      </p:sp>
    </p:spTree>
    <p:extLst>
      <p:ext uri="{BB962C8B-B14F-4D97-AF65-F5344CB8AC3E}">
        <p14:creationId xmlns:p14="http://schemas.microsoft.com/office/powerpoint/2010/main" val="392397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B293C1-205C-4BC8-9EDB-100F11C84AE3}" type="slidenum">
              <a:rPr lang="he-IL" altLang="he-IL"/>
              <a:pPr>
                <a:defRPr/>
              </a:pPr>
              <a:t>‹#›</a:t>
            </a:fld>
            <a:endParaRPr lang="en-US" altLang="he-IL"/>
          </a:p>
        </p:txBody>
      </p:sp>
    </p:spTree>
    <p:extLst>
      <p:ext uri="{BB962C8B-B14F-4D97-AF65-F5344CB8AC3E}">
        <p14:creationId xmlns:p14="http://schemas.microsoft.com/office/powerpoint/2010/main" val="23027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65CD23-29C1-4416-A129-70A2300CF898}" type="slidenum">
              <a:rPr lang="he-IL" altLang="he-IL"/>
              <a:pPr>
                <a:defRPr/>
              </a:pPr>
              <a:t>‹#›</a:t>
            </a:fld>
            <a:endParaRPr lang="en-US" altLang="he-IL"/>
          </a:p>
        </p:txBody>
      </p:sp>
    </p:spTree>
    <p:extLst>
      <p:ext uri="{BB962C8B-B14F-4D97-AF65-F5344CB8AC3E}">
        <p14:creationId xmlns:p14="http://schemas.microsoft.com/office/powerpoint/2010/main" val="246871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73CDEC-D45F-4909-BF65-E7A911773F50}" type="slidenum">
              <a:rPr lang="he-IL" altLang="he-IL"/>
              <a:pPr>
                <a:defRPr/>
              </a:pPr>
              <a:t>‹#›</a:t>
            </a:fld>
            <a:endParaRPr lang="en-US" altLang="he-IL"/>
          </a:p>
        </p:txBody>
      </p:sp>
    </p:spTree>
    <p:extLst>
      <p:ext uri="{BB962C8B-B14F-4D97-AF65-F5344CB8AC3E}">
        <p14:creationId xmlns:p14="http://schemas.microsoft.com/office/powerpoint/2010/main" val="168174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A91A2-B9D1-4B61-8643-5C6C7258766F}" type="slidenum">
              <a:rPr lang="he-IL" altLang="he-IL"/>
              <a:pPr>
                <a:defRPr/>
              </a:pPr>
              <a:t>‹#›</a:t>
            </a:fld>
            <a:endParaRPr lang="en-US" altLang="he-IL"/>
          </a:p>
        </p:txBody>
      </p:sp>
    </p:spTree>
    <p:extLst>
      <p:ext uri="{BB962C8B-B14F-4D97-AF65-F5344CB8AC3E}">
        <p14:creationId xmlns:p14="http://schemas.microsoft.com/office/powerpoint/2010/main" val="237640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0E669D-873B-4212-B7CE-B5C38E159C74}" type="slidenum">
              <a:rPr lang="he-IL" altLang="he-IL"/>
              <a:pPr>
                <a:defRPr/>
              </a:pPr>
              <a:t>‹#›</a:t>
            </a:fld>
            <a:endParaRPr lang="en-US" altLang="he-IL"/>
          </a:p>
        </p:txBody>
      </p:sp>
    </p:spTree>
    <p:extLst>
      <p:ext uri="{BB962C8B-B14F-4D97-AF65-F5344CB8AC3E}">
        <p14:creationId xmlns:p14="http://schemas.microsoft.com/office/powerpoint/2010/main" val="177222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942DE7-8336-4C11-99C3-27D6C6FD4917}" type="slidenum">
              <a:rPr lang="he-IL" altLang="he-IL"/>
              <a:pPr>
                <a:defRPr/>
              </a:pPr>
              <a:t>‹#›</a:t>
            </a:fld>
            <a:endParaRPr lang="en-US" altLang="he-IL"/>
          </a:p>
        </p:txBody>
      </p:sp>
    </p:spTree>
    <p:extLst>
      <p:ext uri="{BB962C8B-B14F-4D97-AF65-F5344CB8AC3E}">
        <p14:creationId xmlns:p14="http://schemas.microsoft.com/office/powerpoint/2010/main" val="373529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D6B4A-0D9F-448D-B36A-E8892CFE2859}" type="slidenum">
              <a:rPr lang="he-IL" altLang="he-IL"/>
              <a:pPr>
                <a:defRPr/>
              </a:pPr>
              <a:t>‹#›</a:t>
            </a:fld>
            <a:endParaRPr lang="en-US" altLang="he-IL"/>
          </a:p>
        </p:txBody>
      </p:sp>
    </p:spTree>
    <p:extLst>
      <p:ext uri="{BB962C8B-B14F-4D97-AF65-F5344CB8AC3E}">
        <p14:creationId xmlns:p14="http://schemas.microsoft.com/office/powerpoint/2010/main" val="322983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rtl="1" eaLnBrk="1" hangingPunct="1">
              <a:defRPr sz="1400"/>
            </a:lvl1pPr>
          </a:lstStyle>
          <a:p>
            <a:pPr>
              <a:defRPr/>
            </a:pPr>
            <a:fld id="{448B910C-7D03-42C3-BE96-39ECB5E135AD}"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6840" y="1974230"/>
            <a:ext cx="8533010" cy="1470025"/>
          </a:xfrm>
        </p:spPr>
        <p:txBody>
          <a:bodyPr/>
          <a:lstStyle/>
          <a:p>
            <a:r>
              <a:rPr lang="en-US" sz="4000" dirty="0">
                <a:solidFill>
                  <a:srgbClr val="002060"/>
                </a:solidFill>
              </a:rPr>
              <a:t>Drug repurposing – somatic panel</a:t>
            </a:r>
            <a:endParaRPr lang="en-US" altLang="he-IL" sz="4000" dirty="0">
              <a:solidFill>
                <a:srgbClr val="002060"/>
              </a:solidFill>
            </a:endParaRPr>
          </a:p>
        </p:txBody>
      </p:sp>
      <p:sp>
        <p:nvSpPr>
          <p:cNvPr id="2051" name="TextBox 6"/>
          <p:cNvSpPr txBox="1">
            <a:spLocks noChangeArrowheads="1"/>
          </p:cNvSpPr>
          <p:nvPr/>
        </p:nvSpPr>
        <p:spPr bwMode="auto">
          <a:xfrm>
            <a:off x="0" y="4149725"/>
            <a:ext cx="9144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he-IL" sz="4000" dirty="0">
              <a:solidFill>
                <a:srgbClr val="0000FF"/>
              </a:solidFill>
            </a:endParaRPr>
          </a:p>
          <a:p>
            <a:pPr algn="l" rtl="0" eaLnBrk="1" hangingPunct="1">
              <a:spcBef>
                <a:spcPct val="0"/>
              </a:spcBef>
              <a:buFontTx/>
              <a:buNone/>
            </a:pPr>
            <a:r>
              <a:rPr lang="en-US" altLang="he-IL" sz="1800" dirty="0">
                <a:solidFill>
                  <a:srgbClr val="002060"/>
                </a:solidFill>
              </a:rPr>
              <a:t>Aviad Zick, M.D., Ph.D. Sharett Institute of Oncology</a:t>
            </a:r>
          </a:p>
          <a:p>
            <a:pPr algn="l" eaLnBrk="1" hangingPunct="1">
              <a:spcBef>
                <a:spcPct val="0"/>
              </a:spcBef>
              <a:buFontTx/>
              <a:buNone/>
            </a:pPr>
            <a:r>
              <a:rPr lang="en-US" altLang="he-IL" sz="1800" dirty="0">
                <a:solidFill>
                  <a:srgbClr val="002060"/>
                </a:solidFill>
              </a:rPr>
              <a:t>Hadassah Medical Center </a:t>
            </a:r>
          </a:p>
          <a:p>
            <a:pPr algn="l" rtl="0" eaLnBrk="1" hangingPunct="1">
              <a:spcBef>
                <a:spcPct val="0"/>
              </a:spcBef>
              <a:buFontTx/>
              <a:buNone/>
            </a:pPr>
            <a:r>
              <a:rPr lang="en-US" altLang="he-IL" sz="1800" dirty="0">
                <a:solidFill>
                  <a:srgbClr val="002060"/>
                </a:solidFill>
              </a:rPr>
              <a:t>E-mail – aviadz@hadassah.org.il </a:t>
            </a:r>
          </a:p>
          <a:p>
            <a:pPr algn="l" rtl="0" eaLnBrk="1" hangingPunct="1">
              <a:spcBef>
                <a:spcPct val="0"/>
              </a:spcBef>
              <a:buFontTx/>
              <a:buNone/>
            </a:pPr>
            <a:r>
              <a:rPr lang="en-US" altLang="he-IL" sz="1800" dirty="0">
                <a:solidFill>
                  <a:srgbClr val="002060"/>
                </a:solidFill>
              </a:rPr>
              <a:t>Phone – 050-4048024</a:t>
            </a:r>
            <a:endParaRPr lang="he-IL" altLang="he-IL" sz="1800" dirty="0">
              <a:solidFill>
                <a:srgbClr val="002060"/>
              </a:solidFill>
            </a:endParaRPr>
          </a:p>
          <a:p>
            <a:pPr algn="l" rtl="0" eaLnBrk="1" hangingPunct="1">
              <a:spcBef>
                <a:spcPct val="0"/>
              </a:spcBef>
              <a:buFontTx/>
              <a:buNone/>
            </a:pPr>
            <a:r>
              <a:rPr lang="en-US" altLang="he-IL" sz="1800" dirty="0">
                <a:solidFill>
                  <a:srgbClr val="002060"/>
                </a:solidFill>
              </a:rPr>
              <a:t> </a:t>
            </a:r>
            <a:endParaRPr lang="he-IL" altLang="he-IL" sz="1800" dirty="0">
              <a:solidFill>
                <a:srgbClr val="002060"/>
              </a:solidFill>
              <a:latin typeface="+mj-lt"/>
            </a:endParaRP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15888"/>
            <a:ext cx="8588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UJI_LogoEng_on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15889"/>
            <a:ext cx="720863" cy="1152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83763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29703E-ACCA-48BC-85D6-8B6A3A0DAB80}"/>
              </a:ext>
            </a:extLst>
          </p:cNvPr>
          <p:cNvPicPr>
            <a:picLocks noChangeAspect="1"/>
          </p:cNvPicPr>
          <p:nvPr/>
        </p:nvPicPr>
        <p:blipFill>
          <a:blip r:embed="rId2"/>
          <a:stretch>
            <a:fillRect/>
          </a:stretch>
        </p:blipFill>
        <p:spPr>
          <a:xfrm>
            <a:off x="107576" y="1411706"/>
            <a:ext cx="8783053" cy="3805990"/>
          </a:xfrm>
          <a:prstGeom prst="rect">
            <a:avLst/>
          </a:prstGeom>
          <a:ln>
            <a:solidFill>
              <a:srgbClr val="00B050"/>
            </a:solidFill>
          </a:ln>
        </p:spPr>
      </p:pic>
      <p:sp>
        <p:nvSpPr>
          <p:cNvPr id="10" name="TextBox 9">
            <a:extLst>
              <a:ext uri="{FF2B5EF4-FFF2-40B4-BE49-F238E27FC236}">
                <a16:creationId xmlns:a16="http://schemas.microsoft.com/office/drawing/2014/main" id="{1A23C5FF-B4BF-4636-AC3B-4D24044FDF76}"/>
              </a:ext>
            </a:extLst>
          </p:cNvPr>
          <p:cNvSpPr txBox="1"/>
          <p:nvPr/>
        </p:nvSpPr>
        <p:spPr>
          <a:xfrm>
            <a:off x="107575" y="5635439"/>
            <a:ext cx="5184505" cy="369332"/>
          </a:xfrm>
          <a:prstGeom prst="rect">
            <a:avLst/>
          </a:prstGeom>
          <a:noFill/>
        </p:spPr>
        <p:txBody>
          <a:bodyPr wrap="square" rtlCol="0">
            <a:spAutoFit/>
          </a:bodyPr>
          <a:lstStyle/>
          <a:p>
            <a:r>
              <a:rPr lang="en-US" dirty="0">
                <a:solidFill>
                  <a:srgbClr val="002060"/>
                </a:solidFill>
              </a:rPr>
              <a:t>Tsai </a:t>
            </a:r>
            <a:r>
              <a:rPr lang="en-US" i="1" dirty="0">
                <a:solidFill>
                  <a:srgbClr val="002060"/>
                </a:solidFill>
              </a:rPr>
              <a:t>et al</a:t>
            </a:r>
            <a:r>
              <a:rPr lang="en-US" dirty="0">
                <a:solidFill>
                  <a:srgbClr val="002060"/>
                </a:solidFill>
              </a:rPr>
              <a:t>, 2008, PNAS, vol 105, no. 8, 3041-46 </a:t>
            </a:r>
            <a:endParaRPr lang="en-IL" dirty="0">
              <a:solidFill>
                <a:srgbClr val="002060"/>
              </a:solidFill>
            </a:endParaRPr>
          </a:p>
        </p:txBody>
      </p:sp>
    </p:spTree>
    <p:extLst>
      <p:ext uri="{BB962C8B-B14F-4D97-AF65-F5344CB8AC3E}">
        <p14:creationId xmlns:p14="http://schemas.microsoft.com/office/powerpoint/2010/main" val="169786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A8F25-D016-4B14-85E6-B4272ECC0F4E}"/>
              </a:ext>
            </a:extLst>
          </p:cNvPr>
          <p:cNvPicPr>
            <a:picLocks noChangeAspect="1"/>
          </p:cNvPicPr>
          <p:nvPr/>
        </p:nvPicPr>
        <p:blipFill>
          <a:blip r:embed="rId2"/>
          <a:stretch>
            <a:fillRect/>
          </a:stretch>
        </p:blipFill>
        <p:spPr>
          <a:xfrm>
            <a:off x="1384575" y="949481"/>
            <a:ext cx="6580330" cy="4931283"/>
          </a:xfrm>
          <a:prstGeom prst="rect">
            <a:avLst/>
          </a:prstGeom>
          <a:ln>
            <a:solidFill>
              <a:srgbClr val="00B050"/>
            </a:solidFill>
          </a:ln>
        </p:spPr>
      </p:pic>
      <p:sp>
        <p:nvSpPr>
          <p:cNvPr id="6" name="TextBox 5">
            <a:extLst>
              <a:ext uri="{FF2B5EF4-FFF2-40B4-BE49-F238E27FC236}">
                <a16:creationId xmlns:a16="http://schemas.microsoft.com/office/drawing/2014/main" id="{B7567BDE-F0E9-4B52-8FBA-A5CDCB80CB7F}"/>
              </a:ext>
            </a:extLst>
          </p:cNvPr>
          <p:cNvSpPr txBox="1"/>
          <p:nvPr/>
        </p:nvSpPr>
        <p:spPr>
          <a:xfrm>
            <a:off x="156883" y="5100504"/>
            <a:ext cx="1071282" cy="1754326"/>
          </a:xfrm>
          <a:prstGeom prst="rect">
            <a:avLst/>
          </a:prstGeom>
          <a:noFill/>
        </p:spPr>
        <p:txBody>
          <a:bodyPr wrap="square" rtlCol="0">
            <a:spAutoFit/>
          </a:bodyPr>
          <a:lstStyle/>
          <a:p>
            <a:r>
              <a:rPr lang="en-US" dirty="0">
                <a:solidFill>
                  <a:srgbClr val="002060"/>
                </a:solidFill>
              </a:rPr>
              <a:t>Tsai </a:t>
            </a:r>
            <a:r>
              <a:rPr lang="en-US" i="1" dirty="0">
                <a:solidFill>
                  <a:srgbClr val="002060"/>
                </a:solidFill>
              </a:rPr>
              <a:t>et al</a:t>
            </a:r>
            <a:r>
              <a:rPr lang="en-US" dirty="0">
                <a:solidFill>
                  <a:srgbClr val="002060"/>
                </a:solidFill>
              </a:rPr>
              <a:t>, 2008, PNAS, vol 105, no. 8, 3041-46 </a:t>
            </a:r>
            <a:endParaRPr lang="en-IL" dirty="0">
              <a:solidFill>
                <a:srgbClr val="002060"/>
              </a:solidFill>
            </a:endParaRPr>
          </a:p>
        </p:txBody>
      </p:sp>
    </p:spTree>
    <p:extLst>
      <p:ext uri="{BB962C8B-B14F-4D97-AF65-F5344CB8AC3E}">
        <p14:creationId xmlns:p14="http://schemas.microsoft.com/office/powerpoint/2010/main" val="180054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049F88-BC96-4C9D-850F-57C58A756E3C}"/>
              </a:ext>
            </a:extLst>
          </p:cNvPr>
          <p:cNvPicPr>
            <a:picLocks noChangeAspect="1"/>
          </p:cNvPicPr>
          <p:nvPr/>
        </p:nvPicPr>
        <p:blipFill>
          <a:blip r:embed="rId2"/>
          <a:stretch>
            <a:fillRect/>
          </a:stretch>
        </p:blipFill>
        <p:spPr>
          <a:xfrm>
            <a:off x="2757879" y="993083"/>
            <a:ext cx="3263720" cy="4956775"/>
          </a:xfrm>
          <a:prstGeom prst="rect">
            <a:avLst/>
          </a:prstGeom>
          <a:ln>
            <a:solidFill>
              <a:srgbClr val="00B050"/>
            </a:solidFill>
          </a:ln>
        </p:spPr>
      </p:pic>
      <p:sp>
        <p:nvSpPr>
          <p:cNvPr id="6" name="TextBox 5">
            <a:extLst>
              <a:ext uri="{FF2B5EF4-FFF2-40B4-BE49-F238E27FC236}">
                <a16:creationId xmlns:a16="http://schemas.microsoft.com/office/drawing/2014/main" id="{8012C4BF-FD86-482D-8522-BC3059D9939A}"/>
              </a:ext>
            </a:extLst>
          </p:cNvPr>
          <p:cNvSpPr txBox="1"/>
          <p:nvPr/>
        </p:nvSpPr>
        <p:spPr>
          <a:xfrm>
            <a:off x="62752" y="5465110"/>
            <a:ext cx="2430432" cy="923330"/>
          </a:xfrm>
          <a:prstGeom prst="rect">
            <a:avLst/>
          </a:prstGeom>
          <a:noFill/>
        </p:spPr>
        <p:txBody>
          <a:bodyPr wrap="square" rtlCol="0">
            <a:spAutoFit/>
          </a:bodyPr>
          <a:lstStyle/>
          <a:p>
            <a:r>
              <a:rPr lang="en-US" dirty="0">
                <a:solidFill>
                  <a:srgbClr val="002060"/>
                </a:solidFill>
              </a:rPr>
              <a:t>Tsai </a:t>
            </a:r>
            <a:r>
              <a:rPr lang="en-US" i="1" dirty="0">
                <a:solidFill>
                  <a:srgbClr val="002060"/>
                </a:solidFill>
              </a:rPr>
              <a:t>et al</a:t>
            </a:r>
            <a:r>
              <a:rPr lang="en-US" dirty="0">
                <a:solidFill>
                  <a:srgbClr val="002060"/>
                </a:solidFill>
              </a:rPr>
              <a:t>, 2008, PNAS, vol 105, no. 8, 3041-46 </a:t>
            </a:r>
            <a:endParaRPr lang="en-IL" dirty="0">
              <a:solidFill>
                <a:srgbClr val="002060"/>
              </a:solidFill>
            </a:endParaRPr>
          </a:p>
        </p:txBody>
      </p:sp>
    </p:spTree>
    <p:extLst>
      <p:ext uri="{BB962C8B-B14F-4D97-AF65-F5344CB8AC3E}">
        <p14:creationId xmlns:p14="http://schemas.microsoft.com/office/powerpoint/2010/main" val="94396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99223-B2FF-4870-8A6D-DE819FDB9159}"/>
              </a:ext>
            </a:extLst>
          </p:cNvPr>
          <p:cNvPicPr>
            <a:picLocks noChangeAspect="1"/>
          </p:cNvPicPr>
          <p:nvPr/>
        </p:nvPicPr>
        <p:blipFill>
          <a:blip r:embed="rId2"/>
          <a:stretch>
            <a:fillRect/>
          </a:stretch>
        </p:blipFill>
        <p:spPr>
          <a:xfrm>
            <a:off x="62752" y="1646121"/>
            <a:ext cx="3313793" cy="3313793"/>
          </a:xfrm>
          <a:prstGeom prst="rect">
            <a:avLst/>
          </a:prstGeom>
          <a:ln>
            <a:solidFill>
              <a:srgbClr val="00B050"/>
            </a:solidFill>
          </a:ln>
        </p:spPr>
      </p:pic>
      <p:sp>
        <p:nvSpPr>
          <p:cNvPr id="9" name="TextBox 8">
            <a:extLst>
              <a:ext uri="{FF2B5EF4-FFF2-40B4-BE49-F238E27FC236}">
                <a16:creationId xmlns:a16="http://schemas.microsoft.com/office/drawing/2014/main" id="{BE8561D0-6E9B-4B17-AC91-32B2327ED430}"/>
              </a:ext>
            </a:extLst>
          </p:cNvPr>
          <p:cNvSpPr txBox="1"/>
          <p:nvPr/>
        </p:nvSpPr>
        <p:spPr>
          <a:xfrm>
            <a:off x="3351475" y="993718"/>
            <a:ext cx="5792525" cy="5632311"/>
          </a:xfrm>
          <a:prstGeom prst="rect">
            <a:avLst/>
          </a:prstGeom>
          <a:noFill/>
        </p:spPr>
        <p:txBody>
          <a:bodyPr wrap="square">
            <a:spAutoFit/>
          </a:bodyPr>
          <a:lstStyle/>
          <a:p>
            <a:pPr algn="l"/>
            <a:r>
              <a:rPr lang="en-US" sz="1200" dirty="0"/>
              <a:t>Figure 1 | EGFR inhibition confers sensitivity to BRAF(V600E) inhibition</a:t>
            </a:r>
          </a:p>
          <a:p>
            <a:pPr algn="l"/>
            <a:r>
              <a:rPr lang="en-US" sz="1200" dirty="0"/>
              <a:t>in colon cancer. a, b, CRC but not melanoma cells </a:t>
            </a:r>
            <a:r>
              <a:rPr lang="en-US" sz="1200" dirty="0" err="1"/>
              <a:t>harbouring</a:t>
            </a:r>
            <a:r>
              <a:rPr lang="en-US" sz="1200" dirty="0"/>
              <a:t> the</a:t>
            </a:r>
          </a:p>
          <a:p>
            <a:pPr algn="l"/>
            <a:r>
              <a:rPr lang="en-US" sz="1200" dirty="0"/>
              <a:t>BRAF(V600E) mutation are resistant to PLX4032 treatment. a, Short-term</a:t>
            </a:r>
          </a:p>
          <a:p>
            <a:pPr algn="l"/>
            <a:r>
              <a:rPr lang="en-US" sz="1200" dirty="0"/>
              <a:t>growth-inhibition assay of a cell line panel consisting </a:t>
            </a:r>
            <a:r>
              <a:rPr lang="en-US" sz="1200" dirty="0" err="1"/>
              <a:t>ofCRC</a:t>
            </a:r>
            <a:r>
              <a:rPr lang="en-US" sz="1200" dirty="0"/>
              <a:t>(VACO432, SNUC5, HT29, KM20 and </a:t>
            </a:r>
            <a:r>
              <a:rPr lang="en-US" sz="1200" dirty="0" err="1"/>
              <a:t>WiDr</a:t>
            </a:r>
            <a:r>
              <a:rPr lang="en-US" sz="1200" dirty="0"/>
              <a:t>) and melanoma (A375) cells. Cells were treated with increasing concentrations of PLX4032 for 72 h, and cell viability was determined using </a:t>
            </a:r>
            <a:r>
              <a:rPr lang="en-US" sz="1200" dirty="0" err="1"/>
              <a:t>CellTiter</a:t>
            </a:r>
            <a:r>
              <a:rPr lang="en-US" sz="1200" dirty="0"/>
              <a:t>-Blue by measuring the absorbance at 540nm in a microplate reader. Error bars show data6standard error. Means were derived from four replicates (n54). b, Long-term colony formation assay of CRC (VACO432,KM20 </a:t>
            </a:r>
            <a:r>
              <a:rPr lang="en-US" sz="1200" dirty="0" err="1"/>
              <a:t>andWiDr</a:t>
            </a:r>
            <a:r>
              <a:rPr lang="en-US" sz="1200" dirty="0"/>
              <a:t>) </a:t>
            </a:r>
            <a:r>
              <a:rPr lang="en-US" sz="1200" dirty="0" err="1"/>
              <a:t>andmelanoma</a:t>
            </a:r>
            <a:r>
              <a:rPr lang="en-US" sz="1200" dirty="0"/>
              <a:t> (A375) cells. Cells were grown in the absence or presence of PLX4032 at the indicated concentrations for 10–14 days. For each cell line, all dishes were fixed at the same time, stained and photographed. c, Schematic outline of the ‘dropout’ RNAi screen for enhancers of PLX4032 sensitivity. Human TRC </a:t>
            </a:r>
            <a:r>
              <a:rPr lang="en-US" sz="1200" dirty="0" err="1"/>
              <a:t>kinome</a:t>
            </a:r>
            <a:r>
              <a:rPr lang="en-US" sz="1200" dirty="0"/>
              <a:t> shRNA library polyclonal virus was produced to infect </a:t>
            </a:r>
            <a:r>
              <a:rPr lang="en-US" sz="1200" dirty="0" err="1"/>
              <a:t>WiDr</a:t>
            </a:r>
            <a:r>
              <a:rPr lang="en-US" sz="1200" dirty="0"/>
              <a:t> cells, which were then left untreated (control) for 10 days or treated with 1 mM PLX4032 for 18 days. After selection, shRNA inserts from both populations were recovered by polymerase chain reaction (PCR) and identified by deep sequencing (</a:t>
            </a:r>
            <a:r>
              <a:rPr lang="en-US" sz="1200" dirty="0" err="1"/>
              <a:t>deepseq</a:t>
            </a:r>
            <a:r>
              <a:rPr lang="en-US" sz="1200" dirty="0"/>
              <a:t>). d, Representation of the relative abundance of the shRNA barcode sequences from the shRNA screen experiment depicted in c. The y axis shows enrichment (relative abundance of PLX4032 treated/untreated) and the x axis shows intensity (average sequence reads in untreated sample) of each shRNA. Among the 22 top shRNA candidates (more than fivefold depleted by PLX4032 treatment and more than 300 reads in the untreated condition (as indicated by the red dashed lines), three independent </a:t>
            </a:r>
            <a:r>
              <a:rPr lang="en-US" sz="1200" dirty="0" err="1"/>
              <a:t>shEGFR</a:t>
            </a:r>
            <a:r>
              <a:rPr lang="en-US" sz="1200" dirty="0"/>
              <a:t> vectors (in red) were identified. e, f, Three independent </a:t>
            </a:r>
            <a:r>
              <a:rPr lang="en-US" sz="1200" dirty="0" err="1"/>
              <a:t>shRNAs</a:t>
            </a:r>
            <a:r>
              <a:rPr lang="en-US" sz="1200" dirty="0"/>
              <a:t> targeting EGFR enhance response to PLX4032. e, The functional phenotypes of non-overlapping </a:t>
            </a:r>
            <a:r>
              <a:rPr lang="en-US" sz="1200" dirty="0" err="1"/>
              <a:t>shEGFR</a:t>
            </a:r>
            <a:r>
              <a:rPr lang="en-US" sz="1200" dirty="0"/>
              <a:t> vectors are indicated by colony formation assay in 1 mM PLX4032. The </a:t>
            </a:r>
            <a:r>
              <a:rPr lang="en-US" sz="1200" dirty="0" err="1"/>
              <a:t>pLKO</a:t>
            </a:r>
            <a:r>
              <a:rPr lang="en-US" sz="1200" dirty="0"/>
              <a:t> vector was used in the control experiment (Ctrl). The cells were fixed, stained and photographed after 14 days. f, The level of knockdown of EGFR by each of the </a:t>
            </a:r>
            <a:r>
              <a:rPr lang="en-US" sz="1200" dirty="0" err="1"/>
              <a:t>shRNAs</a:t>
            </a:r>
            <a:r>
              <a:rPr lang="en-US" sz="1200" dirty="0"/>
              <a:t> was measured by examining the EGFR protein levels by western blotting.</a:t>
            </a:r>
            <a:endParaRPr lang="en-IL" sz="1200" dirty="0"/>
          </a:p>
        </p:txBody>
      </p:sp>
      <p:sp>
        <p:nvSpPr>
          <p:cNvPr id="10" name="TextBox 9">
            <a:extLst>
              <a:ext uri="{FF2B5EF4-FFF2-40B4-BE49-F238E27FC236}">
                <a16:creationId xmlns:a16="http://schemas.microsoft.com/office/drawing/2014/main" id="{5C6EFBF1-37BF-4D35-9503-98C249505E83}"/>
              </a:ext>
            </a:extLst>
          </p:cNvPr>
          <p:cNvSpPr txBox="1"/>
          <p:nvPr/>
        </p:nvSpPr>
        <p:spPr>
          <a:xfrm>
            <a:off x="62752" y="5465110"/>
            <a:ext cx="2430432" cy="923330"/>
          </a:xfrm>
          <a:prstGeom prst="rect">
            <a:avLst/>
          </a:prstGeom>
          <a:noFill/>
        </p:spPr>
        <p:txBody>
          <a:bodyPr wrap="square" rtlCol="0">
            <a:spAutoFit/>
          </a:bodyPr>
          <a:lstStyle/>
          <a:p>
            <a:r>
              <a:rPr lang="en-US" dirty="0" err="1">
                <a:solidFill>
                  <a:srgbClr val="002060"/>
                </a:solidFill>
              </a:rPr>
              <a:t>Prahallad</a:t>
            </a:r>
            <a:r>
              <a:rPr lang="en-US" dirty="0">
                <a:solidFill>
                  <a:srgbClr val="002060"/>
                </a:solidFill>
              </a:rPr>
              <a:t> </a:t>
            </a:r>
            <a:r>
              <a:rPr lang="en-US" i="1" dirty="0">
                <a:solidFill>
                  <a:srgbClr val="002060"/>
                </a:solidFill>
              </a:rPr>
              <a:t>et al</a:t>
            </a:r>
            <a:r>
              <a:rPr lang="en-US" dirty="0">
                <a:solidFill>
                  <a:srgbClr val="002060"/>
                </a:solidFill>
              </a:rPr>
              <a:t>, 2012, Nature, vol 483, 100-104 </a:t>
            </a:r>
            <a:endParaRPr lang="en-IL" dirty="0">
              <a:solidFill>
                <a:srgbClr val="002060"/>
              </a:solidFill>
            </a:endParaRPr>
          </a:p>
        </p:txBody>
      </p:sp>
    </p:spTree>
    <p:extLst>
      <p:ext uri="{BB962C8B-B14F-4D97-AF65-F5344CB8AC3E}">
        <p14:creationId xmlns:p14="http://schemas.microsoft.com/office/powerpoint/2010/main" val="62007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210D89-AE14-430F-89E4-AE4327DF849C}"/>
              </a:ext>
            </a:extLst>
          </p:cNvPr>
          <p:cNvPicPr>
            <a:picLocks noChangeAspect="1"/>
          </p:cNvPicPr>
          <p:nvPr/>
        </p:nvPicPr>
        <p:blipFill>
          <a:blip r:embed="rId2"/>
          <a:stretch>
            <a:fillRect/>
          </a:stretch>
        </p:blipFill>
        <p:spPr>
          <a:xfrm>
            <a:off x="62752" y="1692152"/>
            <a:ext cx="3861217" cy="3307933"/>
          </a:xfrm>
          <a:prstGeom prst="rect">
            <a:avLst/>
          </a:prstGeom>
          <a:ln>
            <a:solidFill>
              <a:srgbClr val="00B050"/>
            </a:solidFill>
          </a:ln>
        </p:spPr>
      </p:pic>
      <p:sp>
        <p:nvSpPr>
          <p:cNvPr id="5" name="TextBox 4">
            <a:extLst>
              <a:ext uri="{FF2B5EF4-FFF2-40B4-BE49-F238E27FC236}">
                <a16:creationId xmlns:a16="http://schemas.microsoft.com/office/drawing/2014/main" id="{7839D492-64FC-4AA4-84D4-85FE9CB9E940}"/>
              </a:ext>
            </a:extLst>
          </p:cNvPr>
          <p:cNvSpPr txBox="1"/>
          <p:nvPr/>
        </p:nvSpPr>
        <p:spPr>
          <a:xfrm>
            <a:off x="3923968" y="1136150"/>
            <a:ext cx="5220032" cy="5078313"/>
          </a:xfrm>
          <a:prstGeom prst="rect">
            <a:avLst/>
          </a:prstGeom>
          <a:noFill/>
        </p:spPr>
        <p:txBody>
          <a:bodyPr wrap="square">
            <a:spAutoFit/>
          </a:bodyPr>
          <a:lstStyle/>
          <a:p>
            <a:pPr marR="840"/>
            <a:r>
              <a:rPr lang="en-US" sz="1200" dirty="0">
                <a:solidFill>
                  <a:srgbClr val="231F20"/>
                </a:solidFill>
              </a:rPr>
              <a:t>Figure 2 | Functional and biochemical interaction between BRAF and EGFR inhibition in colon cancer. a, Synergistic response of </a:t>
            </a:r>
            <a:r>
              <a:rPr lang="en-US" sz="1200" dirty="0" err="1">
                <a:solidFill>
                  <a:srgbClr val="231F20"/>
                </a:solidFill>
              </a:rPr>
              <a:t>WiDr</a:t>
            </a:r>
            <a:r>
              <a:rPr lang="en-US" sz="1200" dirty="0">
                <a:solidFill>
                  <a:srgbClr val="231F20"/>
                </a:solidFill>
              </a:rPr>
              <a:t> cells to the combination of EGFR and BRAF(V600E) inhibitors. </a:t>
            </a:r>
            <a:r>
              <a:rPr lang="en-US" sz="1200" dirty="0" err="1">
                <a:solidFill>
                  <a:srgbClr val="231F20"/>
                </a:solidFill>
              </a:rPr>
              <a:t>WiDr</a:t>
            </a:r>
            <a:r>
              <a:rPr lang="en-US" sz="1200" dirty="0">
                <a:solidFill>
                  <a:srgbClr val="231F20"/>
                </a:solidFill>
              </a:rPr>
              <a:t> cells were cultured in increasing concentrations of BRAF inhibitor PLX4032 alone, EGFR inhibitors cetuximab (1.25 mg ml</a:t>
            </a:r>
            <a:r>
              <a:rPr lang="en-US" sz="1200" baseline="30000" dirty="0">
                <a:solidFill>
                  <a:srgbClr val="231F20"/>
                </a:solidFill>
              </a:rPr>
              <a:t>21</a:t>
            </a:r>
            <a:r>
              <a:rPr lang="en-US" sz="1200" dirty="0">
                <a:solidFill>
                  <a:srgbClr val="231F20"/>
                </a:solidFill>
              </a:rPr>
              <a:t>) or gefitinib (0.125 mM) alone, or their combinations. The cells were fixed, stained and photographed after 18 days. b, Resistance to BRAF(V600E) inhibition in </a:t>
            </a:r>
            <a:r>
              <a:rPr lang="en-US" sz="1200" dirty="0" err="1">
                <a:solidFill>
                  <a:srgbClr val="231F20"/>
                </a:solidFill>
              </a:rPr>
              <a:t>WiDr</a:t>
            </a:r>
            <a:r>
              <a:rPr lang="en-US" sz="1200" dirty="0">
                <a:solidFill>
                  <a:srgbClr val="231F20"/>
                </a:solidFill>
              </a:rPr>
              <a:t> cells is mediated through feedback activation of EGFR. Biochemical responses of </a:t>
            </a:r>
            <a:r>
              <a:rPr lang="en-US" sz="1200" dirty="0" err="1">
                <a:solidFill>
                  <a:srgbClr val="231F20"/>
                </a:solidFill>
              </a:rPr>
              <a:t>WiDr</a:t>
            </a:r>
            <a:r>
              <a:rPr lang="en-US" sz="1200" dirty="0">
                <a:solidFill>
                  <a:srgbClr val="231F20"/>
                </a:solidFill>
              </a:rPr>
              <a:t> cells treated with PLX4032, cetuximab or gefitinib, or their combinations, were documented by western blot analysis. Cells were harvested at 6 h after drug </a:t>
            </a:r>
            <a:r>
              <a:rPr lang="en-US" sz="1200" dirty="0" err="1">
                <a:solidFill>
                  <a:srgbClr val="231F20"/>
                </a:solidFill>
              </a:rPr>
              <a:t>treatment.BRAF</a:t>
            </a:r>
            <a:r>
              <a:rPr lang="en-US" sz="1200" dirty="0">
                <a:solidFill>
                  <a:srgbClr val="231F20"/>
                </a:solidFill>
              </a:rPr>
              <a:t>(V600E) inhibition results in strong upregulation of Tyr 1068 p-EGFR and Ser 473 phosphorylated-AKT (p-AKT), which is abrogated by EGFR inhibitors. Furthermore, combination treatments result in complete inhibition of phosphorylated MEK (p-MEK) and phosphorylated ERK (p-ERK). Heat shock protein 90 (HSP90) served as a control. c, d, MEK acts downstream of BRAF to mediate the feedback regulation of EGFR in BRAF mutant CRC cells. c, MEK inhibitor activates p-EGFR to the same extent as PLX4032. Activation of EGFR in </a:t>
            </a:r>
            <a:r>
              <a:rPr lang="en-US" sz="1200" dirty="0" err="1">
                <a:solidFill>
                  <a:srgbClr val="231F20"/>
                </a:solidFill>
              </a:rPr>
              <a:t>WiDr</a:t>
            </a:r>
            <a:r>
              <a:rPr lang="en-US" sz="1200" dirty="0">
                <a:solidFill>
                  <a:srgbClr val="231F20"/>
                </a:solidFill>
              </a:rPr>
              <a:t>, VACO432 and KM20 cells treated with PLX4032 or AZD6244 for 6 h was </a:t>
            </a:r>
            <a:r>
              <a:rPr lang="en-US" sz="1200" dirty="0" err="1">
                <a:solidFill>
                  <a:srgbClr val="231F20"/>
                </a:solidFill>
              </a:rPr>
              <a:t>analysed</a:t>
            </a:r>
            <a:r>
              <a:rPr lang="en-US" sz="1200" dirty="0">
                <a:solidFill>
                  <a:srgbClr val="231F20"/>
                </a:solidFill>
              </a:rPr>
              <a:t> by western blot. d, </a:t>
            </a:r>
            <a:r>
              <a:rPr lang="en-US" sz="1200" i="1" dirty="0">
                <a:solidFill>
                  <a:srgbClr val="231F20"/>
                </a:solidFill>
              </a:rPr>
              <a:t>MEK-DD </a:t>
            </a:r>
            <a:r>
              <a:rPr lang="en-US" sz="1200" dirty="0">
                <a:solidFill>
                  <a:srgbClr val="231F20"/>
                </a:solidFill>
              </a:rPr>
              <a:t>prevents the activation of EGFR by PLX4032. Western blot analysis of EGFR in </a:t>
            </a:r>
            <a:r>
              <a:rPr lang="en-US" sz="1200" dirty="0" err="1">
                <a:solidFill>
                  <a:srgbClr val="231F20"/>
                </a:solidFill>
              </a:rPr>
              <a:t>WiDr</a:t>
            </a:r>
            <a:r>
              <a:rPr lang="en-US" sz="1200" dirty="0">
                <a:solidFill>
                  <a:srgbClr val="231F20"/>
                </a:solidFill>
              </a:rPr>
              <a:t> cells expressing </a:t>
            </a:r>
            <a:r>
              <a:rPr lang="en-US" sz="1200" dirty="0" err="1">
                <a:solidFill>
                  <a:srgbClr val="231F20"/>
                </a:solidFill>
              </a:rPr>
              <a:t>pBabe</a:t>
            </a:r>
            <a:r>
              <a:rPr lang="en-US" sz="1200" dirty="0">
                <a:solidFill>
                  <a:srgbClr val="231F20"/>
                </a:solidFill>
              </a:rPr>
              <a:t>-</a:t>
            </a:r>
            <a:r>
              <a:rPr lang="en-US" sz="1200" i="1" dirty="0">
                <a:solidFill>
                  <a:srgbClr val="231F20"/>
                </a:solidFill>
              </a:rPr>
              <a:t>PURO </a:t>
            </a:r>
            <a:r>
              <a:rPr lang="en-US" sz="1200" dirty="0">
                <a:solidFill>
                  <a:srgbClr val="231F20"/>
                </a:solidFill>
              </a:rPr>
              <a:t>(</a:t>
            </a:r>
            <a:r>
              <a:rPr lang="en-US" sz="1200" dirty="0" err="1">
                <a:solidFill>
                  <a:srgbClr val="231F20"/>
                </a:solidFill>
              </a:rPr>
              <a:t>pBp</a:t>
            </a:r>
            <a:r>
              <a:rPr lang="en-US" sz="1200" dirty="0">
                <a:solidFill>
                  <a:srgbClr val="231F20"/>
                </a:solidFill>
              </a:rPr>
              <a:t>) vector control or </a:t>
            </a:r>
            <a:r>
              <a:rPr lang="en-US" sz="1200" i="1" dirty="0">
                <a:solidFill>
                  <a:srgbClr val="231F20"/>
                </a:solidFill>
              </a:rPr>
              <a:t>MEK-DD </a:t>
            </a:r>
            <a:r>
              <a:rPr lang="en-US" sz="1200" dirty="0">
                <a:solidFill>
                  <a:srgbClr val="231F20"/>
                </a:solidFill>
              </a:rPr>
              <a:t>treated with PLX4032 for 1 h. e, Western blot analysis showing that suppression of CDC25C by two independent shRNA vectors results in elevated levels of p-EGFR in </a:t>
            </a:r>
            <a:r>
              <a:rPr lang="en-US" sz="1200" dirty="0" err="1">
                <a:solidFill>
                  <a:srgbClr val="231F20"/>
                </a:solidFill>
              </a:rPr>
              <a:t>WiDr</a:t>
            </a:r>
            <a:r>
              <a:rPr lang="en-US" sz="1200" dirty="0">
                <a:solidFill>
                  <a:srgbClr val="231F20"/>
                </a:solidFill>
              </a:rPr>
              <a:t> cells. f, PLX4032 treatment leads to a reduced activation of CDC25C. Feedback regulation of CDC25C and EGFR in VACO432 cells treated with PLX4032 for 1 h were documented by western blot analysis.</a:t>
            </a:r>
          </a:p>
        </p:txBody>
      </p:sp>
      <p:sp>
        <p:nvSpPr>
          <p:cNvPr id="6" name="TextBox 5">
            <a:extLst>
              <a:ext uri="{FF2B5EF4-FFF2-40B4-BE49-F238E27FC236}">
                <a16:creationId xmlns:a16="http://schemas.microsoft.com/office/drawing/2014/main" id="{15CD5D61-4219-484A-B2EB-E49A5FD9776D}"/>
              </a:ext>
            </a:extLst>
          </p:cNvPr>
          <p:cNvSpPr txBox="1"/>
          <p:nvPr/>
        </p:nvSpPr>
        <p:spPr>
          <a:xfrm>
            <a:off x="62752" y="5465110"/>
            <a:ext cx="2430432" cy="923330"/>
          </a:xfrm>
          <a:prstGeom prst="rect">
            <a:avLst/>
          </a:prstGeom>
          <a:noFill/>
        </p:spPr>
        <p:txBody>
          <a:bodyPr wrap="square" rtlCol="0">
            <a:spAutoFit/>
          </a:bodyPr>
          <a:lstStyle/>
          <a:p>
            <a:r>
              <a:rPr lang="en-US" dirty="0" err="1"/>
              <a:t>Prahallad</a:t>
            </a:r>
            <a:r>
              <a:rPr lang="en-US" dirty="0"/>
              <a:t> </a:t>
            </a:r>
            <a:r>
              <a:rPr lang="en-US" i="1" dirty="0"/>
              <a:t>et al</a:t>
            </a:r>
            <a:r>
              <a:rPr lang="en-US" dirty="0"/>
              <a:t>, 2012, Nature, vol 483, 100-104 </a:t>
            </a:r>
            <a:endParaRPr lang="en-IL" dirty="0"/>
          </a:p>
        </p:txBody>
      </p:sp>
    </p:spTree>
    <p:extLst>
      <p:ext uri="{BB962C8B-B14F-4D97-AF65-F5344CB8AC3E}">
        <p14:creationId xmlns:p14="http://schemas.microsoft.com/office/powerpoint/2010/main" val="49826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3B8F7-8C2C-4B88-AF26-3959A79D4BA1}"/>
              </a:ext>
            </a:extLst>
          </p:cNvPr>
          <p:cNvPicPr>
            <a:picLocks noChangeAspect="1"/>
          </p:cNvPicPr>
          <p:nvPr/>
        </p:nvPicPr>
        <p:blipFill>
          <a:blip r:embed="rId2"/>
          <a:stretch>
            <a:fillRect/>
          </a:stretch>
        </p:blipFill>
        <p:spPr>
          <a:xfrm>
            <a:off x="83625" y="1483933"/>
            <a:ext cx="3378807" cy="3656940"/>
          </a:xfrm>
          <a:prstGeom prst="rect">
            <a:avLst/>
          </a:prstGeom>
          <a:ln>
            <a:solidFill>
              <a:srgbClr val="00B050"/>
            </a:solidFill>
          </a:ln>
        </p:spPr>
      </p:pic>
      <p:sp>
        <p:nvSpPr>
          <p:cNvPr id="5" name="TextBox 4">
            <a:extLst>
              <a:ext uri="{FF2B5EF4-FFF2-40B4-BE49-F238E27FC236}">
                <a16:creationId xmlns:a16="http://schemas.microsoft.com/office/drawing/2014/main" id="{80BC2A8F-6528-473C-B349-9505D93A0C5F}"/>
              </a:ext>
            </a:extLst>
          </p:cNvPr>
          <p:cNvSpPr txBox="1"/>
          <p:nvPr/>
        </p:nvSpPr>
        <p:spPr>
          <a:xfrm>
            <a:off x="3519943" y="899473"/>
            <a:ext cx="6295942" cy="5078313"/>
          </a:xfrm>
          <a:prstGeom prst="rect">
            <a:avLst/>
          </a:prstGeom>
          <a:noFill/>
        </p:spPr>
        <p:txBody>
          <a:bodyPr wrap="square">
            <a:spAutoFit/>
          </a:bodyPr>
          <a:lstStyle/>
          <a:p>
            <a:pPr algn="l"/>
            <a:r>
              <a:rPr lang="en-US" sz="1200" dirty="0"/>
              <a:t>Figure 3 | Correlation between EGFR levels and response to BRAF</a:t>
            </a:r>
          </a:p>
          <a:p>
            <a:pPr algn="l"/>
            <a:r>
              <a:rPr lang="en-US" sz="1200" dirty="0"/>
              <a:t>inhibition in melanoma and CRC. a, Western blot analysis of p-EGFR and</a:t>
            </a:r>
          </a:p>
          <a:p>
            <a:pPr algn="l"/>
            <a:r>
              <a:rPr lang="en-US" sz="1200" dirty="0"/>
              <a:t>EGFR levels in a panel </a:t>
            </a:r>
            <a:r>
              <a:rPr lang="en-US" sz="1200" dirty="0" err="1"/>
              <a:t>ofBRAF</a:t>
            </a:r>
            <a:r>
              <a:rPr lang="en-US" sz="1200" dirty="0"/>
              <a:t>(V600E)mutant cell lines from </a:t>
            </a:r>
            <a:r>
              <a:rPr lang="en-US" sz="1200" dirty="0" err="1"/>
              <a:t>melanoma,CRC</a:t>
            </a:r>
            <a:endParaRPr lang="en-US" sz="1200" dirty="0"/>
          </a:p>
          <a:p>
            <a:pPr algn="l"/>
            <a:r>
              <a:rPr lang="en-US" sz="1200" dirty="0"/>
              <a:t>and thyroid cancer. HSP90 served as a control. b, High levels of EGFR</a:t>
            </a:r>
          </a:p>
          <a:p>
            <a:pPr algn="l"/>
            <a:r>
              <a:rPr lang="en-US" sz="1200" dirty="0"/>
              <a:t>expression in </a:t>
            </a:r>
            <a:r>
              <a:rPr lang="en-US" sz="1200" dirty="0" err="1"/>
              <a:t>tumour</a:t>
            </a:r>
            <a:r>
              <a:rPr lang="en-US" sz="1200" dirty="0"/>
              <a:t> types </a:t>
            </a:r>
            <a:r>
              <a:rPr lang="en-US" sz="1200" dirty="0" err="1"/>
              <a:t>harbouring</a:t>
            </a:r>
            <a:r>
              <a:rPr lang="en-US" sz="1200" dirty="0"/>
              <a:t> BRAF(V600E) mutations correlate</a:t>
            </a:r>
          </a:p>
          <a:p>
            <a:pPr algn="l"/>
            <a:r>
              <a:rPr lang="en-US" sz="1200" dirty="0"/>
              <a:t>with PLX4032 resistance. Short-term growth-inhibition assays of a cell line</a:t>
            </a:r>
          </a:p>
          <a:p>
            <a:pPr algn="l"/>
            <a:r>
              <a:rPr lang="en-US" sz="1200" dirty="0"/>
              <a:t>panel consisting of thyroid cancer (HTC-C3 and 8505C), CRC (OXCO-1,</a:t>
            </a:r>
          </a:p>
          <a:p>
            <a:pPr algn="l"/>
            <a:r>
              <a:rPr lang="en-US" sz="1200" dirty="0"/>
              <a:t>COLO741 and </a:t>
            </a:r>
            <a:r>
              <a:rPr lang="en-US" sz="1200" dirty="0" err="1"/>
              <a:t>WiDr</a:t>
            </a:r>
            <a:r>
              <a:rPr lang="en-US" sz="1200" dirty="0"/>
              <a:t>) and melanoma (A375) cells. Cells were treated with</a:t>
            </a:r>
          </a:p>
          <a:p>
            <a:pPr algn="l"/>
            <a:r>
              <a:rPr lang="en-US" sz="1200" dirty="0"/>
              <a:t>increasing concentrations of PLX4032 for 72 h, and cell viability was</a:t>
            </a:r>
          </a:p>
          <a:p>
            <a:pPr algn="l"/>
            <a:r>
              <a:rPr lang="en-US" sz="1200" dirty="0"/>
              <a:t>determined using </a:t>
            </a:r>
            <a:r>
              <a:rPr lang="en-US" sz="1200" dirty="0" err="1"/>
              <a:t>CellTiter</a:t>
            </a:r>
            <a:r>
              <a:rPr lang="en-US" sz="1200" dirty="0"/>
              <a:t>-Blue by measuring the absorbance at 540nm in a</a:t>
            </a:r>
          </a:p>
          <a:p>
            <a:pPr algn="l"/>
            <a:r>
              <a:rPr lang="en-US" sz="1200" dirty="0"/>
              <a:t>microplate reader. Error bars show data6standard error. Means were derived</a:t>
            </a:r>
          </a:p>
          <a:p>
            <a:pPr algn="l"/>
            <a:r>
              <a:rPr lang="en-US" sz="1200" dirty="0"/>
              <a:t>from four replicates (n54). c, Long-term colony formation assay of thyroid</a:t>
            </a:r>
          </a:p>
          <a:p>
            <a:pPr algn="l"/>
            <a:r>
              <a:rPr lang="en-US" sz="1200" dirty="0"/>
              <a:t>cancer (8505C), CRC (OXCO-1, COLO741 and </a:t>
            </a:r>
            <a:r>
              <a:rPr lang="en-US" sz="1200" dirty="0" err="1"/>
              <a:t>WiDr</a:t>
            </a:r>
            <a:r>
              <a:rPr lang="en-US" sz="1200" dirty="0"/>
              <a:t>) and melanoma (A375)</a:t>
            </a:r>
          </a:p>
          <a:p>
            <a:pPr algn="l"/>
            <a:r>
              <a:rPr lang="en-US" sz="1200" dirty="0"/>
              <a:t>cells. Cells were grown in the absence or presence of PLX4032 at the indicated</a:t>
            </a:r>
          </a:p>
          <a:p>
            <a:pPr algn="l"/>
            <a:r>
              <a:rPr lang="en-US" sz="1200" dirty="0"/>
              <a:t>concentrations for 10–14 days. For each cell line, all dishes were fixed at the</a:t>
            </a:r>
          </a:p>
          <a:p>
            <a:pPr algn="l"/>
            <a:r>
              <a:rPr lang="en-US" sz="1200" dirty="0"/>
              <a:t>same time, stained and photographed. d, Ectopic EGFR expression confers</a:t>
            </a:r>
          </a:p>
          <a:p>
            <a:pPr algn="l"/>
            <a:r>
              <a:rPr lang="en-US" sz="1200" dirty="0"/>
              <a:t>resistance to PLX4032, but not to the combination of PLX4032 and gefitinib in</a:t>
            </a:r>
          </a:p>
          <a:p>
            <a:pPr algn="l"/>
            <a:r>
              <a:rPr lang="en-US" sz="1200" dirty="0"/>
              <a:t>A375 melanoma cells. A375 cells expressing </a:t>
            </a:r>
            <a:r>
              <a:rPr lang="en-US" sz="1200" dirty="0" err="1"/>
              <a:t>pBabe</a:t>
            </a:r>
            <a:r>
              <a:rPr lang="en-US" sz="1200" dirty="0"/>
              <a:t>-PURO (</a:t>
            </a:r>
            <a:r>
              <a:rPr lang="en-US" sz="1200" dirty="0" err="1"/>
              <a:t>pBp</a:t>
            </a:r>
            <a:r>
              <a:rPr lang="en-US" sz="1200" dirty="0"/>
              <a:t>) vector control</a:t>
            </a:r>
          </a:p>
          <a:p>
            <a:pPr algn="l"/>
            <a:r>
              <a:rPr lang="en-US" sz="1200" dirty="0"/>
              <a:t>or EGFR were cultured in PLX4032 (5 mM), gefitinib (2.5 mM) or their</a:t>
            </a:r>
          </a:p>
          <a:p>
            <a:pPr algn="l"/>
            <a:r>
              <a:rPr lang="en-US" sz="1200" dirty="0"/>
              <a:t>combination. The cells were fixed, stained and photographed after 7 (untreated</a:t>
            </a:r>
          </a:p>
          <a:p>
            <a:pPr algn="l"/>
            <a:r>
              <a:rPr lang="en-US" sz="1200" dirty="0"/>
              <a:t>or gefitinib) or 9 (PLX4032 alone or in combination with gefitinib) days.</a:t>
            </a:r>
          </a:p>
          <a:p>
            <a:pPr algn="l"/>
            <a:r>
              <a:rPr lang="en-US" sz="1200" dirty="0"/>
              <a:t>e, Western blot analysis of p-EGFR and total EGFR levels in cells described</a:t>
            </a:r>
          </a:p>
          <a:p>
            <a:pPr algn="l"/>
            <a:r>
              <a:rPr lang="en-US" sz="1200" dirty="0"/>
              <a:t>above. HSP90 served as a control. f, Synergistic response of thyroid cancer</a:t>
            </a:r>
          </a:p>
          <a:p>
            <a:pPr algn="l"/>
            <a:r>
              <a:rPr lang="en-US" sz="1200" dirty="0"/>
              <a:t>HTC-C3 cells to the combination of EGFR and BRAF(V600E) inhibitors.</a:t>
            </a:r>
          </a:p>
          <a:p>
            <a:pPr algn="l"/>
            <a:r>
              <a:rPr lang="en-US" sz="1200" dirty="0"/>
              <a:t>HTC-C3 cells were cultured in increasing concentrations of PLX4032 alone,</a:t>
            </a:r>
          </a:p>
          <a:p>
            <a:pPr algn="l"/>
            <a:r>
              <a:rPr lang="en-US" sz="1200" dirty="0"/>
              <a:t>cetuximab (1.25mgml21) or gefitinib (2.5 mM) alone, or their combinations.</a:t>
            </a:r>
          </a:p>
          <a:p>
            <a:pPr algn="l"/>
            <a:r>
              <a:rPr lang="en-US" sz="1200" dirty="0"/>
              <a:t>The cells were fixed, stained and photographed after 18 days.</a:t>
            </a:r>
            <a:endParaRPr lang="en-IL" sz="1200" dirty="0"/>
          </a:p>
        </p:txBody>
      </p:sp>
      <p:sp>
        <p:nvSpPr>
          <p:cNvPr id="6" name="TextBox 5">
            <a:extLst>
              <a:ext uri="{FF2B5EF4-FFF2-40B4-BE49-F238E27FC236}">
                <a16:creationId xmlns:a16="http://schemas.microsoft.com/office/drawing/2014/main" id="{277C6767-0CA0-48ED-A771-96B8B7DF6614}"/>
              </a:ext>
            </a:extLst>
          </p:cNvPr>
          <p:cNvSpPr txBox="1"/>
          <p:nvPr/>
        </p:nvSpPr>
        <p:spPr>
          <a:xfrm>
            <a:off x="62752" y="5465110"/>
            <a:ext cx="2430432" cy="923330"/>
          </a:xfrm>
          <a:prstGeom prst="rect">
            <a:avLst/>
          </a:prstGeom>
          <a:noFill/>
        </p:spPr>
        <p:txBody>
          <a:bodyPr wrap="square" rtlCol="0">
            <a:spAutoFit/>
          </a:bodyPr>
          <a:lstStyle/>
          <a:p>
            <a:r>
              <a:rPr lang="en-US" dirty="0" err="1">
                <a:solidFill>
                  <a:srgbClr val="002060"/>
                </a:solidFill>
              </a:rPr>
              <a:t>Prahallad</a:t>
            </a:r>
            <a:r>
              <a:rPr lang="en-US" dirty="0">
                <a:solidFill>
                  <a:srgbClr val="002060"/>
                </a:solidFill>
              </a:rPr>
              <a:t> </a:t>
            </a:r>
            <a:r>
              <a:rPr lang="en-US" i="1" dirty="0">
                <a:solidFill>
                  <a:srgbClr val="002060"/>
                </a:solidFill>
              </a:rPr>
              <a:t>et al</a:t>
            </a:r>
            <a:r>
              <a:rPr lang="en-US" dirty="0">
                <a:solidFill>
                  <a:srgbClr val="002060"/>
                </a:solidFill>
              </a:rPr>
              <a:t>, 2012, Nature, vol 483, 100-104 </a:t>
            </a:r>
            <a:endParaRPr lang="en-IL" dirty="0">
              <a:solidFill>
                <a:srgbClr val="002060"/>
              </a:solidFill>
            </a:endParaRPr>
          </a:p>
        </p:txBody>
      </p:sp>
    </p:spTree>
    <p:extLst>
      <p:ext uri="{BB962C8B-B14F-4D97-AF65-F5344CB8AC3E}">
        <p14:creationId xmlns:p14="http://schemas.microsoft.com/office/powerpoint/2010/main" val="157218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5052AB-DC8D-4F52-A903-F1E21FF80AF6}"/>
              </a:ext>
            </a:extLst>
          </p:cNvPr>
          <p:cNvPicPr>
            <a:picLocks noChangeAspect="1"/>
          </p:cNvPicPr>
          <p:nvPr/>
        </p:nvPicPr>
        <p:blipFill>
          <a:blip r:embed="rId2"/>
          <a:stretch>
            <a:fillRect/>
          </a:stretch>
        </p:blipFill>
        <p:spPr>
          <a:xfrm>
            <a:off x="62752" y="1943348"/>
            <a:ext cx="3582424" cy="2205430"/>
          </a:xfrm>
          <a:prstGeom prst="rect">
            <a:avLst/>
          </a:prstGeom>
          <a:ln>
            <a:solidFill>
              <a:srgbClr val="00B050"/>
            </a:solidFill>
          </a:ln>
        </p:spPr>
      </p:pic>
      <p:sp>
        <p:nvSpPr>
          <p:cNvPr id="5" name="TextBox 4">
            <a:extLst>
              <a:ext uri="{FF2B5EF4-FFF2-40B4-BE49-F238E27FC236}">
                <a16:creationId xmlns:a16="http://schemas.microsoft.com/office/drawing/2014/main" id="{B9044F58-4653-4C52-B78E-F7489AF7CE46}"/>
              </a:ext>
            </a:extLst>
          </p:cNvPr>
          <p:cNvSpPr txBox="1"/>
          <p:nvPr/>
        </p:nvSpPr>
        <p:spPr>
          <a:xfrm>
            <a:off x="3645175" y="1674022"/>
            <a:ext cx="6671642" cy="3023905"/>
          </a:xfrm>
          <a:prstGeom prst="rect">
            <a:avLst/>
          </a:prstGeom>
          <a:noFill/>
        </p:spPr>
        <p:txBody>
          <a:bodyPr wrap="square">
            <a:spAutoFit/>
          </a:bodyPr>
          <a:lstStyle/>
          <a:p>
            <a:pPr algn="l"/>
            <a:r>
              <a:rPr lang="en-US" sz="1350" dirty="0">
                <a:latin typeface="AdvOTb65e897d.B"/>
              </a:rPr>
              <a:t>Figure 4 </a:t>
            </a:r>
            <a:r>
              <a:rPr lang="en-US" sz="1500" dirty="0">
                <a:latin typeface="AdvOTb65e897d.B"/>
              </a:rPr>
              <a:t>| </a:t>
            </a:r>
            <a:r>
              <a:rPr lang="en-US" sz="1350" dirty="0">
                <a:latin typeface="AdvOTb65e897d.B"/>
              </a:rPr>
              <a:t>EGFR and BRAF(V600E) inhibitors synergize to induce</a:t>
            </a:r>
          </a:p>
          <a:p>
            <a:pPr algn="l"/>
            <a:r>
              <a:rPr lang="en-US" sz="1350" dirty="0">
                <a:latin typeface="AdvOTb65e897d.B"/>
              </a:rPr>
              <a:t>apoptosis of CRC cells and to suppress CRC </a:t>
            </a:r>
            <a:r>
              <a:rPr lang="en-US" sz="1350" dirty="0" err="1">
                <a:latin typeface="AdvOTb65e897d.B"/>
              </a:rPr>
              <a:t>tumour</a:t>
            </a:r>
            <a:r>
              <a:rPr lang="en-US" sz="1350" dirty="0">
                <a:latin typeface="AdvOTb65e897d.B"/>
              </a:rPr>
              <a:t> growth in a xenograft</a:t>
            </a:r>
          </a:p>
          <a:p>
            <a:pPr algn="l"/>
            <a:r>
              <a:rPr lang="en-US" sz="1350" dirty="0">
                <a:latin typeface="AdvOTb65e897d.B"/>
              </a:rPr>
              <a:t>model. a</a:t>
            </a:r>
            <a:r>
              <a:rPr lang="en-US" sz="1350" dirty="0">
                <a:latin typeface="AdvOT1ef757c0"/>
              </a:rPr>
              <a:t>, </a:t>
            </a:r>
            <a:r>
              <a:rPr lang="en-US" sz="1350" dirty="0">
                <a:latin typeface="AdvOTb65e897d.B"/>
              </a:rPr>
              <a:t>b</a:t>
            </a:r>
            <a:r>
              <a:rPr lang="en-US" sz="1350" dirty="0">
                <a:latin typeface="AdvOT1ef757c0"/>
              </a:rPr>
              <a:t>, Combination of EGFR and BRAF(V600E) inhibitors leads to</a:t>
            </a:r>
          </a:p>
          <a:p>
            <a:pPr algn="l"/>
            <a:r>
              <a:rPr lang="en-US" sz="1350" dirty="0">
                <a:latin typeface="AdvOT1ef757c0"/>
              </a:rPr>
              <a:t>apoptosis in CRC cells. Western blot analysis of full-length PARP or cleaved</a:t>
            </a:r>
          </a:p>
          <a:p>
            <a:pPr algn="l"/>
            <a:r>
              <a:rPr lang="en-US" sz="1350" dirty="0">
                <a:latin typeface="AdvOT1ef757c0"/>
              </a:rPr>
              <a:t>PARP (cl. PARP) in </a:t>
            </a:r>
            <a:r>
              <a:rPr lang="en-US" sz="1350" dirty="0" err="1">
                <a:latin typeface="AdvOT1ef757c0"/>
              </a:rPr>
              <a:t>WiDr</a:t>
            </a:r>
            <a:r>
              <a:rPr lang="en-US" sz="1350" dirty="0">
                <a:latin typeface="AdvOT1ef757c0"/>
              </a:rPr>
              <a:t> (</a:t>
            </a:r>
            <a:r>
              <a:rPr lang="en-US" sz="1350" dirty="0">
                <a:latin typeface="AdvOTb65e897d.B"/>
              </a:rPr>
              <a:t>a</a:t>
            </a:r>
            <a:r>
              <a:rPr lang="en-US" sz="1350" dirty="0">
                <a:latin typeface="AdvOT1ef757c0"/>
              </a:rPr>
              <a:t>) and VACO432 (</a:t>
            </a:r>
            <a:r>
              <a:rPr lang="en-US" sz="1350" dirty="0">
                <a:latin typeface="AdvOTb65e897d.B"/>
              </a:rPr>
              <a:t>b</a:t>
            </a:r>
            <a:r>
              <a:rPr lang="en-US" sz="1350" dirty="0">
                <a:latin typeface="AdvOT1ef757c0"/>
              </a:rPr>
              <a:t>) cells treated with PLX4032,</a:t>
            </a:r>
          </a:p>
          <a:p>
            <a:pPr algn="l"/>
            <a:r>
              <a:rPr lang="en-US" sz="1350" dirty="0">
                <a:latin typeface="AdvOT1ef757c0"/>
              </a:rPr>
              <a:t>gefitinib or erlotinib, or their combinations. Cells were harvested at 48 h after</a:t>
            </a:r>
          </a:p>
          <a:p>
            <a:pPr algn="l"/>
            <a:r>
              <a:rPr lang="en-US" sz="1350" dirty="0">
                <a:latin typeface="AdvOT1ef757c0"/>
              </a:rPr>
              <a:t>drug treatment. </a:t>
            </a:r>
            <a:r>
              <a:rPr lang="en-US" sz="1350" dirty="0">
                <a:latin typeface="AdvOTb65e897d.B"/>
              </a:rPr>
              <a:t>c</a:t>
            </a:r>
            <a:r>
              <a:rPr lang="en-US" sz="1350" dirty="0">
                <a:latin typeface="AdvOT1ef757c0"/>
              </a:rPr>
              <a:t>, </a:t>
            </a:r>
            <a:r>
              <a:rPr lang="en-US" sz="1350" dirty="0">
                <a:latin typeface="AdvOTb65e897d.B"/>
              </a:rPr>
              <a:t>d</a:t>
            </a:r>
            <a:r>
              <a:rPr lang="en-US" sz="1350" dirty="0">
                <a:latin typeface="AdvOT1ef757c0"/>
              </a:rPr>
              <a:t>, EGFR inhibitor cetuximab in combination with</a:t>
            </a:r>
          </a:p>
          <a:p>
            <a:pPr algn="l"/>
            <a:r>
              <a:rPr lang="en-US" sz="1350" dirty="0">
                <a:latin typeface="AdvOT1ef757c0"/>
              </a:rPr>
              <a:t>BRAF(V600E) inhibitor PLX4720 significantly suppresses </a:t>
            </a:r>
            <a:r>
              <a:rPr lang="en-US" sz="1350" dirty="0" err="1">
                <a:latin typeface="AdvOT1ef757c0"/>
              </a:rPr>
              <a:t>tumour</a:t>
            </a:r>
            <a:r>
              <a:rPr lang="en-US" sz="1350" dirty="0">
                <a:latin typeface="AdvOT1ef757c0"/>
              </a:rPr>
              <a:t> growth in</a:t>
            </a:r>
          </a:p>
          <a:p>
            <a:pPr algn="l"/>
            <a:r>
              <a:rPr lang="en-US" sz="1350" dirty="0">
                <a:latin typeface="AdvOT1ef757c0"/>
              </a:rPr>
              <a:t>two different xenograft models. </a:t>
            </a:r>
            <a:r>
              <a:rPr lang="en-US" sz="1350" dirty="0" err="1">
                <a:latin typeface="AdvOT1ef757c0"/>
              </a:rPr>
              <a:t>WiDr</a:t>
            </a:r>
            <a:r>
              <a:rPr lang="en-US" sz="1350" dirty="0">
                <a:latin typeface="AdvOT1ef757c0"/>
              </a:rPr>
              <a:t> (</a:t>
            </a:r>
            <a:r>
              <a:rPr lang="en-US" sz="1350" dirty="0">
                <a:latin typeface="AdvOTb65e897d.B"/>
              </a:rPr>
              <a:t>c</a:t>
            </a:r>
            <a:r>
              <a:rPr lang="en-US" sz="1350" dirty="0">
                <a:latin typeface="AdvOT1ef757c0"/>
              </a:rPr>
              <a:t>) and VACO423 (</a:t>
            </a:r>
            <a:r>
              <a:rPr lang="en-US" sz="1350" dirty="0">
                <a:latin typeface="AdvOTb65e897d.B"/>
              </a:rPr>
              <a:t>d</a:t>
            </a:r>
            <a:r>
              <a:rPr lang="en-US" sz="1350" dirty="0">
                <a:latin typeface="AdvOT1ef757c0"/>
              </a:rPr>
              <a:t>) cells were grown</a:t>
            </a:r>
          </a:p>
          <a:p>
            <a:pPr algn="l"/>
            <a:r>
              <a:rPr lang="en-US" sz="1350" dirty="0">
                <a:latin typeface="AdvOT1ef757c0"/>
              </a:rPr>
              <a:t>as </a:t>
            </a:r>
            <a:r>
              <a:rPr lang="en-US" sz="1350" dirty="0" err="1">
                <a:latin typeface="AdvOT1ef757c0"/>
              </a:rPr>
              <a:t>tumour</a:t>
            </a:r>
            <a:r>
              <a:rPr lang="en-US" sz="1350" dirty="0">
                <a:latin typeface="AdvOT1ef757c0"/>
              </a:rPr>
              <a:t> xenografts in NOD-SCID mice. After </a:t>
            </a:r>
            <a:r>
              <a:rPr lang="en-US" sz="1350" dirty="0" err="1">
                <a:latin typeface="AdvOT1ef757c0"/>
              </a:rPr>
              <a:t>tumour</a:t>
            </a:r>
            <a:r>
              <a:rPr lang="en-US" sz="1350" dirty="0">
                <a:latin typeface="AdvOT1ef757c0"/>
              </a:rPr>
              <a:t> establishment (200–</a:t>
            </a:r>
          </a:p>
          <a:p>
            <a:pPr algn="l"/>
            <a:r>
              <a:rPr lang="en-US" sz="1350" dirty="0">
                <a:latin typeface="AdvOT1ef757c0"/>
              </a:rPr>
              <a:t>250mm</a:t>
            </a:r>
            <a:r>
              <a:rPr lang="en-US" sz="600" dirty="0">
                <a:latin typeface="AdvOT1ef757c0"/>
              </a:rPr>
              <a:t>3</a:t>
            </a:r>
            <a:r>
              <a:rPr lang="en-US" sz="1350" dirty="0">
                <a:latin typeface="AdvOT1ef757c0"/>
              </a:rPr>
              <a:t>), mice were treated with vehicle, cetuximab (40 mgkg</a:t>
            </a:r>
            <a:r>
              <a:rPr lang="en-US" sz="600" dirty="0">
                <a:latin typeface="AdvP414BFB"/>
              </a:rPr>
              <a:t>2</a:t>
            </a:r>
            <a:r>
              <a:rPr lang="en-US" sz="600" dirty="0">
                <a:latin typeface="AdvOT1ef757c0"/>
              </a:rPr>
              <a:t>1</a:t>
            </a:r>
            <a:r>
              <a:rPr lang="en-US" sz="1350" dirty="0">
                <a:latin typeface="AdvOT1ef757c0"/>
              </a:rPr>
              <a:t>), PLX4720</a:t>
            </a:r>
          </a:p>
          <a:p>
            <a:pPr algn="l"/>
            <a:r>
              <a:rPr lang="en-US" sz="1350" dirty="0">
                <a:latin typeface="AdvOT1ef757c0"/>
              </a:rPr>
              <a:t>(50 mgkg</a:t>
            </a:r>
            <a:r>
              <a:rPr lang="en-US" sz="600" dirty="0">
                <a:latin typeface="AdvP414BFB"/>
              </a:rPr>
              <a:t>2</a:t>
            </a:r>
            <a:r>
              <a:rPr lang="en-US" sz="600" dirty="0">
                <a:latin typeface="AdvOT1ef757c0"/>
              </a:rPr>
              <a:t>1</a:t>
            </a:r>
            <a:r>
              <a:rPr lang="en-US" sz="1350" dirty="0">
                <a:latin typeface="AdvOT1ef757c0"/>
              </a:rPr>
              <a:t>) or cetuximab (40mgkg</a:t>
            </a:r>
            <a:r>
              <a:rPr lang="en-US" sz="600" dirty="0">
                <a:latin typeface="AdvP414BFB"/>
              </a:rPr>
              <a:t>2</a:t>
            </a:r>
            <a:r>
              <a:rPr lang="en-US" sz="600" dirty="0">
                <a:latin typeface="AdvOT1ef757c0"/>
              </a:rPr>
              <a:t>1</a:t>
            </a:r>
            <a:r>
              <a:rPr lang="en-US" sz="1350" dirty="0">
                <a:latin typeface="AdvOT1ef757c0"/>
              </a:rPr>
              <a:t>) plus PLX4720 (50 mgkg</a:t>
            </a:r>
            <a:r>
              <a:rPr lang="en-US" sz="600" dirty="0">
                <a:latin typeface="AdvP414BFB"/>
              </a:rPr>
              <a:t>2</a:t>
            </a:r>
            <a:r>
              <a:rPr lang="en-US" sz="600" dirty="0">
                <a:latin typeface="AdvOT1ef757c0"/>
              </a:rPr>
              <a:t>1</a:t>
            </a:r>
            <a:r>
              <a:rPr lang="en-US" sz="1350" dirty="0">
                <a:latin typeface="AdvOT1ef757c0"/>
              </a:rPr>
              <a:t>), for 14</a:t>
            </a:r>
          </a:p>
          <a:p>
            <a:pPr algn="l"/>
            <a:r>
              <a:rPr lang="en-US" sz="1350" dirty="0">
                <a:latin typeface="AdvOT1ef757c0"/>
              </a:rPr>
              <a:t>days. Mean </a:t>
            </a:r>
            <a:r>
              <a:rPr lang="en-US" sz="1350" dirty="0" err="1">
                <a:latin typeface="AdvOT1ef757c0"/>
              </a:rPr>
              <a:t>tumour</a:t>
            </a:r>
            <a:r>
              <a:rPr lang="en-US" sz="1350" dirty="0">
                <a:latin typeface="AdvOT1ef757c0"/>
              </a:rPr>
              <a:t> volumes</a:t>
            </a:r>
            <a:r>
              <a:rPr lang="en-US" sz="1350" dirty="0">
                <a:latin typeface="AdvP414BFB"/>
              </a:rPr>
              <a:t>6</a:t>
            </a:r>
            <a:r>
              <a:rPr lang="en-US" sz="1350" dirty="0">
                <a:latin typeface="AdvOT1ef757c0"/>
              </a:rPr>
              <a:t>standard error of the mean are shown (</a:t>
            </a:r>
            <a:r>
              <a:rPr lang="en-US" sz="1350" dirty="0">
                <a:latin typeface="AdvOT7d6df7ab.I"/>
              </a:rPr>
              <a:t>n</a:t>
            </a:r>
            <a:r>
              <a:rPr lang="en-US" sz="1350" dirty="0">
                <a:latin typeface="AdvP414BFB"/>
              </a:rPr>
              <a:t>5</a:t>
            </a:r>
            <a:r>
              <a:rPr lang="en-US" sz="1350" dirty="0">
                <a:latin typeface="AdvOT1ef757c0"/>
              </a:rPr>
              <a:t>6</a:t>
            </a:r>
          </a:p>
          <a:p>
            <a:pPr algn="l"/>
            <a:r>
              <a:rPr lang="en-US" sz="1350" dirty="0">
                <a:latin typeface="AdvOT1ef757c0"/>
              </a:rPr>
              <a:t>mice per group).</a:t>
            </a:r>
            <a:endParaRPr lang="en-IL" dirty="0"/>
          </a:p>
        </p:txBody>
      </p:sp>
      <p:sp>
        <p:nvSpPr>
          <p:cNvPr id="6" name="TextBox 5">
            <a:extLst>
              <a:ext uri="{FF2B5EF4-FFF2-40B4-BE49-F238E27FC236}">
                <a16:creationId xmlns:a16="http://schemas.microsoft.com/office/drawing/2014/main" id="{F7A429BB-F25E-4F84-946D-3903E8CBAC3E}"/>
              </a:ext>
            </a:extLst>
          </p:cNvPr>
          <p:cNvSpPr txBox="1"/>
          <p:nvPr/>
        </p:nvSpPr>
        <p:spPr>
          <a:xfrm>
            <a:off x="62752" y="5465110"/>
            <a:ext cx="2430432" cy="923330"/>
          </a:xfrm>
          <a:prstGeom prst="rect">
            <a:avLst/>
          </a:prstGeom>
          <a:noFill/>
        </p:spPr>
        <p:txBody>
          <a:bodyPr wrap="square" rtlCol="0">
            <a:spAutoFit/>
          </a:bodyPr>
          <a:lstStyle/>
          <a:p>
            <a:r>
              <a:rPr lang="en-US" dirty="0" err="1">
                <a:solidFill>
                  <a:srgbClr val="002060"/>
                </a:solidFill>
              </a:rPr>
              <a:t>Prahallad</a:t>
            </a:r>
            <a:r>
              <a:rPr lang="en-US" dirty="0">
                <a:solidFill>
                  <a:srgbClr val="002060"/>
                </a:solidFill>
              </a:rPr>
              <a:t> </a:t>
            </a:r>
            <a:r>
              <a:rPr lang="en-US" i="1" dirty="0">
                <a:solidFill>
                  <a:srgbClr val="002060"/>
                </a:solidFill>
              </a:rPr>
              <a:t>et al</a:t>
            </a:r>
            <a:r>
              <a:rPr lang="en-US" dirty="0">
                <a:solidFill>
                  <a:srgbClr val="002060"/>
                </a:solidFill>
              </a:rPr>
              <a:t>, 2012, Nature, vol 483, 100-104 </a:t>
            </a:r>
            <a:endParaRPr lang="en-IL" dirty="0">
              <a:solidFill>
                <a:srgbClr val="002060"/>
              </a:solidFill>
            </a:endParaRPr>
          </a:p>
        </p:txBody>
      </p:sp>
    </p:spTree>
    <p:extLst>
      <p:ext uri="{BB962C8B-B14F-4D97-AF65-F5344CB8AC3E}">
        <p14:creationId xmlns:p14="http://schemas.microsoft.com/office/powerpoint/2010/main" val="152156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9044C-1AF4-40B1-86E5-DFCA7026944E}"/>
              </a:ext>
            </a:extLst>
          </p:cNvPr>
          <p:cNvPicPr>
            <a:picLocks noChangeAspect="1"/>
          </p:cNvPicPr>
          <p:nvPr/>
        </p:nvPicPr>
        <p:blipFill>
          <a:blip r:embed="rId2"/>
          <a:stretch>
            <a:fillRect/>
          </a:stretch>
        </p:blipFill>
        <p:spPr>
          <a:xfrm>
            <a:off x="3418781" y="857250"/>
            <a:ext cx="2306439" cy="5143500"/>
          </a:xfrm>
          <a:prstGeom prst="rect">
            <a:avLst/>
          </a:prstGeom>
          <a:solidFill>
            <a:schemeClr val="bg1"/>
          </a:solidFill>
          <a:ln>
            <a:solidFill>
              <a:srgbClr val="00B050"/>
            </a:solidFill>
          </a:ln>
        </p:spPr>
      </p:pic>
      <p:sp>
        <p:nvSpPr>
          <p:cNvPr id="6" name="TextBox 5">
            <a:extLst>
              <a:ext uri="{FF2B5EF4-FFF2-40B4-BE49-F238E27FC236}">
                <a16:creationId xmlns:a16="http://schemas.microsoft.com/office/drawing/2014/main" id="{3B23028E-2C18-4094-8652-713415F0FA98}"/>
              </a:ext>
            </a:extLst>
          </p:cNvPr>
          <p:cNvSpPr txBox="1"/>
          <p:nvPr/>
        </p:nvSpPr>
        <p:spPr>
          <a:xfrm>
            <a:off x="69164" y="5516002"/>
            <a:ext cx="2140241" cy="923330"/>
          </a:xfrm>
          <a:prstGeom prst="rect">
            <a:avLst/>
          </a:prstGeom>
          <a:noFill/>
        </p:spPr>
        <p:txBody>
          <a:bodyPr wrap="square" rtlCol="0">
            <a:spAutoFit/>
          </a:bodyPr>
          <a:lstStyle/>
          <a:p>
            <a:r>
              <a:rPr lang="en-US" dirty="0" err="1">
                <a:solidFill>
                  <a:srgbClr val="002060"/>
                </a:solidFill>
              </a:rPr>
              <a:t>Sosman</a:t>
            </a:r>
            <a:r>
              <a:rPr lang="en-US" dirty="0">
                <a:solidFill>
                  <a:srgbClr val="002060"/>
                </a:solidFill>
              </a:rPr>
              <a:t> </a:t>
            </a:r>
            <a:r>
              <a:rPr lang="en-US" i="1" dirty="0">
                <a:solidFill>
                  <a:srgbClr val="002060"/>
                </a:solidFill>
              </a:rPr>
              <a:t>et al</a:t>
            </a:r>
            <a:r>
              <a:rPr lang="en-US" dirty="0">
                <a:solidFill>
                  <a:srgbClr val="002060"/>
                </a:solidFill>
              </a:rPr>
              <a:t>, 2012, NEJM, vol  366, 707-714 </a:t>
            </a:r>
            <a:endParaRPr lang="en-IL" dirty="0">
              <a:solidFill>
                <a:srgbClr val="002060"/>
              </a:solidFill>
            </a:endParaRPr>
          </a:p>
        </p:txBody>
      </p:sp>
    </p:spTree>
    <p:extLst>
      <p:ext uri="{BB962C8B-B14F-4D97-AF65-F5344CB8AC3E}">
        <p14:creationId xmlns:p14="http://schemas.microsoft.com/office/powerpoint/2010/main" val="146508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8A42D-686D-4B85-92F8-7BC792712431}"/>
              </a:ext>
            </a:extLst>
          </p:cNvPr>
          <p:cNvPicPr>
            <a:picLocks noChangeAspect="1"/>
          </p:cNvPicPr>
          <p:nvPr/>
        </p:nvPicPr>
        <p:blipFill>
          <a:blip r:embed="rId2"/>
          <a:stretch>
            <a:fillRect/>
          </a:stretch>
        </p:blipFill>
        <p:spPr>
          <a:xfrm>
            <a:off x="475090" y="1034163"/>
            <a:ext cx="8169757" cy="4689589"/>
          </a:xfrm>
          <a:prstGeom prst="rect">
            <a:avLst/>
          </a:prstGeom>
          <a:ln>
            <a:solidFill>
              <a:srgbClr val="00B050"/>
            </a:solidFill>
          </a:ln>
        </p:spPr>
      </p:pic>
      <p:sp>
        <p:nvSpPr>
          <p:cNvPr id="6" name="TextBox 5">
            <a:extLst>
              <a:ext uri="{FF2B5EF4-FFF2-40B4-BE49-F238E27FC236}">
                <a16:creationId xmlns:a16="http://schemas.microsoft.com/office/drawing/2014/main" id="{752C777D-55AB-4B60-90E1-B29DDFA43746}"/>
              </a:ext>
            </a:extLst>
          </p:cNvPr>
          <p:cNvSpPr txBox="1"/>
          <p:nvPr/>
        </p:nvSpPr>
        <p:spPr>
          <a:xfrm>
            <a:off x="0" y="5723751"/>
            <a:ext cx="3782481" cy="646331"/>
          </a:xfrm>
          <a:prstGeom prst="rect">
            <a:avLst/>
          </a:prstGeom>
          <a:noFill/>
        </p:spPr>
        <p:txBody>
          <a:bodyPr wrap="square" rtlCol="0">
            <a:spAutoFit/>
          </a:bodyPr>
          <a:lstStyle/>
          <a:p>
            <a:r>
              <a:rPr lang="en-US" dirty="0" err="1">
                <a:solidFill>
                  <a:srgbClr val="002060"/>
                </a:solidFill>
              </a:rPr>
              <a:t>Sosman</a:t>
            </a:r>
            <a:r>
              <a:rPr lang="en-US" dirty="0">
                <a:solidFill>
                  <a:srgbClr val="002060"/>
                </a:solidFill>
              </a:rPr>
              <a:t> </a:t>
            </a:r>
            <a:r>
              <a:rPr lang="en-US" i="1" dirty="0">
                <a:solidFill>
                  <a:srgbClr val="002060"/>
                </a:solidFill>
              </a:rPr>
              <a:t>et al</a:t>
            </a:r>
            <a:r>
              <a:rPr lang="en-US" dirty="0">
                <a:solidFill>
                  <a:srgbClr val="002060"/>
                </a:solidFill>
              </a:rPr>
              <a:t>, 2012, NEJM, vol  366, 707-714 </a:t>
            </a:r>
            <a:endParaRPr lang="en-IL" dirty="0">
              <a:solidFill>
                <a:srgbClr val="002060"/>
              </a:solidFill>
            </a:endParaRPr>
          </a:p>
        </p:txBody>
      </p:sp>
    </p:spTree>
    <p:extLst>
      <p:ext uri="{BB962C8B-B14F-4D97-AF65-F5344CB8AC3E}">
        <p14:creationId xmlns:p14="http://schemas.microsoft.com/office/powerpoint/2010/main" val="404724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52EDE1-D36E-4CA4-9AF2-503157EBDD57}"/>
              </a:ext>
            </a:extLst>
          </p:cNvPr>
          <p:cNvPicPr>
            <a:picLocks noChangeAspect="1"/>
          </p:cNvPicPr>
          <p:nvPr/>
        </p:nvPicPr>
        <p:blipFill>
          <a:blip r:embed="rId2"/>
          <a:stretch>
            <a:fillRect/>
          </a:stretch>
        </p:blipFill>
        <p:spPr>
          <a:xfrm>
            <a:off x="1480278" y="977566"/>
            <a:ext cx="5931175" cy="4933658"/>
          </a:xfrm>
          <a:prstGeom prst="rect">
            <a:avLst/>
          </a:prstGeom>
          <a:ln>
            <a:solidFill>
              <a:srgbClr val="00B050"/>
            </a:solidFill>
          </a:ln>
        </p:spPr>
      </p:pic>
      <p:sp>
        <p:nvSpPr>
          <p:cNvPr id="6" name="TextBox 5">
            <a:extLst>
              <a:ext uri="{FF2B5EF4-FFF2-40B4-BE49-F238E27FC236}">
                <a16:creationId xmlns:a16="http://schemas.microsoft.com/office/drawing/2014/main" id="{7D661546-FEE0-45D6-BE76-A81554E62141}"/>
              </a:ext>
            </a:extLst>
          </p:cNvPr>
          <p:cNvSpPr txBox="1"/>
          <p:nvPr/>
        </p:nvSpPr>
        <p:spPr>
          <a:xfrm>
            <a:off x="69163" y="5308252"/>
            <a:ext cx="1411115" cy="1477328"/>
          </a:xfrm>
          <a:prstGeom prst="rect">
            <a:avLst/>
          </a:prstGeom>
          <a:noFill/>
        </p:spPr>
        <p:txBody>
          <a:bodyPr wrap="square" rtlCol="0">
            <a:spAutoFit/>
          </a:bodyPr>
          <a:lstStyle/>
          <a:p>
            <a:r>
              <a:rPr lang="en-US" dirty="0" err="1">
                <a:solidFill>
                  <a:srgbClr val="002060"/>
                </a:solidFill>
              </a:rPr>
              <a:t>Sosman</a:t>
            </a:r>
            <a:r>
              <a:rPr lang="en-US" dirty="0">
                <a:solidFill>
                  <a:srgbClr val="002060"/>
                </a:solidFill>
              </a:rPr>
              <a:t> </a:t>
            </a:r>
            <a:r>
              <a:rPr lang="en-US" i="1" dirty="0">
                <a:solidFill>
                  <a:srgbClr val="002060"/>
                </a:solidFill>
              </a:rPr>
              <a:t>et al</a:t>
            </a:r>
            <a:r>
              <a:rPr lang="en-US" dirty="0">
                <a:solidFill>
                  <a:srgbClr val="002060"/>
                </a:solidFill>
              </a:rPr>
              <a:t>, 2012, NEJM, vol  366, 707-714 </a:t>
            </a:r>
            <a:endParaRPr lang="en-IL" dirty="0">
              <a:solidFill>
                <a:srgbClr val="002060"/>
              </a:solidFill>
            </a:endParaRPr>
          </a:p>
        </p:txBody>
      </p:sp>
    </p:spTree>
    <p:extLst>
      <p:ext uri="{BB962C8B-B14F-4D97-AF65-F5344CB8AC3E}">
        <p14:creationId xmlns:p14="http://schemas.microsoft.com/office/powerpoint/2010/main" val="207050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42888"/>
            <a:ext cx="8229600" cy="1143001"/>
          </a:xfrm>
        </p:spPr>
        <p:txBody>
          <a:bodyPr/>
          <a:lstStyle/>
          <a:p>
            <a:pPr eaLnBrk="1" hangingPunct="1"/>
            <a:r>
              <a:rPr lang="en-US" altLang="he-IL">
                <a:solidFill>
                  <a:srgbClr val="002060"/>
                </a:solidFill>
              </a:rPr>
              <a:t>Somatic mutation panel</a:t>
            </a:r>
          </a:p>
        </p:txBody>
      </p:sp>
      <p:sp>
        <p:nvSpPr>
          <p:cNvPr id="11267" name="Rectangle 3"/>
          <p:cNvSpPr>
            <a:spLocks noGrp="1" noChangeArrowheads="1"/>
          </p:cNvSpPr>
          <p:nvPr>
            <p:ph type="body" idx="1"/>
          </p:nvPr>
        </p:nvSpPr>
        <p:spPr>
          <a:xfrm>
            <a:off x="0" y="1052513"/>
            <a:ext cx="9144000" cy="5805487"/>
          </a:xfrm>
        </p:spPr>
        <p:txBody>
          <a:bodyPr/>
          <a:lstStyle/>
          <a:p>
            <a:pPr algn="l" rtl="0" eaLnBrk="1" hangingPunct="1">
              <a:lnSpc>
                <a:spcPct val="80000"/>
              </a:lnSpc>
              <a:buFontTx/>
              <a:buNone/>
            </a:pPr>
            <a:r>
              <a:rPr lang="en-US" altLang="he-IL" sz="2800" b="1" dirty="0">
                <a:solidFill>
                  <a:srgbClr val="002060"/>
                </a:solidFill>
              </a:rPr>
              <a:t>Ion PGM™ Sequencer </a:t>
            </a:r>
            <a:endParaRPr lang="he-IL" altLang="he-IL" sz="2800" b="1" dirty="0">
              <a:solidFill>
                <a:srgbClr val="002060"/>
              </a:solidFill>
            </a:endParaRPr>
          </a:p>
          <a:p>
            <a:pPr algn="l" rtl="0" eaLnBrk="1" hangingPunct="1">
              <a:lnSpc>
                <a:spcPct val="80000"/>
              </a:lnSpc>
              <a:buFontTx/>
              <a:buNone/>
            </a:pPr>
            <a:r>
              <a:rPr lang="en-US" altLang="he-IL" sz="2400" dirty="0">
                <a:solidFill>
                  <a:srgbClr val="002060"/>
                </a:solidFill>
              </a:rPr>
              <a:t>Enzyme - </a:t>
            </a:r>
            <a:r>
              <a:rPr lang="he-IL" altLang="he-IL" sz="2400" dirty="0">
                <a:solidFill>
                  <a:srgbClr val="002060"/>
                </a:solidFill>
              </a:rPr>
              <a:t> </a:t>
            </a:r>
            <a:r>
              <a:rPr lang="en-US" altLang="he-IL" sz="2400" dirty="0">
                <a:solidFill>
                  <a:srgbClr val="002060"/>
                </a:solidFill>
              </a:rPr>
              <a:t>DNA Polymerase</a:t>
            </a:r>
            <a:endParaRPr lang="he-IL" altLang="he-IL" sz="2400" dirty="0">
              <a:solidFill>
                <a:srgbClr val="002060"/>
              </a:solidFill>
            </a:endParaRPr>
          </a:p>
          <a:p>
            <a:pPr algn="l" rtl="0" eaLnBrk="1" hangingPunct="1">
              <a:lnSpc>
                <a:spcPct val="80000"/>
              </a:lnSpc>
              <a:buFontTx/>
              <a:buNone/>
            </a:pPr>
            <a:r>
              <a:rPr lang="en-US" altLang="he-IL" sz="2400" dirty="0">
                <a:solidFill>
                  <a:srgbClr val="002060"/>
                </a:solidFill>
              </a:rPr>
              <a:t>Chemistry - change in </a:t>
            </a:r>
            <a:r>
              <a:rPr lang="en-US" altLang="he-IL" sz="2400" dirty="0" err="1">
                <a:solidFill>
                  <a:srgbClr val="002060"/>
                </a:solidFill>
              </a:rPr>
              <a:t>Ph</a:t>
            </a:r>
            <a:endParaRPr lang="he-IL" altLang="he-IL" sz="2400" dirty="0">
              <a:solidFill>
                <a:srgbClr val="002060"/>
              </a:solidFill>
            </a:endParaRPr>
          </a:p>
          <a:p>
            <a:pPr algn="l" rtl="0" eaLnBrk="1" hangingPunct="1">
              <a:lnSpc>
                <a:spcPct val="80000"/>
              </a:lnSpc>
              <a:buFontTx/>
              <a:buNone/>
            </a:pPr>
            <a:r>
              <a:rPr lang="en-US" altLang="he-IL" sz="2400" dirty="0">
                <a:solidFill>
                  <a:srgbClr val="002060"/>
                </a:solidFill>
              </a:rPr>
              <a:t>Versatile - </a:t>
            </a:r>
            <a:r>
              <a:rPr lang="he-IL" altLang="he-IL" sz="2400" dirty="0">
                <a:solidFill>
                  <a:srgbClr val="002060"/>
                </a:solidFill>
              </a:rPr>
              <a:t> </a:t>
            </a:r>
            <a:r>
              <a:rPr lang="en-US" altLang="he-IL" sz="2400" dirty="0">
                <a:solidFill>
                  <a:srgbClr val="002060"/>
                </a:solidFill>
              </a:rPr>
              <a:t>10 Mb - 1 Gb </a:t>
            </a:r>
          </a:p>
          <a:p>
            <a:pPr algn="l" rtl="0" eaLnBrk="1" hangingPunct="1">
              <a:lnSpc>
                <a:spcPct val="80000"/>
              </a:lnSpc>
              <a:buFontTx/>
              <a:buNone/>
            </a:pPr>
            <a:r>
              <a:rPr lang="en-US" altLang="he-IL" sz="2400" dirty="0">
                <a:solidFill>
                  <a:srgbClr val="002060"/>
                </a:solidFill>
              </a:rPr>
              <a:t> </a:t>
            </a:r>
            <a:endParaRPr lang="he-IL" altLang="he-IL" sz="2400" dirty="0">
              <a:solidFill>
                <a:srgbClr val="002060"/>
              </a:solidFill>
            </a:endParaRPr>
          </a:p>
          <a:p>
            <a:pPr algn="l" rtl="0" eaLnBrk="1" hangingPunct="1">
              <a:lnSpc>
                <a:spcPct val="80000"/>
              </a:lnSpc>
              <a:buFontTx/>
              <a:buNone/>
            </a:pPr>
            <a:endParaRPr lang="en-US" altLang="he-IL" sz="2800" b="1" dirty="0">
              <a:solidFill>
                <a:srgbClr val="002060"/>
              </a:solidFill>
            </a:endParaRPr>
          </a:p>
          <a:p>
            <a:pPr algn="l" rtl="0" eaLnBrk="1" hangingPunct="1">
              <a:lnSpc>
                <a:spcPct val="80000"/>
              </a:lnSpc>
              <a:buFontTx/>
              <a:buNone/>
            </a:pPr>
            <a:r>
              <a:rPr lang="en-US" altLang="he-IL" sz="2800" b="1" dirty="0">
                <a:solidFill>
                  <a:srgbClr val="002060"/>
                </a:solidFill>
              </a:rPr>
              <a:t>Ampliseq cancer panel v2- </a:t>
            </a:r>
            <a:r>
              <a:rPr lang="he-IL" altLang="he-IL" sz="2800" b="1" dirty="0">
                <a:solidFill>
                  <a:srgbClr val="002060"/>
                </a:solidFill>
              </a:rPr>
              <a:t> </a:t>
            </a:r>
          </a:p>
          <a:p>
            <a:pPr algn="l" rtl="0" eaLnBrk="1" hangingPunct="1">
              <a:lnSpc>
                <a:spcPct val="80000"/>
              </a:lnSpc>
              <a:buFontTx/>
              <a:buNone/>
            </a:pPr>
            <a:r>
              <a:rPr lang="en-US" altLang="he-IL" sz="2400" dirty="0">
                <a:solidFill>
                  <a:srgbClr val="002060"/>
                </a:solidFill>
              </a:rPr>
              <a:t>Number of bases</a:t>
            </a:r>
            <a:r>
              <a:rPr lang="he-IL" altLang="he-IL" sz="2400" dirty="0">
                <a:solidFill>
                  <a:srgbClr val="002060"/>
                </a:solidFill>
              </a:rPr>
              <a:t> – </a:t>
            </a:r>
            <a:r>
              <a:rPr lang="en-US" altLang="he-IL" sz="2400" dirty="0">
                <a:solidFill>
                  <a:srgbClr val="002060"/>
                </a:solidFill>
              </a:rPr>
              <a:t>22,027</a:t>
            </a:r>
            <a:r>
              <a:rPr lang="he-IL" altLang="he-IL" sz="2400" dirty="0">
                <a:solidFill>
                  <a:srgbClr val="002060"/>
                </a:solidFill>
              </a:rPr>
              <a:t>  </a:t>
            </a:r>
          </a:p>
          <a:p>
            <a:pPr algn="l" rtl="0" eaLnBrk="1" hangingPunct="1">
              <a:lnSpc>
                <a:spcPct val="80000"/>
              </a:lnSpc>
              <a:buFontTx/>
              <a:buNone/>
            </a:pPr>
            <a:r>
              <a:rPr lang="en-US" altLang="he-IL" sz="2400" dirty="0">
                <a:solidFill>
                  <a:srgbClr val="002060"/>
                </a:solidFill>
              </a:rPr>
              <a:t>Number of genes</a:t>
            </a:r>
            <a:r>
              <a:rPr lang="he-IL" altLang="he-IL" sz="2400" dirty="0">
                <a:solidFill>
                  <a:srgbClr val="002060"/>
                </a:solidFill>
              </a:rPr>
              <a:t> </a:t>
            </a:r>
            <a:r>
              <a:rPr lang="en-US" altLang="he-IL" sz="2400" dirty="0">
                <a:solidFill>
                  <a:srgbClr val="002060"/>
                </a:solidFill>
              </a:rPr>
              <a:t>-</a:t>
            </a:r>
            <a:r>
              <a:rPr lang="he-IL" altLang="he-IL" sz="2400" dirty="0">
                <a:solidFill>
                  <a:srgbClr val="002060"/>
                </a:solidFill>
              </a:rPr>
              <a:t> </a:t>
            </a:r>
            <a:r>
              <a:rPr lang="en-US" altLang="he-IL" sz="2400" dirty="0">
                <a:solidFill>
                  <a:srgbClr val="002060"/>
                </a:solidFill>
              </a:rPr>
              <a:t>50</a:t>
            </a:r>
            <a:endParaRPr lang="he-IL" altLang="he-IL" sz="2400" dirty="0">
              <a:solidFill>
                <a:srgbClr val="002060"/>
              </a:solidFill>
            </a:endParaRPr>
          </a:p>
          <a:p>
            <a:pPr algn="l" rtl="0" eaLnBrk="1" hangingPunct="1">
              <a:lnSpc>
                <a:spcPct val="80000"/>
              </a:lnSpc>
              <a:buFontTx/>
              <a:buNone/>
            </a:pPr>
            <a:r>
              <a:rPr lang="en-US" altLang="he-IL" sz="1600" i="1" dirty="0">
                <a:solidFill>
                  <a:srgbClr val="002060"/>
                </a:solidFill>
              </a:rPr>
              <a:t>ABL1, AKT1, ALK, APC, ATM, BRAF, CDH1, CDKN2A, CSF1R, CTNNB1, EGFR, ERBB2/4, EZH2, FBXW7, FGFR1/2/3, FLT3, GNA11, GNAS, GNAQ, HNF1A, HRAS, IDH1/2, JAK2/3, KDR, KIT, KRAS, MET, MLH1, MPL, NOTCH1, NMP1, NRAS, PDGFRA, PIK3CA, PTEN, PTPN11, RB11, RET, SMAD4, SMARCB1, SMO, SRC, STK11, TP53, VHL  </a:t>
            </a:r>
            <a:endParaRPr lang="en-US" altLang="he-IL" sz="1600" dirty="0">
              <a:solidFill>
                <a:srgbClr val="002060"/>
              </a:solidFill>
            </a:endParaRPr>
          </a:p>
          <a:p>
            <a:pPr algn="l" rtl="0" eaLnBrk="1" hangingPunct="1">
              <a:lnSpc>
                <a:spcPct val="80000"/>
              </a:lnSpc>
              <a:buFontTx/>
              <a:buNone/>
            </a:pPr>
            <a:r>
              <a:rPr lang="en-US" altLang="he-IL" sz="2400" dirty="0">
                <a:solidFill>
                  <a:srgbClr val="002060"/>
                </a:solidFill>
              </a:rPr>
              <a:t>Number of mutations - </a:t>
            </a:r>
            <a:r>
              <a:rPr lang="he-IL" altLang="he-IL" sz="2400" dirty="0">
                <a:solidFill>
                  <a:srgbClr val="002060"/>
                </a:solidFill>
              </a:rPr>
              <a:t> </a:t>
            </a:r>
            <a:r>
              <a:rPr lang="en-US" altLang="he-IL" sz="2400" dirty="0">
                <a:solidFill>
                  <a:srgbClr val="002060"/>
                </a:solidFill>
              </a:rPr>
              <a:t>2,800</a:t>
            </a:r>
          </a:p>
          <a:p>
            <a:pPr algn="l" rtl="0" eaLnBrk="1" hangingPunct="1">
              <a:lnSpc>
                <a:spcPct val="80000"/>
              </a:lnSpc>
              <a:buFontTx/>
              <a:buNone/>
            </a:pPr>
            <a:endParaRPr lang="en-US" altLang="he-IL" sz="2400" dirty="0">
              <a:solidFill>
                <a:srgbClr val="002060"/>
              </a:solidFill>
            </a:endParaRPr>
          </a:p>
          <a:p>
            <a:pPr algn="l" rtl="0" eaLnBrk="1" hangingPunct="1">
              <a:lnSpc>
                <a:spcPct val="80000"/>
              </a:lnSpc>
              <a:buFontTx/>
              <a:buNone/>
            </a:pPr>
            <a:r>
              <a:rPr lang="en-US" altLang="he-IL" sz="2400" dirty="0">
                <a:solidFill>
                  <a:srgbClr val="002060"/>
                </a:solidFill>
              </a:rPr>
              <a:t>Validated on 20 samples of melanoma, colon and lung cancers.</a:t>
            </a:r>
            <a:endParaRPr lang="he-IL" altLang="he-IL" sz="2400" dirty="0">
              <a:solidFill>
                <a:srgbClr val="002060"/>
              </a:solidFill>
            </a:endParaRPr>
          </a:p>
        </p:txBody>
      </p:sp>
      <p:pic>
        <p:nvPicPr>
          <p:cNvPr id="11268" name="Picture 15" descr="IonTorrent_P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123950"/>
            <a:ext cx="2808288" cy="254635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2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56B1FB-67DE-461F-9873-DFEA1ADAED17}"/>
              </a:ext>
            </a:extLst>
          </p:cNvPr>
          <p:cNvPicPr>
            <a:picLocks noChangeAspect="1"/>
          </p:cNvPicPr>
          <p:nvPr/>
        </p:nvPicPr>
        <p:blipFill>
          <a:blip r:embed="rId2"/>
          <a:stretch>
            <a:fillRect/>
          </a:stretch>
        </p:blipFill>
        <p:spPr>
          <a:xfrm>
            <a:off x="2727252" y="941472"/>
            <a:ext cx="3658588" cy="4908884"/>
          </a:xfrm>
          <a:prstGeom prst="rect">
            <a:avLst/>
          </a:prstGeom>
          <a:ln>
            <a:solidFill>
              <a:srgbClr val="00B050"/>
            </a:solidFill>
          </a:ln>
        </p:spPr>
      </p:pic>
      <p:sp>
        <p:nvSpPr>
          <p:cNvPr id="6" name="TextBox 5">
            <a:extLst>
              <a:ext uri="{FF2B5EF4-FFF2-40B4-BE49-F238E27FC236}">
                <a16:creationId xmlns:a16="http://schemas.microsoft.com/office/drawing/2014/main" id="{F66795E3-0AEA-434D-8B85-A6A071E724C1}"/>
              </a:ext>
            </a:extLst>
          </p:cNvPr>
          <p:cNvSpPr txBox="1"/>
          <p:nvPr/>
        </p:nvSpPr>
        <p:spPr>
          <a:xfrm>
            <a:off x="69164" y="5516002"/>
            <a:ext cx="2658088" cy="923330"/>
          </a:xfrm>
          <a:prstGeom prst="rect">
            <a:avLst/>
          </a:prstGeom>
          <a:noFill/>
        </p:spPr>
        <p:txBody>
          <a:bodyPr wrap="square" rtlCol="0">
            <a:spAutoFit/>
          </a:bodyPr>
          <a:lstStyle/>
          <a:p>
            <a:r>
              <a:rPr lang="en-US" dirty="0" err="1">
                <a:solidFill>
                  <a:srgbClr val="002060"/>
                </a:solidFill>
              </a:rPr>
              <a:t>Sosman</a:t>
            </a:r>
            <a:r>
              <a:rPr lang="en-US" dirty="0">
                <a:solidFill>
                  <a:srgbClr val="002060"/>
                </a:solidFill>
              </a:rPr>
              <a:t> </a:t>
            </a:r>
            <a:r>
              <a:rPr lang="en-US" i="1" dirty="0">
                <a:solidFill>
                  <a:srgbClr val="002060"/>
                </a:solidFill>
              </a:rPr>
              <a:t>et al</a:t>
            </a:r>
            <a:r>
              <a:rPr lang="en-US" dirty="0">
                <a:solidFill>
                  <a:srgbClr val="002060"/>
                </a:solidFill>
              </a:rPr>
              <a:t>, 2012, NEJM, vol  366, 707-714 </a:t>
            </a:r>
            <a:endParaRPr lang="en-IL" dirty="0">
              <a:solidFill>
                <a:srgbClr val="002060"/>
              </a:solidFill>
            </a:endParaRPr>
          </a:p>
        </p:txBody>
      </p:sp>
    </p:spTree>
    <p:extLst>
      <p:ext uri="{BB962C8B-B14F-4D97-AF65-F5344CB8AC3E}">
        <p14:creationId xmlns:p14="http://schemas.microsoft.com/office/powerpoint/2010/main" val="407849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FCF7D2-C224-4488-AB91-CAE9434E8768}"/>
              </a:ext>
            </a:extLst>
          </p:cNvPr>
          <p:cNvPicPr>
            <a:picLocks noChangeAspect="1"/>
          </p:cNvPicPr>
          <p:nvPr/>
        </p:nvPicPr>
        <p:blipFill>
          <a:blip r:embed="rId2"/>
          <a:stretch>
            <a:fillRect/>
          </a:stretch>
        </p:blipFill>
        <p:spPr>
          <a:xfrm>
            <a:off x="2247741" y="857250"/>
            <a:ext cx="4648519" cy="5143500"/>
          </a:xfrm>
          <a:prstGeom prst="rect">
            <a:avLst/>
          </a:prstGeom>
        </p:spPr>
      </p:pic>
      <p:sp>
        <p:nvSpPr>
          <p:cNvPr id="4" name="TextBox 3">
            <a:extLst>
              <a:ext uri="{FF2B5EF4-FFF2-40B4-BE49-F238E27FC236}">
                <a16:creationId xmlns:a16="http://schemas.microsoft.com/office/drawing/2014/main" id="{84A7D888-1291-4145-86EA-C07BC08F5DBB}"/>
              </a:ext>
            </a:extLst>
          </p:cNvPr>
          <p:cNvSpPr txBox="1"/>
          <p:nvPr/>
        </p:nvSpPr>
        <p:spPr>
          <a:xfrm>
            <a:off x="69164" y="5516002"/>
            <a:ext cx="2140241" cy="923330"/>
          </a:xfrm>
          <a:prstGeom prst="rect">
            <a:avLst/>
          </a:prstGeom>
          <a:noFill/>
        </p:spPr>
        <p:txBody>
          <a:bodyPr wrap="square" rtlCol="0">
            <a:spAutoFit/>
          </a:bodyPr>
          <a:lstStyle/>
          <a:p>
            <a:r>
              <a:rPr lang="en-US" dirty="0" err="1"/>
              <a:t>Sosman</a:t>
            </a:r>
            <a:r>
              <a:rPr lang="en-US" dirty="0"/>
              <a:t> </a:t>
            </a:r>
            <a:r>
              <a:rPr lang="en-US" i="1" dirty="0"/>
              <a:t>et al</a:t>
            </a:r>
            <a:r>
              <a:rPr lang="en-US" dirty="0"/>
              <a:t>, 2012, NEJM, vol  366, 707-714 </a:t>
            </a:r>
            <a:endParaRPr lang="en-IL" dirty="0"/>
          </a:p>
        </p:txBody>
      </p:sp>
    </p:spTree>
    <p:extLst>
      <p:ext uri="{BB962C8B-B14F-4D97-AF65-F5344CB8AC3E}">
        <p14:creationId xmlns:p14="http://schemas.microsoft.com/office/powerpoint/2010/main" val="2118828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718FB2-1B33-41B1-948E-FAD6DA784B4B}"/>
              </a:ext>
            </a:extLst>
          </p:cNvPr>
          <p:cNvPicPr>
            <a:picLocks noChangeAspect="1"/>
          </p:cNvPicPr>
          <p:nvPr/>
        </p:nvPicPr>
        <p:blipFill>
          <a:blip r:embed="rId2"/>
          <a:stretch>
            <a:fillRect/>
          </a:stretch>
        </p:blipFill>
        <p:spPr>
          <a:xfrm>
            <a:off x="1204850" y="893016"/>
            <a:ext cx="6663803" cy="4830736"/>
          </a:xfrm>
          <a:prstGeom prst="rect">
            <a:avLst/>
          </a:prstGeom>
          <a:ln>
            <a:solidFill>
              <a:srgbClr val="00B050"/>
            </a:solidFill>
          </a:ln>
        </p:spPr>
      </p:pic>
      <p:sp>
        <p:nvSpPr>
          <p:cNvPr id="4" name="TextBox 3">
            <a:extLst>
              <a:ext uri="{FF2B5EF4-FFF2-40B4-BE49-F238E27FC236}">
                <a16:creationId xmlns:a16="http://schemas.microsoft.com/office/drawing/2014/main" id="{FE4FA52E-4CD6-4C79-8E9C-CC023F97FA27}"/>
              </a:ext>
            </a:extLst>
          </p:cNvPr>
          <p:cNvSpPr txBox="1"/>
          <p:nvPr/>
        </p:nvSpPr>
        <p:spPr>
          <a:xfrm>
            <a:off x="0" y="5723751"/>
            <a:ext cx="3485800" cy="646331"/>
          </a:xfrm>
          <a:prstGeom prst="rect">
            <a:avLst/>
          </a:prstGeom>
          <a:noFill/>
        </p:spPr>
        <p:txBody>
          <a:bodyPr wrap="square" rtlCol="0">
            <a:spAutoFit/>
          </a:bodyPr>
          <a:lstStyle/>
          <a:p>
            <a:r>
              <a:rPr lang="en-US" dirty="0">
                <a:solidFill>
                  <a:srgbClr val="002060"/>
                </a:solidFill>
              </a:rPr>
              <a:t>Hyman </a:t>
            </a:r>
            <a:r>
              <a:rPr lang="en-US" i="1" dirty="0">
                <a:solidFill>
                  <a:srgbClr val="002060"/>
                </a:solidFill>
              </a:rPr>
              <a:t>et al</a:t>
            </a:r>
            <a:r>
              <a:rPr lang="en-US" dirty="0">
                <a:solidFill>
                  <a:srgbClr val="002060"/>
                </a:solidFill>
              </a:rPr>
              <a:t>, 2015, NEJM, vol  373, 726-736 </a:t>
            </a:r>
            <a:endParaRPr lang="en-IL" dirty="0">
              <a:solidFill>
                <a:srgbClr val="002060"/>
              </a:solidFill>
            </a:endParaRPr>
          </a:p>
        </p:txBody>
      </p:sp>
    </p:spTree>
    <p:extLst>
      <p:ext uri="{BB962C8B-B14F-4D97-AF65-F5344CB8AC3E}">
        <p14:creationId xmlns:p14="http://schemas.microsoft.com/office/powerpoint/2010/main" val="266010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11D4E-A1BB-4475-84D8-A72207BCA92E}"/>
              </a:ext>
            </a:extLst>
          </p:cNvPr>
          <p:cNvPicPr>
            <a:picLocks noChangeAspect="1"/>
          </p:cNvPicPr>
          <p:nvPr/>
        </p:nvPicPr>
        <p:blipFill>
          <a:blip r:embed="rId2"/>
          <a:stretch>
            <a:fillRect/>
          </a:stretch>
        </p:blipFill>
        <p:spPr>
          <a:xfrm>
            <a:off x="144379" y="1173065"/>
            <a:ext cx="8819147" cy="4120989"/>
          </a:xfrm>
          <a:prstGeom prst="rect">
            <a:avLst/>
          </a:prstGeom>
          <a:ln>
            <a:solidFill>
              <a:srgbClr val="00B050"/>
            </a:solidFill>
          </a:ln>
        </p:spPr>
      </p:pic>
      <p:sp>
        <p:nvSpPr>
          <p:cNvPr id="4" name="TextBox 3">
            <a:extLst>
              <a:ext uri="{FF2B5EF4-FFF2-40B4-BE49-F238E27FC236}">
                <a16:creationId xmlns:a16="http://schemas.microsoft.com/office/drawing/2014/main" id="{F1BF0E64-5913-4FF9-9584-62FF5F2EC6E3}"/>
              </a:ext>
            </a:extLst>
          </p:cNvPr>
          <p:cNvSpPr txBox="1"/>
          <p:nvPr/>
        </p:nvSpPr>
        <p:spPr>
          <a:xfrm>
            <a:off x="0" y="5723751"/>
            <a:ext cx="3485800" cy="646331"/>
          </a:xfrm>
          <a:prstGeom prst="rect">
            <a:avLst/>
          </a:prstGeom>
          <a:noFill/>
        </p:spPr>
        <p:txBody>
          <a:bodyPr wrap="square" rtlCol="0">
            <a:spAutoFit/>
          </a:bodyPr>
          <a:lstStyle/>
          <a:p>
            <a:r>
              <a:rPr lang="en-US" dirty="0">
                <a:solidFill>
                  <a:srgbClr val="002060"/>
                </a:solidFill>
              </a:rPr>
              <a:t>Hyman </a:t>
            </a:r>
            <a:r>
              <a:rPr lang="en-US" i="1" dirty="0">
                <a:solidFill>
                  <a:srgbClr val="002060"/>
                </a:solidFill>
              </a:rPr>
              <a:t>et al</a:t>
            </a:r>
            <a:r>
              <a:rPr lang="en-US" dirty="0">
                <a:solidFill>
                  <a:srgbClr val="002060"/>
                </a:solidFill>
              </a:rPr>
              <a:t>, 2015, NEJM, vol  373, 726-736 </a:t>
            </a:r>
            <a:endParaRPr lang="en-IL" dirty="0">
              <a:solidFill>
                <a:srgbClr val="002060"/>
              </a:solidFill>
            </a:endParaRPr>
          </a:p>
        </p:txBody>
      </p:sp>
    </p:spTree>
    <p:extLst>
      <p:ext uri="{BB962C8B-B14F-4D97-AF65-F5344CB8AC3E}">
        <p14:creationId xmlns:p14="http://schemas.microsoft.com/office/powerpoint/2010/main" val="2439425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092165-3A62-4A7E-BCC3-493B56858BB6}"/>
              </a:ext>
            </a:extLst>
          </p:cNvPr>
          <p:cNvPicPr>
            <a:picLocks noChangeAspect="1"/>
          </p:cNvPicPr>
          <p:nvPr/>
        </p:nvPicPr>
        <p:blipFill>
          <a:blip r:embed="rId2"/>
          <a:stretch>
            <a:fillRect/>
          </a:stretch>
        </p:blipFill>
        <p:spPr>
          <a:xfrm>
            <a:off x="2719029" y="857250"/>
            <a:ext cx="3606251" cy="5005137"/>
          </a:xfrm>
          <a:prstGeom prst="rect">
            <a:avLst/>
          </a:prstGeom>
          <a:ln>
            <a:solidFill>
              <a:srgbClr val="00B050"/>
            </a:solidFill>
          </a:ln>
        </p:spPr>
      </p:pic>
      <p:sp>
        <p:nvSpPr>
          <p:cNvPr id="4" name="TextBox 3">
            <a:extLst>
              <a:ext uri="{FF2B5EF4-FFF2-40B4-BE49-F238E27FC236}">
                <a16:creationId xmlns:a16="http://schemas.microsoft.com/office/drawing/2014/main" id="{E662EC01-8058-46A9-BE63-3DF3454D256C}"/>
              </a:ext>
            </a:extLst>
          </p:cNvPr>
          <p:cNvSpPr txBox="1"/>
          <p:nvPr/>
        </p:nvSpPr>
        <p:spPr>
          <a:xfrm>
            <a:off x="1" y="5516002"/>
            <a:ext cx="2719028" cy="646331"/>
          </a:xfrm>
          <a:prstGeom prst="rect">
            <a:avLst/>
          </a:prstGeom>
          <a:noFill/>
        </p:spPr>
        <p:txBody>
          <a:bodyPr wrap="square" rtlCol="0">
            <a:spAutoFit/>
          </a:bodyPr>
          <a:lstStyle/>
          <a:p>
            <a:r>
              <a:rPr lang="en-US" dirty="0">
                <a:solidFill>
                  <a:srgbClr val="002060"/>
                </a:solidFill>
              </a:rPr>
              <a:t>Hyman </a:t>
            </a:r>
            <a:r>
              <a:rPr lang="en-US" i="1" dirty="0">
                <a:solidFill>
                  <a:srgbClr val="002060"/>
                </a:solidFill>
              </a:rPr>
              <a:t>et al</a:t>
            </a:r>
            <a:r>
              <a:rPr lang="en-US" dirty="0">
                <a:solidFill>
                  <a:srgbClr val="002060"/>
                </a:solidFill>
              </a:rPr>
              <a:t>, 2015, NEJM, vol  373, 726-736 </a:t>
            </a:r>
            <a:endParaRPr lang="en-IL" dirty="0">
              <a:solidFill>
                <a:srgbClr val="002060"/>
              </a:solidFill>
            </a:endParaRPr>
          </a:p>
        </p:txBody>
      </p:sp>
    </p:spTree>
    <p:extLst>
      <p:ext uri="{BB962C8B-B14F-4D97-AF65-F5344CB8AC3E}">
        <p14:creationId xmlns:p14="http://schemas.microsoft.com/office/powerpoint/2010/main" val="397534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7E80D9-6F65-4BD5-9CB5-52CA3DF18846}"/>
              </a:ext>
            </a:extLst>
          </p:cNvPr>
          <p:cNvPicPr>
            <a:picLocks noChangeAspect="1"/>
          </p:cNvPicPr>
          <p:nvPr/>
        </p:nvPicPr>
        <p:blipFill>
          <a:blip r:embed="rId2"/>
          <a:stretch>
            <a:fillRect/>
          </a:stretch>
        </p:blipFill>
        <p:spPr>
          <a:xfrm>
            <a:off x="3032621" y="941472"/>
            <a:ext cx="3268682" cy="4957010"/>
          </a:xfrm>
          <a:prstGeom prst="rect">
            <a:avLst/>
          </a:prstGeom>
          <a:ln>
            <a:solidFill>
              <a:srgbClr val="00B050"/>
            </a:solidFill>
          </a:ln>
        </p:spPr>
      </p:pic>
      <p:sp>
        <p:nvSpPr>
          <p:cNvPr id="4" name="TextBox 3">
            <a:extLst>
              <a:ext uri="{FF2B5EF4-FFF2-40B4-BE49-F238E27FC236}">
                <a16:creationId xmlns:a16="http://schemas.microsoft.com/office/drawing/2014/main" id="{4F3FF71C-5227-464A-BE10-E44CA7687016}"/>
              </a:ext>
            </a:extLst>
          </p:cNvPr>
          <p:cNvSpPr txBox="1"/>
          <p:nvPr/>
        </p:nvSpPr>
        <p:spPr>
          <a:xfrm>
            <a:off x="0" y="5516002"/>
            <a:ext cx="3032621" cy="646331"/>
          </a:xfrm>
          <a:prstGeom prst="rect">
            <a:avLst/>
          </a:prstGeom>
          <a:noFill/>
        </p:spPr>
        <p:txBody>
          <a:bodyPr wrap="square" rtlCol="0">
            <a:spAutoFit/>
          </a:bodyPr>
          <a:lstStyle/>
          <a:p>
            <a:r>
              <a:rPr lang="en-US" dirty="0">
                <a:solidFill>
                  <a:srgbClr val="002060"/>
                </a:solidFill>
              </a:rPr>
              <a:t>Hyman </a:t>
            </a:r>
            <a:r>
              <a:rPr lang="en-US" i="1" dirty="0">
                <a:solidFill>
                  <a:srgbClr val="002060"/>
                </a:solidFill>
              </a:rPr>
              <a:t>et al</a:t>
            </a:r>
            <a:r>
              <a:rPr lang="en-US" dirty="0">
                <a:solidFill>
                  <a:srgbClr val="002060"/>
                </a:solidFill>
              </a:rPr>
              <a:t>, 2015, NEJM, vol  373, 726-736 </a:t>
            </a:r>
            <a:endParaRPr lang="en-IL" dirty="0">
              <a:solidFill>
                <a:srgbClr val="002060"/>
              </a:solidFill>
            </a:endParaRPr>
          </a:p>
        </p:txBody>
      </p:sp>
    </p:spTree>
    <p:extLst>
      <p:ext uri="{BB962C8B-B14F-4D97-AF65-F5344CB8AC3E}">
        <p14:creationId xmlns:p14="http://schemas.microsoft.com/office/powerpoint/2010/main" val="250875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he-IL" altLang="he-IL"/>
          </a:p>
        </p:txBody>
      </p:sp>
      <p:sp>
        <p:nvSpPr>
          <p:cNvPr id="19459" name="Rectangle 3"/>
          <p:cNvSpPr>
            <a:spLocks noGrp="1" noChangeArrowheads="1"/>
          </p:cNvSpPr>
          <p:nvPr>
            <p:ph type="body" idx="1"/>
          </p:nvPr>
        </p:nvSpPr>
        <p:spPr>
          <a:xfrm>
            <a:off x="250825" y="188913"/>
            <a:ext cx="8642350" cy="4525962"/>
          </a:xfrm>
        </p:spPr>
        <p:txBody>
          <a:bodyPr/>
          <a:lstStyle/>
          <a:p>
            <a:pPr algn="l" rtl="0">
              <a:buFontTx/>
              <a:buNone/>
            </a:pPr>
            <a:r>
              <a:rPr lang="en-US" altLang="he-IL" sz="2800">
                <a:solidFill>
                  <a:srgbClr val="002060"/>
                </a:solidFill>
              </a:rPr>
              <a:t>The results were discussed in a multidisciplinary team comprising biologists, genetic counselors, oncologists, pathologists and surgeons.  </a:t>
            </a:r>
          </a:p>
          <a:p>
            <a:pPr algn="l" rtl="0">
              <a:buFontTx/>
              <a:buNone/>
            </a:pPr>
            <a:endParaRPr lang="en-US" altLang="he-IL" sz="2800">
              <a:solidFill>
                <a:srgbClr val="002060"/>
              </a:solidFill>
            </a:endParaRPr>
          </a:p>
          <a:p>
            <a:pPr algn="l" rtl="0">
              <a:buFontTx/>
              <a:buNone/>
            </a:pPr>
            <a:r>
              <a:rPr lang="en-US" altLang="he-IL" sz="2800">
                <a:solidFill>
                  <a:srgbClr val="002060"/>
                </a:solidFill>
              </a:rPr>
              <a:t>Theoretical combination of triple inhibition of BRAF, EGFR and MEK is an option. CPT11 and Cetuximab is an option. Treatment with a BRAF inhibitor in combination with an EGFR inhibitor can be considered. Refer to genetic consultation. </a:t>
            </a:r>
            <a:endParaRPr lang="he-IL" altLang="he-IL" sz="2800">
              <a:solidFill>
                <a:srgbClr val="002060"/>
              </a:solidFill>
            </a:endParaRPr>
          </a:p>
          <a:p>
            <a:endParaRPr lang="en-US" altLang="he-IL" sz="2800"/>
          </a:p>
        </p:txBody>
      </p:sp>
      <p:pic>
        <p:nvPicPr>
          <p:cNvPr id="19460" name="Picture 4" descr="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292600"/>
            <a:ext cx="2736850" cy="21891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74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229001835"/>
              </p:ext>
            </p:extLst>
          </p:nvPr>
        </p:nvGraphicFramePr>
        <p:xfrm>
          <a:off x="1187624" y="2708920"/>
          <a:ext cx="6436159" cy="3839765"/>
        </p:xfrm>
        <a:graphic>
          <a:graphicData uri="http://schemas.openxmlformats.org/drawingml/2006/chart">
            <c:chart xmlns:c="http://schemas.openxmlformats.org/drawingml/2006/chart" xmlns:r="http://schemas.openxmlformats.org/officeDocument/2006/relationships" r:id="rId2"/>
          </a:graphicData>
        </a:graphic>
      </p:graphicFrame>
      <p:sp>
        <p:nvSpPr>
          <p:cNvPr id="20483" name="Content Placeholder 2"/>
          <p:cNvSpPr>
            <a:spLocks noGrp="1"/>
          </p:cNvSpPr>
          <p:nvPr>
            <p:ph idx="1"/>
          </p:nvPr>
        </p:nvSpPr>
        <p:spPr>
          <a:xfrm>
            <a:off x="673100" y="112707"/>
            <a:ext cx="8229600" cy="2524205"/>
          </a:xfrm>
        </p:spPr>
        <p:txBody>
          <a:bodyPr/>
          <a:lstStyle/>
          <a:p>
            <a:pPr marL="0" indent="0" algn="l" rtl="0">
              <a:buNone/>
            </a:pPr>
            <a:r>
              <a:rPr lang="en-US" altLang="he-IL" sz="2800" dirty="0">
                <a:solidFill>
                  <a:srgbClr val="002060"/>
                </a:solidFill>
              </a:rPr>
              <a:t>Between 3/2014-4/2014 treated with FOLFIRI and </a:t>
            </a:r>
            <a:r>
              <a:rPr lang="en-US" altLang="he-IL" sz="2800" dirty="0" err="1">
                <a:solidFill>
                  <a:srgbClr val="002060"/>
                </a:solidFill>
              </a:rPr>
              <a:t>Panitumumab</a:t>
            </a:r>
            <a:r>
              <a:rPr lang="en-US" altLang="he-IL" sz="2800" dirty="0">
                <a:solidFill>
                  <a:srgbClr val="002060"/>
                </a:solidFill>
              </a:rPr>
              <a:t> with progressive disease. Between 5/2014-9/2014 treated with </a:t>
            </a:r>
            <a:r>
              <a:rPr lang="en-US" altLang="he-IL" sz="2800" dirty="0" err="1">
                <a:solidFill>
                  <a:srgbClr val="002060"/>
                </a:solidFill>
              </a:rPr>
              <a:t>Vemurafenib</a:t>
            </a:r>
            <a:r>
              <a:rPr lang="en-US" altLang="he-IL" sz="2800" dirty="0">
                <a:solidFill>
                  <a:srgbClr val="002060"/>
                </a:solidFill>
              </a:rPr>
              <a:t> and </a:t>
            </a:r>
            <a:r>
              <a:rPr lang="en-US" altLang="he-IL" sz="2800" dirty="0" err="1">
                <a:solidFill>
                  <a:srgbClr val="002060"/>
                </a:solidFill>
              </a:rPr>
              <a:t>Panitumumab</a:t>
            </a:r>
            <a:r>
              <a:rPr lang="en-US" altLang="he-IL" sz="2800" dirty="0">
                <a:solidFill>
                  <a:srgbClr val="002060"/>
                </a:solidFill>
              </a:rPr>
              <a:t> with partial response. After break from </a:t>
            </a:r>
            <a:r>
              <a:rPr lang="en-US" altLang="he-IL" sz="2800" dirty="0" err="1">
                <a:solidFill>
                  <a:srgbClr val="002060"/>
                </a:solidFill>
              </a:rPr>
              <a:t>Vemurafenib</a:t>
            </a:r>
            <a:r>
              <a:rPr lang="en-US" altLang="he-IL" sz="2800" dirty="0">
                <a:solidFill>
                  <a:srgbClr val="002060"/>
                </a:solidFill>
              </a:rPr>
              <a:t> rise in CA19-9, OS of 20 months from test </a:t>
            </a:r>
            <a:endParaRPr lang="he-IL" altLang="he-IL" sz="2800" dirty="0"/>
          </a:p>
          <a:p>
            <a:pPr marL="0" indent="0" algn="l" rtl="0">
              <a:buFontTx/>
              <a:buNone/>
            </a:pPr>
            <a:endParaRPr lang="he-IL" altLang="he-IL" sz="2800" dirty="0"/>
          </a:p>
          <a:p>
            <a:pPr marL="0" indent="0" algn="l" rtl="0">
              <a:buFontTx/>
              <a:buNone/>
            </a:pPr>
            <a:endParaRPr lang="he-IL" altLang="he-IL" sz="2800" dirty="0"/>
          </a:p>
        </p:txBody>
      </p:sp>
      <p:sp>
        <p:nvSpPr>
          <p:cNvPr id="20484" name="TextBox 4"/>
          <p:cNvSpPr txBox="1">
            <a:spLocks noChangeArrowheads="1"/>
          </p:cNvSpPr>
          <p:nvPr/>
        </p:nvSpPr>
        <p:spPr bwMode="auto">
          <a:xfrm>
            <a:off x="2915817" y="4479925"/>
            <a:ext cx="122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he-IL" sz="1200" dirty="0"/>
              <a:t>Chemotherapy</a:t>
            </a:r>
          </a:p>
          <a:p>
            <a:pPr algn="l" rtl="0" eaLnBrk="1" hangingPunct="1">
              <a:spcBef>
                <a:spcPct val="0"/>
              </a:spcBef>
              <a:buFontTx/>
              <a:buNone/>
            </a:pPr>
            <a:r>
              <a:rPr lang="en-US" altLang="he-IL" sz="1200" dirty="0"/>
              <a:t>EGFR inhibitor </a:t>
            </a:r>
            <a:endParaRPr lang="he-IL" altLang="he-IL" sz="1200" dirty="0"/>
          </a:p>
        </p:txBody>
      </p:sp>
      <p:sp>
        <p:nvSpPr>
          <p:cNvPr id="20485" name="TextBox 5"/>
          <p:cNvSpPr txBox="1">
            <a:spLocks noChangeArrowheads="1"/>
          </p:cNvSpPr>
          <p:nvPr/>
        </p:nvSpPr>
        <p:spPr bwMode="auto">
          <a:xfrm>
            <a:off x="4283968" y="4479925"/>
            <a:ext cx="136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he-IL" sz="1200" dirty="0">
                <a:solidFill>
                  <a:srgbClr val="00B050"/>
                </a:solidFill>
              </a:rPr>
              <a:t>BRAF inhibitor</a:t>
            </a:r>
          </a:p>
          <a:p>
            <a:pPr algn="ctr" eaLnBrk="1" hangingPunct="1">
              <a:spcBef>
                <a:spcPct val="0"/>
              </a:spcBef>
              <a:buFontTx/>
              <a:buNone/>
            </a:pPr>
            <a:r>
              <a:rPr lang="en-US" altLang="he-IL" sz="1200" dirty="0">
                <a:solidFill>
                  <a:srgbClr val="00B050"/>
                </a:solidFill>
              </a:rPr>
              <a:t>EGFR inhibitor</a:t>
            </a:r>
            <a:endParaRPr lang="he-IL" altLang="he-IL" sz="1200" dirty="0">
              <a:solidFill>
                <a:srgbClr val="00B050"/>
              </a:solidFill>
            </a:endParaRPr>
          </a:p>
        </p:txBody>
      </p:sp>
      <p:sp>
        <p:nvSpPr>
          <p:cNvPr id="20486" name="TextBox 6"/>
          <p:cNvSpPr txBox="1">
            <a:spLocks noChangeArrowheads="1"/>
          </p:cNvSpPr>
          <p:nvPr/>
        </p:nvSpPr>
        <p:spPr bwMode="auto">
          <a:xfrm>
            <a:off x="5694652" y="4509120"/>
            <a:ext cx="1325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he-IL" sz="1200" dirty="0">
                <a:solidFill>
                  <a:srgbClr val="FF0000"/>
                </a:solidFill>
              </a:rPr>
              <a:t>EGFR inhibitor</a:t>
            </a:r>
            <a:endParaRPr lang="he-IL" altLang="he-IL" sz="1200" dirty="0">
              <a:solidFill>
                <a:srgbClr val="FF0000"/>
              </a:solidFill>
            </a:endParaRPr>
          </a:p>
        </p:txBody>
      </p:sp>
      <p:sp>
        <p:nvSpPr>
          <p:cNvPr id="20487" name="TextBox 7"/>
          <p:cNvSpPr txBox="1">
            <a:spLocks noChangeArrowheads="1"/>
          </p:cNvSpPr>
          <p:nvPr/>
        </p:nvSpPr>
        <p:spPr bwMode="auto">
          <a:xfrm>
            <a:off x="2987824" y="5013035"/>
            <a:ext cx="115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he-IL" sz="1200" dirty="0"/>
              <a:t>Progressive disease</a:t>
            </a:r>
            <a:endParaRPr lang="he-IL" altLang="he-IL" sz="1200" dirty="0"/>
          </a:p>
        </p:txBody>
      </p:sp>
      <p:cxnSp>
        <p:nvCxnSpPr>
          <p:cNvPr id="9" name="Straight Arrow Connector 8"/>
          <p:cNvCxnSpPr/>
          <p:nvPr/>
        </p:nvCxnSpPr>
        <p:spPr>
          <a:xfrm>
            <a:off x="4787900" y="5175250"/>
            <a:ext cx="0" cy="360363"/>
          </a:xfrm>
          <a:prstGeom prst="straightConnector1">
            <a:avLst/>
          </a:prstGeom>
          <a:ln w="34925" cap="sq">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8144" y="5184775"/>
            <a:ext cx="0" cy="360363"/>
          </a:xfrm>
          <a:prstGeom prst="straightConnector1">
            <a:avLst/>
          </a:prstGeom>
          <a:ln w="34925" cap="sq">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67175" y="5175250"/>
            <a:ext cx="0" cy="360363"/>
          </a:xfrm>
          <a:prstGeom prst="straightConnector1">
            <a:avLst/>
          </a:prstGeom>
          <a:ln w="34925" cap="sq">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88125" y="5732463"/>
            <a:ext cx="720725" cy="0"/>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08850" y="5197475"/>
            <a:ext cx="0" cy="358775"/>
          </a:xfrm>
          <a:prstGeom prst="straightConnector1">
            <a:avLst/>
          </a:prstGeom>
          <a:ln w="34925" cap="sq">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7"/>
          <p:cNvSpPr txBox="1">
            <a:spLocks noChangeArrowheads="1"/>
          </p:cNvSpPr>
          <p:nvPr/>
        </p:nvSpPr>
        <p:spPr bwMode="auto">
          <a:xfrm>
            <a:off x="4572000" y="5013176"/>
            <a:ext cx="115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he-IL" sz="1200" dirty="0"/>
              <a:t>Stable disease</a:t>
            </a:r>
            <a:endParaRPr lang="he-IL" altLang="he-IL" sz="1200" dirty="0"/>
          </a:p>
        </p:txBody>
      </p:sp>
      <p:sp>
        <p:nvSpPr>
          <p:cNvPr id="18" name="TextBox 7"/>
          <p:cNvSpPr txBox="1">
            <a:spLocks noChangeArrowheads="1"/>
          </p:cNvSpPr>
          <p:nvPr/>
        </p:nvSpPr>
        <p:spPr bwMode="auto">
          <a:xfrm>
            <a:off x="5652120" y="5013176"/>
            <a:ext cx="115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he-IL" sz="1200" dirty="0"/>
              <a:t>Partial response  </a:t>
            </a:r>
            <a:endParaRPr lang="he-IL" altLang="he-IL" sz="1200" dirty="0"/>
          </a:p>
        </p:txBody>
      </p:sp>
      <p:sp>
        <p:nvSpPr>
          <p:cNvPr id="20" name="TextBox 7"/>
          <p:cNvSpPr txBox="1">
            <a:spLocks noChangeArrowheads="1"/>
          </p:cNvSpPr>
          <p:nvPr/>
        </p:nvSpPr>
        <p:spPr bwMode="auto">
          <a:xfrm>
            <a:off x="7164288" y="5055567"/>
            <a:ext cx="115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he-IL" sz="1200" dirty="0"/>
              <a:t>Stable disease</a:t>
            </a:r>
            <a:endParaRPr lang="he-IL" altLang="he-IL" sz="1200" dirty="0"/>
          </a:p>
        </p:txBody>
      </p:sp>
    </p:spTree>
    <p:extLst>
      <p:ext uri="{BB962C8B-B14F-4D97-AF65-F5344CB8AC3E}">
        <p14:creationId xmlns:p14="http://schemas.microsoft.com/office/powerpoint/2010/main" val="3145644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61925"/>
            <a:ext cx="8229600" cy="1143000"/>
          </a:xfrm>
        </p:spPr>
        <p:txBody>
          <a:bodyPr/>
          <a:lstStyle/>
          <a:p>
            <a:r>
              <a:rPr lang="en-US" altLang="he-IL">
                <a:solidFill>
                  <a:srgbClr val="002060"/>
                </a:solidFill>
              </a:rPr>
              <a:t>Clinical Service</a:t>
            </a:r>
            <a:endParaRPr lang="he-IL" altLang="he-IL">
              <a:solidFill>
                <a:srgbClr val="002060"/>
              </a:solidFill>
            </a:endParaRPr>
          </a:p>
        </p:txBody>
      </p:sp>
      <p:graphicFrame>
        <p:nvGraphicFramePr>
          <p:cNvPr id="2" name="Chart 4"/>
          <p:cNvGraphicFramePr>
            <a:graphicFrameLocks/>
          </p:cNvGraphicFramePr>
          <p:nvPr>
            <p:extLst>
              <p:ext uri="{D42A27DB-BD31-4B8C-83A1-F6EECF244321}">
                <p14:modId xmlns:p14="http://schemas.microsoft.com/office/powerpoint/2010/main" val="3086495539"/>
              </p:ext>
            </p:extLst>
          </p:nvPr>
        </p:nvGraphicFramePr>
        <p:xfrm>
          <a:off x="541338" y="760413"/>
          <a:ext cx="7896225" cy="5316537"/>
        </p:xfrm>
        <a:graphic>
          <a:graphicData uri="http://schemas.openxmlformats.org/drawingml/2006/chart">
            <c:chart xmlns:c="http://schemas.openxmlformats.org/drawingml/2006/chart" xmlns:r="http://schemas.openxmlformats.org/officeDocument/2006/relationships" r:id="rId2"/>
          </a:graphicData>
        </a:graphic>
      </p:graphicFrame>
      <p:sp>
        <p:nvSpPr>
          <p:cNvPr id="21508" name="TextBox 1"/>
          <p:cNvSpPr txBox="1">
            <a:spLocks noChangeArrowheads="1"/>
          </p:cNvSpPr>
          <p:nvPr/>
        </p:nvSpPr>
        <p:spPr bwMode="auto">
          <a:xfrm>
            <a:off x="395288" y="5907088"/>
            <a:ext cx="864076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rtl="0">
              <a:spcBef>
                <a:spcPct val="0"/>
              </a:spcBef>
              <a:buFontTx/>
              <a:buNone/>
            </a:pPr>
            <a:r>
              <a:rPr lang="en-US" altLang="he-IL" sz="2800" dirty="0">
                <a:solidFill>
                  <a:srgbClr val="002060"/>
                </a:solidFill>
              </a:rPr>
              <a:t>Number of samples per organ</a:t>
            </a:r>
          </a:p>
        </p:txBody>
      </p:sp>
    </p:spTree>
    <p:extLst>
      <p:ext uri="{BB962C8B-B14F-4D97-AF65-F5344CB8AC3E}">
        <p14:creationId xmlns:p14="http://schemas.microsoft.com/office/powerpoint/2010/main" val="3862961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he-IL" altLang="he-IL"/>
          </a:p>
        </p:txBody>
      </p:sp>
      <p:sp>
        <p:nvSpPr>
          <p:cNvPr id="22531" name="Content Placeholder 2"/>
          <p:cNvSpPr>
            <a:spLocks noGrp="1"/>
          </p:cNvSpPr>
          <p:nvPr>
            <p:ph idx="1"/>
          </p:nvPr>
        </p:nvSpPr>
        <p:spPr>
          <a:xfrm>
            <a:off x="468313" y="260350"/>
            <a:ext cx="8229600" cy="4525963"/>
          </a:xfrm>
        </p:spPr>
        <p:txBody>
          <a:bodyPr/>
          <a:lstStyle/>
          <a:p>
            <a:pPr marL="0" indent="0" algn="l" rtl="0">
              <a:buFontTx/>
              <a:buNone/>
            </a:pPr>
            <a:r>
              <a:rPr lang="en-US" altLang="he-IL" sz="2800" dirty="0">
                <a:solidFill>
                  <a:srgbClr val="002060"/>
                </a:solidFill>
              </a:rPr>
              <a:t>We analyzed 67 tumors mainly from metastatic patients or brain tumors (63) 2 locally advanced pancreatic tumors and a stage IIIC ovarian cancer.</a:t>
            </a:r>
          </a:p>
          <a:p>
            <a:pPr marL="0" indent="0" algn="l" rtl="0"/>
            <a:endParaRPr lang="en-US" altLang="he-IL" sz="2800" dirty="0">
              <a:solidFill>
                <a:srgbClr val="002060"/>
              </a:solidFill>
            </a:endParaRPr>
          </a:p>
          <a:p>
            <a:pPr marL="0" indent="0" algn="l" rtl="0"/>
            <a:endParaRPr lang="en-US" altLang="he-IL" sz="2800" dirty="0">
              <a:solidFill>
                <a:srgbClr val="002060"/>
              </a:solidFill>
            </a:endParaRPr>
          </a:p>
          <a:p>
            <a:pPr marL="0" indent="0" algn="l" rtl="0"/>
            <a:endParaRPr lang="en-US" altLang="he-IL" sz="2800" dirty="0">
              <a:solidFill>
                <a:srgbClr val="002060"/>
              </a:solidFill>
            </a:endParaRPr>
          </a:p>
          <a:p>
            <a:pPr marL="0" indent="0" algn="l" rtl="0"/>
            <a:endParaRPr lang="en-US" altLang="he-IL" sz="2800" dirty="0">
              <a:solidFill>
                <a:srgbClr val="002060"/>
              </a:solidFill>
            </a:endParaRPr>
          </a:p>
          <a:p>
            <a:pPr marL="0" indent="0" algn="l" rtl="0"/>
            <a:endParaRPr lang="en-US" altLang="he-IL" sz="2800" dirty="0">
              <a:solidFill>
                <a:srgbClr val="002060"/>
              </a:solidFill>
            </a:endParaRPr>
          </a:p>
          <a:p>
            <a:pPr marL="0" indent="0" algn="l" rtl="0"/>
            <a:endParaRPr lang="en-US" altLang="he-IL" sz="2800" dirty="0">
              <a:solidFill>
                <a:srgbClr val="002060"/>
              </a:solidFill>
            </a:endParaRPr>
          </a:p>
          <a:p>
            <a:pPr marL="0" indent="0" algn="l" rtl="0"/>
            <a:endParaRPr lang="en-US" altLang="he-IL" sz="2800" dirty="0">
              <a:solidFill>
                <a:srgbClr val="002060"/>
              </a:solidFill>
            </a:endParaRPr>
          </a:p>
          <a:p>
            <a:pPr marL="0" indent="0" algn="l" rtl="0"/>
            <a:endParaRPr lang="en-US" altLang="he-IL" sz="2800" dirty="0">
              <a:solidFill>
                <a:srgbClr val="002060"/>
              </a:solidFill>
            </a:endParaRPr>
          </a:p>
          <a:p>
            <a:pPr marL="0" indent="0" algn="l" rtl="0">
              <a:buFontTx/>
              <a:buNone/>
            </a:pPr>
            <a:r>
              <a:rPr lang="en-US" altLang="he-IL" sz="2800" dirty="0">
                <a:solidFill>
                  <a:srgbClr val="002060"/>
                </a:solidFill>
              </a:rPr>
              <a:t>Some patients are heavily pre-treated, with a median of two previous treatment lines.</a:t>
            </a:r>
            <a:r>
              <a:rPr lang="en-US" altLang="he-IL" sz="2800" dirty="0">
                <a:solidFill>
                  <a:schemeClr val="accent2"/>
                </a:solidFill>
              </a:rPr>
              <a:t> </a:t>
            </a:r>
            <a:endParaRPr lang="he-IL" altLang="he-IL" sz="2800" dirty="0">
              <a:solidFill>
                <a:schemeClr val="accent2"/>
              </a:solidFill>
            </a:endParaRPr>
          </a:p>
          <a:p>
            <a:pPr marL="0" indent="0" algn="l" rtl="0"/>
            <a:endParaRPr lang="he-IL" altLang="he-IL" dirty="0"/>
          </a:p>
        </p:txBody>
      </p:sp>
      <p:graphicFrame>
        <p:nvGraphicFramePr>
          <p:cNvPr id="2" name="Chart 3"/>
          <p:cNvGraphicFramePr>
            <a:graphicFrameLocks/>
          </p:cNvGraphicFramePr>
          <p:nvPr>
            <p:extLst>
              <p:ext uri="{D42A27DB-BD31-4B8C-83A1-F6EECF244321}">
                <p14:modId xmlns:p14="http://schemas.microsoft.com/office/powerpoint/2010/main" val="3248358191"/>
              </p:ext>
            </p:extLst>
          </p:nvPr>
        </p:nvGraphicFramePr>
        <p:xfrm>
          <a:off x="1920875" y="1797050"/>
          <a:ext cx="5438775" cy="3351213"/>
        </p:xfrm>
        <a:graphic>
          <a:graphicData uri="http://schemas.openxmlformats.org/drawingml/2006/chart">
            <c:chart xmlns:c="http://schemas.openxmlformats.org/drawingml/2006/chart" xmlns:r="http://schemas.openxmlformats.org/officeDocument/2006/relationships" r:id="rId2"/>
          </a:graphicData>
        </a:graphic>
      </p:graphicFrame>
      <p:sp>
        <p:nvSpPr>
          <p:cNvPr id="22533" name="TextBox 4"/>
          <p:cNvSpPr txBox="1">
            <a:spLocks noChangeArrowheads="1"/>
          </p:cNvSpPr>
          <p:nvPr/>
        </p:nvSpPr>
        <p:spPr bwMode="auto">
          <a:xfrm>
            <a:off x="2771775" y="4797152"/>
            <a:ext cx="3603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dirty="0">
                <a:solidFill>
                  <a:srgbClr val="002060"/>
                </a:solidFill>
              </a:rPr>
              <a:t>0</a:t>
            </a:r>
            <a:endParaRPr lang="he-IL" altLang="he-IL" sz="1800" dirty="0">
              <a:solidFill>
                <a:srgbClr val="002060"/>
              </a:solidFill>
            </a:endParaRPr>
          </a:p>
        </p:txBody>
      </p:sp>
      <p:sp>
        <p:nvSpPr>
          <p:cNvPr id="22534" name="TextBox 5"/>
          <p:cNvSpPr txBox="1">
            <a:spLocks noChangeArrowheads="1"/>
          </p:cNvSpPr>
          <p:nvPr/>
        </p:nvSpPr>
        <p:spPr bwMode="auto">
          <a:xfrm>
            <a:off x="3314700" y="4793779"/>
            <a:ext cx="358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dirty="0">
                <a:solidFill>
                  <a:srgbClr val="002060"/>
                </a:solidFill>
              </a:rPr>
              <a:t>1</a:t>
            </a:r>
            <a:endParaRPr lang="he-IL" altLang="he-IL" sz="1800" dirty="0">
              <a:solidFill>
                <a:srgbClr val="002060"/>
              </a:solidFill>
            </a:endParaRPr>
          </a:p>
        </p:txBody>
      </p:sp>
      <p:sp>
        <p:nvSpPr>
          <p:cNvPr id="22535" name="TextBox 6"/>
          <p:cNvSpPr txBox="1">
            <a:spLocks noChangeArrowheads="1"/>
          </p:cNvSpPr>
          <p:nvPr/>
        </p:nvSpPr>
        <p:spPr bwMode="auto">
          <a:xfrm>
            <a:off x="3923605" y="4797152"/>
            <a:ext cx="3603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dirty="0">
                <a:solidFill>
                  <a:srgbClr val="002060"/>
                </a:solidFill>
              </a:rPr>
              <a:t>2</a:t>
            </a:r>
            <a:endParaRPr lang="he-IL" altLang="he-IL" sz="1800" dirty="0">
              <a:solidFill>
                <a:srgbClr val="002060"/>
              </a:solidFill>
            </a:endParaRPr>
          </a:p>
        </p:txBody>
      </p:sp>
      <p:sp>
        <p:nvSpPr>
          <p:cNvPr id="22536" name="TextBox 7"/>
          <p:cNvSpPr txBox="1">
            <a:spLocks noChangeArrowheads="1"/>
          </p:cNvSpPr>
          <p:nvPr/>
        </p:nvSpPr>
        <p:spPr bwMode="auto">
          <a:xfrm>
            <a:off x="4499670" y="4792191"/>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dirty="0">
                <a:solidFill>
                  <a:srgbClr val="002060"/>
                </a:solidFill>
              </a:rPr>
              <a:t>3</a:t>
            </a:r>
            <a:endParaRPr lang="he-IL" altLang="he-IL" sz="1800" dirty="0">
              <a:solidFill>
                <a:srgbClr val="002060"/>
              </a:solidFill>
            </a:endParaRPr>
          </a:p>
        </p:txBody>
      </p:sp>
      <p:sp>
        <p:nvSpPr>
          <p:cNvPr id="22537" name="TextBox 8"/>
          <p:cNvSpPr txBox="1">
            <a:spLocks noChangeArrowheads="1"/>
          </p:cNvSpPr>
          <p:nvPr/>
        </p:nvSpPr>
        <p:spPr bwMode="auto">
          <a:xfrm>
            <a:off x="5047158" y="4795838"/>
            <a:ext cx="3603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dirty="0">
                <a:solidFill>
                  <a:srgbClr val="002060"/>
                </a:solidFill>
              </a:rPr>
              <a:t>4</a:t>
            </a:r>
            <a:endParaRPr lang="he-IL" altLang="he-IL" sz="1800" dirty="0">
              <a:solidFill>
                <a:srgbClr val="002060"/>
              </a:solidFill>
            </a:endParaRPr>
          </a:p>
        </p:txBody>
      </p:sp>
      <p:sp>
        <p:nvSpPr>
          <p:cNvPr id="22538" name="TextBox 9"/>
          <p:cNvSpPr txBox="1">
            <a:spLocks noChangeArrowheads="1"/>
          </p:cNvSpPr>
          <p:nvPr/>
        </p:nvSpPr>
        <p:spPr bwMode="auto">
          <a:xfrm>
            <a:off x="5581377" y="4797152"/>
            <a:ext cx="358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dirty="0">
                <a:solidFill>
                  <a:srgbClr val="002060"/>
                </a:solidFill>
              </a:rPr>
              <a:t>5</a:t>
            </a:r>
            <a:endParaRPr lang="he-IL" altLang="he-IL" sz="1800" dirty="0">
              <a:solidFill>
                <a:srgbClr val="002060"/>
              </a:solidFill>
            </a:endParaRPr>
          </a:p>
        </p:txBody>
      </p:sp>
      <p:sp>
        <p:nvSpPr>
          <p:cNvPr id="22539" name="TextBox 12"/>
          <p:cNvSpPr txBox="1">
            <a:spLocks noChangeArrowheads="1"/>
          </p:cNvSpPr>
          <p:nvPr/>
        </p:nvSpPr>
        <p:spPr bwMode="auto">
          <a:xfrm>
            <a:off x="6732240" y="4797152"/>
            <a:ext cx="360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dirty="0">
                <a:solidFill>
                  <a:srgbClr val="002060"/>
                </a:solidFill>
              </a:rPr>
              <a:t>7</a:t>
            </a:r>
            <a:endParaRPr lang="he-IL" altLang="he-IL" sz="1800" dirty="0">
              <a:solidFill>
                <a:srgbClr val="002060"/>
              </a:solidFill>
            </a:endParaRPr>
          </a:p>
        </p:txBody>
      </p:sp>
      <p:sp>
        <p:nvSpPr>
          <p:cNvPr id="22540" name="TextBox 13"/>
          <p:cNvSpPr txBox="1">
            <a:spLocks noChangeArrowheads="1"/>
          </p:cNvSpPr>
          <p:nvPr/>
        </p:nvSpPr>
        <p:spPr bwMode="auto">
          <a:xfrm>
            <a:off x="6165701" y="4796383"/>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a:solidFill>
                  <a:srgbClr val="002060"/>
                </a:solidFill>
              </a:rPr>
              <a:t>6</a:t>
            </a:r>
            <a:endParaRPr lang="he-IL" altLang="he-IL" sz="1800">
              <a:solidFill>
                <a:srgbClr val="002060"/>
              </a:solidFill>
            </a:endParaRPr>
          </a:p>
        </p:txBody>
      </p:sp>
      <p:sp>
        <p:nvSpPr>
          <p:cNvPr id="22541" name="TextBox 14"/>
          <p:cNvSpPr txBox="1">
            <a:spLocks noChangeArrowheads="1"/>
          </p:cNvSpPr>
          <p:nvPr/>
        </p:nvSpPr>
        <p:spPr bwMode="auto">
          <a:xfrm>
            <a:off x="1692275" y="5138961"/>
            <a:ext cx="5975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dirty="0">
                <a:solidFill>
                  <a:srgbClr val="002060"/>
                </a:solidFill>
              </a:rPr>
              <a:t>Number of previous treatment lines</a:t>
            </a:r>
            <a:endParaRPr lang="he-IL" altLang="he-IL" sz="2800" dirty="0">
              <a:solidFill>
                <a:srgbClr val="002060"/>
              </a:solidFill>
            </a:endParaRPr>
          </a:p>
        </p:txBody>
      </p:sp>
      <p:sp>
        <p:nvSpPr>
          <p:cNvPr id="22542" name="TextBox 15"/>
          <p:cNvSpPr txBox="1">
            <a:spLocks noChangeArrowheads="1"/>
          </p:cNvSpPr>
          <p:nvPr/>
        </p:nvSpPr>
        <p:spPr bwMode="auto">
          <a:xfrm>
            <a:off x="1547813" y="3109913"/>
            <a:ext cx="446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a:spcBef>
                <a:spcPct val="0"/>
              </a:spcBef>
              <a:buFontTx/>
              <a:buNone/>
            </a:pPr>
            <a:r>
              <a:rPr lang="en-US" altLang="he-IL" sz="2800">
                <a:solidFill>
                  <a:srgbClr val="002060"/>
                </a:solidFill>
              </a:rPr>
              <a:t>N</a:t>
            </a:r>
            <a:endParaRPr lang="he-IL" altLang="he-IL" sz="2800">
              <a:solidFill>
                <a:srgbClr val="002060"/>
              </a:solidFill>
            </a:endParaRPr>
          </a:p>
        </p:txBody>
      </p:sp>
    </p:spTree>
    <p:extLst>
      <p:ext uri="{BB962C8B-B14F-4D97-AF65-F5344CB8AC3E}">
        <p14:creationId xmlns:p14="http://schemas.microsoft.com/office/powerpoint/2010/main" val="329527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71450"/>
            <a:ext cx="8229600" cy="1143000"/>
          </a:xfrm>
        </p:spPr>
        <p:txBody>
          <a:bodyPr/>
          <a:lstStyle/>
          <a:p>
            <a:r>
              <a:rPr lang="en-US" altLang="he-IL">
                <a:solidFill>
                  <a:srgbClr val="002060"/>
                </a:solidFill>
              </a:rPr>
              <a:t>Case</a:t>
            </a:r>
            <a:endParaRPr lang="he-IL" altLang="he-IL">
              <a:solidFill>
                <a:srgbClr val="002060"/>
              </a:solidFill>
            </a:endParaRPr>
          </a:p>
        </p:txBody>
      </p:sp>
      <p:sp>
        <p:nvSpPr>
          <p:cNvPr id="12291" name="Content Placeholder 2"/>
          <p:cNvSpPr>
            <a:spLocks noGrp="1"/>
          </p:cNvSpPr>
          <p:nvPr>
            <p:ph idx="1"/>
          </p:nvPr>
        </p:nvSpPr>
        <p:spPr>
          <a:xfrm>
            <a:off x="179388" y="1268413"/>
            <a:ext cx="8856662" cy="4537075"/>
          </a:xfrm>
        </p:spPr>
        <p:txBody>
          <a:bodyPr/>
          <a:lstStyle/>
          <a:p>
            <a:pPr marL="0" indent="0" algn="l" rtl="0">
              <a:buFontTx/>
              <a:buNone/>
            </a:pPr>
            <a:r>
              <a:rPr lang="en-US" altLang="he-IL" sz="2800">
                <a:solidFill>
                  <a:srgbClr val="002060"/>
                </a:solidFill>
              </a:rPr>
              <a:t>On 15/12/2012 referred to the Hadassah Ein-Karem Surgical ward due to bowel obstruction. Treated with right hemi-colectomy on pathology Moderate to poorly differentiated mucin producing adenocarcinoma of colon, T4, N1, involving surgical margins with lympho-vascular invasion, </a:t>
            </a:r>
            <a:r>
              <a:rPr lang="en-US" altLang="he-IL" sz="2800" i="1">
                <a:solidFill>
                  <a:srgbClr val="002060"/>
                </a:solidFill>
              </a:rPr>
              <a:t>KRAS</a:t>
            </a:r>
            <a:r>
              <a:rPr lang="en-US" altLang="he-IL" sz="2800">
                <a:solidFill>
                  <a:srgbClr val="002060"/>
                </a:solidFill>
              </a:rPr>
              <a:t> wild type.  Between 20/1/2013-20/6/2013 treated with adjuvant  5-flurouracil in combination with Leucovorin and oxaliplatin (FOLOX). </a:t>
            </a:r>
          </a:p>
        </p:txBody>
      </p:sp>
    </p:spTree>
    <p:extLst>
      <p:ext uri="{BB962C8B-B14F-4D97-AF65-F5344CB8AC3E}">
        <p14:creationId xmlns:p14="http://schemas.microsoft.com/office/powerpoint/2010/main" val="405747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endParaRPr lang="he-IL" altLang="he-IL"/>
          </a:p>
        </p:txBody>
      </p:sp>
      <p:sp>
        <p:nvSpPr>
          <p:cNvPr id="32770" name="Content Placeholder 2"/>
          <p:cNvSpPr>
            <a:spLocks noGrp="1"/>
          </p:cNvSpPr>
          <p:nvPr>
            <p:ph idx="4294967295"/>
          </p:nvPr>
        </p:nvSpPr>
        <p:spPr>
          <a:xfrm>
            <a:off x="468313" y="692150"/>
            <a:ext cx="8229600" cy="4525963"/>
          </a:xfrm>
        </p:spPr>
        <p:txBody>
          <a:bodyPr/>
          <a:lstStyle/>
          <a:p>
            <a:pPr marL="0" indent="0" algn="l" rtl="0">
              <a:buFontTx/>
              <a:buNone/>
              <a:defRPr/>
            </a:pPr>
            <a:r>
              <a:rPr lang="en-US" sz="2800" dirty="0">
                <a:solidFill>
                  <a:srgbClr val="002060"/>
                </a:solidFill>
              </a:rPr>
              <a:t>In addition to previously reclassified 2 </a:t>
            </a:r>
            <a:r>
              <a:rPr lang="en-US" sz="2800" i="1" dirty="0">
                <a:solidFill>
                  <a:srgbClr val="002060"/>
                </a:solidFill>
              </a:rPr>
              <a:t>KRAS </a:t>
            </a:r>
            <a:r>
              <a:rPr lang="en-US" sz="2800" dirty="0">
                <a:solidFill>
                  <a:srgbClr val="002060"/>
                </a:solidFill>
              </a:rPr>
              <a:t>(codon 12) and a V600E </a:t>
            </a:r>
            <a:r>
              <a:rPr lang="en-US" sz="2800" i="1" dirty="0">
                <a:solidFill>
                  <a:srgbClr val="002060"/>
                </a:solidFill>
              </a:rPr>
              <a:t>BRAF</a:t>
            </a:r>
            <a:r>
              <a:rPr lang="en-US" sz="2800" dirty="0">
                <a:solidFill>
                  <a:srgbClr val="002060"/>
                </a:solidFill>
              </a:rPr>
              <a:t> mutations, </a:t>
            </a:r>
          </a:p>
          <a:p>
            <a:pPr marL="0" indent="0" algn="l" rtl="0">
              <a:buFontTx/>
              <a:buNone/>
              <a:defRPr/>
            </a:pPr>
            <a:r>
              <a:rPr lang="en-US" sz="2800" dirty="0">
                <a:solidFill>
                  <a:srgbClr val="002060"/>
                </a:solidFill>
              </a:rPr>
              <a:t>actionable mutations including </a:t>
            </a:r>
          </a:p>
          <a:p>
            <a:pPr marL="0" indent="0" algn="l" rtl="0">
              <a:buFontTx/>
              <a:buNone/>
              <a:defRPr/>
            </a:pPr>
            <a:r>
              <a:rPr lang="en-US" sz="2800" i="1" dirty="0">
                <a:solidFill>
                  <a:srgbClr val="002060"/>
                </a:solidFill>
              </a:rPr>
              <a:t>ABL1</a:t>
            </a:r>
            <a:r>
              <a:rPr lang="en-US" sz="2800" dirty="0">
                <a:solidFill>
                  <a:srgbClr val="002060"/>
                </a:solidFill>
              </a:rPr>
              <a:t> G250R, G250D; </a:t>
            </a:r>
            <a:r>
              <a:rPr lang="en-US" sz="2800" i="1" dirty="0">
                <a:solidFill>
                  <a:srgbClr val="002060"/>
                </a:solidFill>
              </a:rPr>
              <a:t>APC</a:t>
            </a:r>
            <a:r>
              <a:rPr lang="en-US" sz="2800" dirty="0">
                <a:solidFill>
                  <a:srgbClr val="002060"/>
                </a:solidFill>
              </a:rPr>
              <a:t> R1450*;              </a:t>
            </a:r>
            <a:r>
              <a:rPr lang="en-US" sz="2800" i="1" dirty="0">
                <a:solidFill>
                  <a:srgbClr val="002060"/>
                </a:solidFill>
              </a:rPr>
              <a:t>BRAF</a:t>
            </a:r>
            <a:r>
              <a:rPr lang="en-US" sz="2800" dirty="0">
                <a:solidFill>
                  <a:srgbClr val="002060"/>
                </a:solidFill>
              </a:rPr>
              <a:t> G469V, D594A, V600E; </a:t>
            </a:r>
            <a:r>
              <a:rPr lang="en-US" sz="2800" i="1" dirty="0">
                <a:solidFill>
                  <a:srgbClr val="002060"/>
                </a:solidFill>
              </a:rPr>
              <a:t>CDKN2A </a:t>
            </a:r>
            <a:r>
              <a:rPr lang="en-US" sz="2800" dirty="0">
                <a:solidFill>
                  <a:srgbClr val="002060"/>
                </a:solidFill>
              </a:rPr>
              <a:t>R58X, D74N; </a:t>
            </a:r>
            <a:r>
              <a:rPr lang="en-US" sz="2800" i="1" dirty="0">
                <a:solidFill>
                  <a:srgbClr val="002060"/>
                </a:solidFill>
              </a:rPr>
              <a:t>EGFR</a:t>
            </a:r>
            <a:r>
              <a:rPr lang="en-US" sz="2800" dirty="0">
                <a:solidFill>
                  <a:srgbClr val="002060"/>
                </a:solidFill>
              </a:rPr>
              <a:t> G598V, D761N; V774M; </a:t>
            </a:r>
            <a:r>
              <a:rPr lang="en-US" sz="2800" i="1" dirty="0">
                <a:solidFill>
                  <a:srgbClr val="002060"/>
                </a:solidFill>
              </a:rPr>
              <a:t>GNAS</a:t>
            </a:r>
            <a:r>
              <a:rPr lang="en-US" sz="2800" dirty="0">
                <a:solidFill>
                  <a:srgbClr val="002060"/>
                </a:solidFill>
              </a:rPr>
              <a:t> R201H;</a:t>
            </a:r>
            <a:r>
              <a:rPr lang="en-US" sz="2800" i="1" dirty="0">
                <a:solidFill>
                  <a:srgbClr val="002060"/>
                </a:solidFill>
              </a:rPr>
              <a:t> KRAS</a:t>
            </a:r>
            <a:r>
              <a:rPr lang="en-US" sz="2800" dirty="0">
                <a:solidFill>
                  <a:srgbClr val="002060"/>
                </a:solidFill>
              </a:rPr>
              <a:t> G12D; </a:t>
            </a:r>
            <a:r>
              <a:rPr lang="en-US" sz="2800" i="1" dirty="0">
                <a:solidFill>
                  <a:srgbClr val="002060"/>
                </a:solidFill>
              </a:rPr>
              <a:t>IDH1</a:t>
            </a:r>
            <a:r>
              <a:rPr lang="en-US" sz="2800" dirty="0">
                <a:solidFill>
                  <a:srgbClr val="002060"/>
                </a:solidFill>
              </a:rPr>
              <a:t> R132C/H; </a:t>
            </a:r>
            <a:r>
              <a:rPr lang="en-US" sz="2800" i="1" dirty="0">
                <a:solidFill>
                  <a:srgbClr val="002060"/>
                </a:solidFill>
              </a:rPr>
              <a:t>MET</a:t>
            </a:r>
            <a:r>
              <a:rPr lang="en-US" sz="2800" dirty="0">
                <a:solidFill>
                  <a:srgbClr val="002060"/>
                </a:solidFill>
              </a:rPr>
              <a:t> N375S; </a:t>
            </a:r>
            <a:r>
              <a:rPr lang="en-US" sz="2800" i="1" dirty="0">
                <a:solidFill>
                  <a:srgbClr val="002060"/>
                </a:solidFill>
              </a:rPr>
              <a:t>NRAS</a:t>
            </a:r>
            <a:r>
              <a:rPr lang="en-US" sz="2800" dirty="0">
                <a:solidFill>
                  <a:srgbClr val="002060"/>
                </a:solidFill>
              </a:rPr>
              <a:t> G12A, T50I, Q61R;</a:t>
            </a:r>
            <a:r>
              <a:rPr lang="en-US" sz="2800" i="1" dirty="0">
                <a:solidFill>
                  <a:srgbClr val="002060"/>
                </a:solidFill>
              </a:rPr>
              <a:t> PDGFRA </a:t>
            </a:r>
            <a:r>
              <a:rPr lang="en-US" sz="2800" dirty="0">
                <a:solidFill>
                  <a:srgbClr val="002060"/>
                </a:solidFill>
              </a:rPr>
              <a:t>G589E;</a:t>
            </a:r>
            <a:r>
              <a:rPr lang="en-US" sz="2800" i="1" dirty="0">
                <a:solidFill>
                  <a:srgbClr val="002060"/>
                </a:solidFill>
              </a:rPr>
              <a:t> PIK3CA</a:t>
            </a:r>
            <a:r>
              <a:rPr lang="en-US" sz="2800" dirty="0">
                <a:solidFill>
                  <a:srgbClr val="002060"/>
                </a:solidFill>
              </a:rPr>
              <a:t> R88Q, I391M, E542K, Q546R;             </a:t>
            </a:r>
            <a:r>
              <a:rPr lang="en-US" sz="2800" i="1" dirty="0">
                <a:solidFill>
                  <a:srgbClr val="002060"/>
                </a:solidFill>
              </a:rPr>
              <a:t>PTEN L325F</a:t>
            </a:r>
            <a:r>
              <a:rPr lang="en-US" sz="2800" dirty="0">
                <a:solidFill>
                  <a:srgbClr val="002060"/>
                </a:solidFill>
              </a:rPr>
              <a:t> and </a:t>
            </a:r>
            <a:r>
              <a:rPr lang="en-US" sz="2800" i="1" dirty="0">
                <a:solidFill>
                  <a:srgbClr val="002060"/>
                </a:solidFill>
              </a:rPr>
              <a:t>SMAD4</a:t>
            </a:r>
            <a:r>
              <a:rPr lang="en-US" sz="2800" dirty="0">
                <a:solidFill>
                  <a:srgbClr val="002060"/>
                </a:solidFill>
              </a:rPr>
              <a:t> V354L were identified. </a:t>
            </a:r>
          </a:p>
          <a:p>
            <a:pPr marL="0" indent="0" algn="l" rtl="0">
              <a:buFontTx/>
              <a:buNone/>
              <a:defRPr/>
            </a:pPr>
            <a:r>
              <a:rPr lang="en-US" sz="2800" dirty="0">
                <a:solidFill>
                  <a:srgbClr val="002060"/>
                </a:solidFill>
              </a:rPr>
              <a:t>       </a:t>
            </a:r>
          </a:p>
          <a:p>
            <a:pPr marL="0" indent="0" algn="l" rtl="0">
              <a:buFontTx/>
              <a:buNone/>
              <a:defRPr/>
            </a:pPr>
            <a:endParaRPr lang="en-US" sz="2800" dirty="0">
              <a:solidFill>
                <a:srgbClr val="002060"/>
              </a:solidFill>
            </a:endParaRPr>
          </a:p>
          <a:p>
            <a:pPr marL="0" indent="0" algn="l" rtl="0">
              <a:buFontTx/>
              <a:buNone/>
              <a:defRPr/>
            </a:pPr>
            <a:endParaRPr lang="en-US" sz="2800" dirty="0">
              <a:solidFill>
                <a:srgbClr val="002060"/>
              </a:solidFill>
            </a:endParaRPr>
          </a:p>
          <a:p>
            <a:pPr marL="0" indent="0" algn="l" rtl="0">
              <a:buFontTx/>
              <a:buNone/>
              <a:defRPr/>
            </a:pPr>
            <a:endParaRPr lang="en-US" sz="2800" dirty="0">
              <a:solidFill>
                <a:srgbClr val="002060"/>
              </a:solidFill>
            </a:endParaRPr>
          </a:p>
          <a:p>
            <a:pPr marL="0" indent="0" algn="l" rtl="0">
              <a:buFontTx/>
              <a:buNone/>
              <a:defRPr/>
            </a:pPr>
            <a:endParaRPr lang="en-US" sz="2800" dirty="0">
              <a:solidFill>
                <a:srgbClr val="002060"/>
              </a:solidFill>
            </a:endParaRPr>
          </a:p>
          <a:p>
            <a:pPr marL="0" indent="0" algn="l" rtl="0">
              <a:buFontTx/>
              <a:buNone/>
              <a:defRPr/>
            </a:pPr>
            <a:endParaRPr lang="en-US" sz="2800" dirty="0">
              <a:solidFill>
                <a:srgbClr val="002060"/>
              </a:solidFill>
            </a:endParaRPr>
          </a:p>
          <a:p>
            <a:pPr marL="0" indent="0" algn="l" rtl="0">
              <a:buFontTx/>
              <a:buNone/>
              <a:defRPr/>
            </a:pPr>
            <a:endParaRPr lang="en-US" sz="2800" dirty="0">
              <a:solidFill>
                <a:srgbClr val="002060"/>
              </a:solidFill>
            </a:endParaRPr>
          </a:p>
        </p:txBody>
      </p:sp>
    </p:spTree>
    <p:extLst>
      <p:ext uri="{BB962C8B-B14F-4D97-AF65-F5344CB8AC3E}">
        <p14:creationId xmlns:p14="http://schemas.microsoft.com/office/powerpoint/2010/main" val="466194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323850" y="620713"/>
            <a:ext cx="8640763" cy="4525962"/>
          </a:xfrm>
        </p:spPr>
        <p:txBody>
          <a:bodyPr/>
          <a:lstStyle/>
          <a:p>
            <a:pPr marL="0" indent="0" algn="l" rtl="0">
              <a:buFontTx/>
              <a:buNone/>
            </a:pPr>
            <a:r>
              <a:rPr lang="en-US" altLang="he-IL" sz="2800" dirty="0">
                <a:solidFill>
                  <a:srgbClr val="002060"/>
                </a:solidFill>
              </a:rPr>
              <a:t>Treatment was suggested in 42 of 67 cases , 3 patients died during workup. In 32 cases treatment suggested was deferred in 9 cases patient were treated as recommended; 4 with progressive disease, 5 with clinical benefit (2 PR, 1 Tumor resected, 2 SD).  </a:t>
            </a:r>
          </a:p>
          <a:p>
            <a:pPr marL="0" indent="0" algn="l" rtl="0">
              <a:buFontTx/>
              <a:buNone/>
            </a:pPr>
            <a:endParaRPr lang="en-US" altLang="he-IL" sz="2800" dirty="0">
              <a:solidFill>
                <a:srgbClr val="002060"/>
              </a:solidFill>
            </a:endParaRPr>
          </a:p>
          <a:p>
            <a:pPr marL="0" indent="0" algn="l" rtl="0">
              <a:buFontTx/>
              <a:buNone/>
            </a:pPr>
            <a:endParaRPr lang="en-US" altLang="he-IL" sz="2800" dirty="0">
              <a:solidFill>
                <a:srgbClr val="002060"/>
              </a:solidFill>
            </a:endParaRPr>
          </a:p>
          <a:p>
            <a:pPr marL="0" indent="0" algn="l" rtl="0">
              <a:buFontTx/>
              <a:buNone/>
            </a:pPr>
            <a:r>
              <a:rPr lang="en-US" altLang="he-IL" sz="2800" dirty="0">
                <a:solidFill>
                  <a:srgbClr val="002060"/>
                </a:solidFill>
              </a:rPr>
              <a:t> </a:t>
            </a:r>
          </a:p>
          <a:p>
            <a:pPr marL="0" indent="0"/>
            <a:endParaRPr lang="he-IL" altLang="he-IL" dirty="0"/>
          </a:p>
        </p:txBody>
      </p:sp>
      <p:graphicFrame>
        <p:nvGraphicFramePr>
          <p:cNvPr id="3" name="Chart 2"/>
          <p:cNvGraphicFramePr>
            <a:graphicFrameLocks/>
          </p:cNvGraphicFramePr>
          <p:nvPr>
            <p:extLst>
              <p:ext uri="{D42A27DB-BD31-4B8C-83A1-F6EECF244321}">
                <p14:modId xmlns:p14="http://schemas.microsoft.com/office/powerpoint/2010/main" val="3819563796"/>
              </p:ext>
            </p:extLst>
          </p:nvPr>
        </p:nvGraphicFramePr>
        <p:xfrm>
          <a:off x="-612576" y="3068960"/>
          <a:ext cx="5400600"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586481909"/>
              </p:ext>
            </p:extLst>
          </p:nvPr>
        </p:nvGraphicFramePr>
        <p:xfrm>
          <a:off x="1907704" y="3356992"/>
          <a:ext cx="6336704" cy="3717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772787877"/>
              </p:ext>
            </p:extLst>
          </p:nvPr>
        </p:nvGraphicFramePr>
        <p:xfrm>
          <a:off x="4572000" y="3645024"/>
          <a:ext cx="6408712" cy="3384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2981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r>
              <a:rPr lang="en-US" b="1" dirty="0" err="1">
                <a:solidFill>
                  <a:srgbClr val="002060"/>
                </a:solidFill>
              </a:rPr>
              <a:t>Oncomine</a:t>
            </a:r>
            <a:r>
              <a:rPr lang="en-US" b="1" baseline="30000" dirty="0">
                <a:solidFill>
                  <a:srgbClr val="002060"/>
                </a:solidFill>
              </a:rPr>
              <a:t>®</a:t>
            </a:r>
            <a:r>
              <a:rPr lang="en-US" b="1" dirty="0">
                <a:solidFill>
                  <a:srgbClr val="002060"/>
                </a:solidFill>
              </a:rPr>
              <a:t> Solid </a:t>
            </a:r>
            <a:r>
              <a:rPr lang="en-US" b="1" dirty="0" err="1">
                <a:solidFill>
                  <a:srgbClr val="002060"/>
                </a:solidFill>
              </a:rPr>
              <a:t>Tumour</a:t>
            </a:r>
            <a:r>
              <a:rPr lang="en-US" b="1" dirty="0">
                <a:solidFill>
                  <a:srgbClr val="002060"/>
                </a:solidFill>
              </a:rPr>
              <a:t> DNA Kit</a:t>
            </a:r>
            <a:br>
              <a:rPr lang="en-US" b="1" dirty="0">
                <a:solidFill>
                  <a:srgbClr val="002060"/>
                </a:solidFill>
              </a:rPr>
            </a:br>
            <a:br>
              <a:rPr lang="en-US" b="1" dirty="0">
                <a:solidFill>
                  <a:srgbClr val="002060"/>
                </a:solidFill>
              </a:rPr>
            </a:br>
            <a:endParaRPr lang="he-IL" dirty="0">
              <a:solidFill>
                <a:srgbClr val="002060"/>
              </a:solidFill>
            </a:endParaRPr>
          </a:p>
        </p:txBody>
      </p:sp>
      <p:sp>
        <p:nvSpPr>
          <p:cNvPr id="3" name="Content Placeholder 2"/>
          <p:cNvSpPr>
            <a:spLocks noGrp="1"/>
          </p:cNvSpPr>
          <p:nvPr>
            <p:ph idx="1"/>
          </p:nvPr>
        </p:nvSpPr>
        <p:spPr/>
        <p:txBody>
          <a:bodyPr/>
          <a:lstStyle/>
          <a:p>
            <a:pPr algn="l" rtl="0"/>
            <a:r>
              <a:rPr lang="en-US" dirty="0">
                <a:solidFill>
                  <a:srgbClr val="002060"/>
                </a:solidFill>
              </a:rPr>
              <a:t>Current standard of care in HMO for testing RAS, BRAF and EGFR mutations as well as other indications.</a:t>
            </a:r>
          </a:p>
          <a:p>
            <a:pPr algn="l" rtl="0"/>
            <a:r>
              <a:rPr lang="en-US" dirty="0">
                <a:solidFill>
                  <a:srgbClr val="002060"/>
                </a:solidFill>
              </a:rPr>
              <a:t>No additional cost to patients  </a:t>
            </a:r>
          </a:p>
          <a:p>
            <a:pPr algn="l" rtl="0"/>
            <a:r>
              <a:rPr lang="en-US" dirty="0">
                <a:solidFill>
                  <a:srgbClr val="002060"/>
                </a:solidFill>
              </a:rPr>
              <a:t>Tests EGFR, ALK, ERBB2, ERBB4, FGFR1, FGFR2, FGFR3, MET, DDR2, KRAS, PIK3CA, BRAF, AKT1, PTEN, NRAS, MAP2K1, STK11, NOTCH1, CTNNB1, SMAD4, FBXW7 and TP53</a:t>
            </a:r>
          </a:p>
          <a:p>
            <a:pPr algn="l" rtl="0"/>
            <a:r>
              <a:rPr lang="en-US" i="1" dirty="0">
                <a:solidFill>
                  <a:srgbClr val="002060"/>
                </a:solidFill>
              </a:rPr>
              <a:t>BRCA1/2</a:t>
            </a:r>
            <a:r>
              <a:rPr lang="en-US" dirty="0">
                <a:solidFill>
                  <a:srgbClr val="002060"/>
                </a:solidFill>
              </a:rPr>
              <a:t> MMR and HER2 are routine. </a:t>
            </a:r>
            <a:endParaRPr lang="he-IL" i="1" dirty="0">
              <a:solidFill>
                <a:srgbClr val="002060"/>
              </a:solidFill>
            </a:endParaRPr>
          </a:p>
        </p:txBody>
      </p:sp>
    </p:spTree>
    <p:extLst>
      <p:ext uri="{BB962C8B-B14F-4D97-AF65-F5344CB8AC3E}">
        <p14:creationId xmlns:p14="http://schemas.microsoft.com/office/powerpoint/2010/main" val="101964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2018 </a:t>
            </a:r>
            <a:endParaRPr lang="he-IL" dirty="0">
              <a:solidFill>
                <a:srgbClr val="002060"/>
              </a:solidFill>
            </a:endParaRPr>
          </a:p>
        </p:txBody>
      </p:sp>
      <p:sp>
        <p:nvSpPr>
          <p:cNvPr id="3" name="Content Placeholder 2"/>
          <p:cNvSpPr>
            <a:spLocks noGrp="1"/>
          </p:cNvSpPr>
          <p:nvPr>
            <p:ph idx="1"/>
          </p:nvPr>
        </p:nvSpPr>
        <p:spPr/>
        <p:txBody>
          <a:bodyPr/>
          <a:lstStyle/>
          <a:p>
            <a:pPr algn="l" rtl="0"/>
            <a:r>
              <a:rPr lang="en-US" dirty="0">
                <a:solidFill>
                  <a:srgbClr val="002060"/>
                </a:solidFill>
              </a:rPr>
              <a:t>1026 Oncomine tests</a:t>
            </a:r>
          </a:p>
          <a:p>
            <a:pPr algn="l" rtl="0"/>
            <a:r>
              <a:rPr lang="en-US" dirty="0">
                <a:solidFill>
                  <a:srgbClr val="002060"/>
                </a:solidFill>
              </a:rPr>
              <a:t>395 </a:t>
            </a:r>
            <a:r>
              <a:rPr lang="en-US" i="1" dirty="0">
                <a:solidFill>
                  <a:srgbClr val="002060"/>
                </a:solidFill>
              </a:rPr>
              <a:t>BRCA1/2 </a:t>
            </a:r>
            <a:r>
              <a:rPr lang="en-US" dirty="0">
                <a:solidFill>
                  <a:srgbClr val="002060"/>
                </a:solidFill>
              </a:rPr>
              <a:t>tests</a:t>
            </a:r>
          </a:p>
          <a:p>
            <a:pPr algn="l" rtl="0"/>
            <a:r>
              <a:rPr lang="en-US" dirty="0">
                <a:solidFill>
                  <a:srgbClr val="002060"/>
                </a:solidFill>
              </a:rPr>
              <a:t>163 Cases presented in the molecular forum with impact on patients care.</a:t>
            </a:r>
          </a:p>
          <a:p>
            <a:pPr algn="l" rtl="0"/>
            <a:endParaRPr lang="en-US" dirty="0">
              <a:solidFill>
                <a:srgbClr val="002060"/>
              </a:solidFill>
            </a:endParaRPr>
          </a:p>
          <a:p>
            <a:pPr algn="l" rtl="0"/>
            <a:r>
              <a:rPr lang="en-US" dirty="0">
                <a:solidFill>
                  <a:srgbClr val="002060"/>
                </a:solidFill>
              </a:rPr>
              <a:t>Clinical trials such as </a:t>
            </a:r>
            <a:r>
              <a:rPr lang="en-US" i="1" dirty="0">
                <a:solidFill>
                  <a:srgbClr val="002060"/>
                </a:solidFill>
              </a:rPr>
              <a:t>BRAF </a:t>
            </a:r>
            <a:r>
              <a:rPr lang="en-US" dirty="0">
                <a:solidFill>
                  <a:srgbClr val="002060"/>
                </a:solidFill>
              </a:rPr>
              <a:t>mutation in colon cancer, </a:t>
            </a:r>
            <a:r>
              <a:rPr lang="en-US" i="1" dirty="0">
                <a:solidFill>
                  <a:srgbClr val="002060"/>
                </a:solidFill>
              </a:rPr>
              <a:t>BRCA1</a:t>
            </a:r>
            <a:r>
              <a:rPr lang="en-US" dirty="0">
                <a:solidFill>
                  <a:srgbClr val="002060"/>
                </a:solidFill>
              </a:rPr>
              <a:t> mutation in all indications or </a:t>
            </a:r>
            <a:r>
              <a:rPr lang="en-US" i="1" dirty="0">
                <a:solidFill>
                  <a:srgbClr val="002060"/>
                </a:solidFill>
              </a:rPr>
              <a:t>ERBB2</a:t>
            </a:r>
            <a:r>
              <a:rPr lang="en-US" dirty="0">
                <a:solidFill>
                  <a:srgbClr val="002060"/>
                </a:solidFill>
              </a:rPr>
              <a:t> mutation in all indications are possible. </a:t>
            </a:r>
          </a:p>
          <a:p>
            <a:pPr algn="l" rtl="0"/>
            <a:endParaRPr lang="en-US" dirty="0">
              <a:solidFill>
                <a:srgbClr val="002060"/>
              </a:solidFill>
            </a:endParaRPr>
          </a:p>
          <a:p>
            <a:pPr algn="l" rtl="0"/>
            <a:endParaRPr lang="he-IL" dirty="0">
              <a:solidFill>
                <a:srgbClr val="002060"/>
              </a:solidFill>
            </a:endParaRPr>
          </a:p>
        </p:txBody>
      </p:sp>
    </p:spTree>
    <p:extLst>
      <p:ext uri="{BB962C8B-B14F-4D97-AF65-F5344CB8AC3E}">
        <p14:creationId xmlns:p14="http://schemas.microsoft.com/office/powerpoint/2010/main" val="1244409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he-IL" dirty="0">
                <a:solidFill>
                  <a:srgbClr val="002060"/>
                </a:solidFill>
              </a:rPr>
              <a:t>Future plans</a:t>
            </a:r>
            <a:endParaRPr lang="en-US" altLang="he-IL" dirty="0">
              <a:solidFill>
                <a:schemeClr val="accent2"/>
              </a:solidFill>
            </a:endParaRPr>
          </a:p>
        </p:txBody>
      </p:sp>
      <p:sp>
        <p:nvSpPr>
          <p:cNvPr id="34819" name="Rectangle 3"/>
          <p:cNvSpPr>
            <a:spLocks noGrp="1" noChangeArrowheads="1"/>
          </p:cNvSpPr>
          <p:nvPr>
            <p:ph type="body" idx="1"/>
          </p:nvPr>
        </p:nvSpPr>
        <p:spPr>
          <a:xfrm>
            <a:off x="457200" y="1196752"/>
            <a:ext cx="8229600" cy="4525963"/>
          </a:xfrm>
        </p:spPr>
        <p:txBody>
          <a:bodyPr/>
          <a:lstStyle/>
          <a:p>
            <a:pPr marL="0" indent="0" algn="l" rtl="0">
              <a:lnSpc>
                <a:spcPct val="90000"/>
              </a:lnSpc>
              <a:buFontTx/>
              <a:buNone/>
            </a:pPr>
            <a:r>
              <a:rPr lang="en-US" altLang="he-IL" sz="2800" dirty="0">
                <a:solidFill>
                  <a:srgbClr val="002060"/>
                </a:solidFill>
              </a:rPr>
              <a:t>Short term – Applying automated tools for data integration into the EMR, reporting pathogenic variation </a:t>
            </a:r>
          </a:p>
          <a:p>
            <a:pPr marL="0" indent="0" algn="l" rtl="0">
              <a:lnSpc>
                <a:spcPct val="90000"/>
              </a:lnSpc>
              <a:buFontTx/>
              <a:buNone/>
            </a:pPr>
            <a:r>
              <a:rPr lang="en-US" altLang="he-IL" sz="2800" dirty="0">
                <a:solidFill>
                  <a:srgbClr val="002060"/>
                </a:solidFill>
              </a:rPr>
              <a:t> </a:t>
            </a:r>
          </a:p>
          <a:p>
            <a:pPr marL="0" indent="0" algn="l" rtl="0">
              <a:lnSpc>
                <a:spcPct val="90000"/>
              </a:lnSpc>
              <a:buFontTx/>
              <a:buNone/>
            </a:pPr>
            <a:r>
              <a:rPr lang="en-US" altLang="he-IL" sz="2800" dirty="0">
                <a:solidFill>
                  <a:srgbClr val="002060"/>
                </a:solidFill>
              </a:rPr>
              <a:t>- Enhancing cfDNA test to ESR mutations  </a:t>
            </a:r>
          </a:p>
          <a:p>
            <a:pPr marL="0" indent="0" algn="l" rtl="0">
              <a:lnSpc>
                <a:spcPct val="90000"/>
              </a:lnSpc>
              <a:buFontTx/>
              <a:buNone/>
            </a:pPr>
            <a:r>
              <a:rPr lang="en-US" altLang="he-IL" sz="2800" dirty="0">
                <a:solidFill>
                  <a:srgbClr val="002060"/>
                </a:solidFill>
              </a:rPr>
              <a:t>- Sarcoma panel – Nanopore based </a:t>
            </a:r>
          </a:p>
          <a:p>
            <a:pPr marL="0" indent="0" algn="l" rtl="0">
              <a:lnSpc>
                <a:spcPct val="90000"/>
              </a:lnSpc>
              <a:buFontTx/>
              <a:buNone/>
            </a:pPr>
            <a:endParaRPr lang="en-US" altLang="he-IL" sz="2800" dirty="0">
              <a:solidFill>
                <a:srgbClr val="002060"/>
              </a:solidFill>
            </a:endParaRPr>
          </a:p>
          <a:p>
            <a:pPr marL="0" indent="0" algn="l" rtl="0">
              <a:lnSpc>
                <a:spcPct val="90000"/>
              </a:lnSpc>
              <a:buFontTx/>
              <a:buNone/>
            </a:pPr>
            <a:endParaRPr lang="en-US" altLang="he-IL" sz="2800" dirty="0">
              <a:solidFill>
                <a:srgbClr val="002060"/>
              </a:solidFill>
            </a:endParaRPr>
          </a:p>
          <a:p>
            <a:pPr marL="0" indent="0" algn="l" rtl="0">
              <a:lnSpc>
                <a:spcPct val="90000"/>
              </a:lnSpc>
              <a:buFontTx/>
              <a:buNone/>
            </a:pPr>
            <a:endParaRPr lang="en-US" altLang="he-IL" sz="2800" dirty="0">
              <a:solidFill>
                <a:srgbClr val="002060"/>
              </a:solidFill>
            </a:endParaRPr>
          </a:p>
          <a:p>
            <a:pPr marL="0" indent="0" algn="l" rtl="0">
              <a:lnSpc>
                <a:spcPct val="90000"/>
              </a:lnSpc>
              <a:buFontTx/>
              <a:buNone/>
            </a:pPr>
            <a:endParaRPr lang="en-US" altLang="he-IL" sz="2800" dirty="0">
              <a:solidFill>
                <a:srgbClr val="002060"/>
              </a:solidFill>
            </a:endParaRPr>
          </a:p>
        </p:txBody>
      </p:sp>
    </p:spTree>
    <p:extLst>
      <p:ext uri="{BB962C8B-B14F-4D97-AF65-F5344CB8AC3E}">
        <p14:creationId xmlns:p14="http://schemas.microsoft.com/office/powerpoint/2010/main" val="2172648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pPr marL="0" indent="0" algn="l" rtl="0">
              <a:lnSpc>
                <a:spcPct val="90000"/>
              </a:lnSpc>
              <a:buNone/>
            </a:pPr>
            <a:r>
              <a:rPr lang="en-US" altLang="he-IL" dirty="0">
                <a:solidFill>
                  <a:srgbClr val="002060"/>
                </a:solidFill>
              </a:rPr>
              <a:t>Intermediate term – </a:t>
            </a:r>
          </a:p>
          <a:p>
            <a:pPr marL="0" indent="0" algn="l" rtl="0">
              <a:lnSpc>
                <a:spcPct val="90000"/>
              </a:lnSpc>
              <a:buNone/>
            </a:pPr>
            <a:r>
              <a:rPr lang="en-US" altLang="he-IL" dirty="0">
                <a:solidFill>
                  <a:srgbClr val="002060"/>
                </a:solidFill>
              </a:rPr>
              <a:t>- Whole genome sequencing for identification of agnostic structural variation methylation panel.</a:t>
            </a:r>
          </a:p>
          <a:p>
            <a:pPr marL="0" indent="0" algn="l" rtl="0">
              <a:lnSpc>
                <a:spcPct val="90000"/>
              </a:lnSpc>
              <a:buNone/>
            </a:pPr>
            <a:r>
              <a:rPr lang="en-US" altLang="he-IL" dirty="0">
                <a:solidFill>
                  <a:srgbClr val="002060"/>
                </a:solidFill>
              </a:rPr>
              <a:t>- Whole exome sequencing for identification mutational signature and comprehensive mutational burden and point mutations.</a:t>
            </a:r>
          </a:p>
          <a:p>
            <a:pPr marL="0" indent="0" algn="l" rtl="0">
              <a:lnSpc>
                <a:spcPct val="90000"/>
              </a:lnSpc>
              <a:buNone/>
            </a:pPr>
            <a:endParaRPr lang="en-US" altLang="he-IL" dirty="0">
              <a:solidFill>
                <a:srgbClr val="002060"/>
              </a:solidFill>
            </a:endParaRPr>
          </a:p>
          <a:p>
            <a:pPr marL="0" indent="0" algn="l" rtl="0">
              <a:lnSpc>
                <a:spcPct val="90000"/>
              </a:lnSpc>
              <a:buNone/>
            </a:pPr>
            <a:r>
              <a:rPr lang="en-US" altLang="he-IL" dirty="0">
                <a:solidFill>
                  <a:srgbClr val="002060"/>
                </a:solidFill>
              </a:rPr>
              <a:t>Long term –  A unified, minimal invasive, point of care test integrated to EMR with supporting action logic.  </a:t>
            </a:r>
          </a:p>
          <a:p>
            <a:endParaRPr lang="he-IL" dirty="0"/>
          </a:p>
        </p:txBody>
      </p:sp>
      <p:sp>
        <p:nvSpPr>
          <p:cNvPr id="4" name="Rectangle 2"/>
          <p:cNvSpPr txBox="1">
            <a:spLocks noChangeArrowheads="1"/>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r>
              <a:rPr lang="en-US" altLang="he-IL" kern="0">
                <a:solidFill>
                  <a:srgbClr val="002060"/>
                </a:solidFill>
              </a:rPr>
              <a:t>Future plans</a:t>
            </a:r>
            <a:endParaRPr lang="en-US" altLang="he-IL" kern="0" dirty="0">
              <a:solidFill>
                <a:schemeClr val="accent2"/>
              </a:solidFill>
            </a:endParaRPr>
          </a:p>
        </p:txBody>
      </p:sp>
    </p:spTree>
    <p:extLst>
      <p:ext uri="{BB962C8B-B14F-4D97-AF65-F5344CB8AC3E}">
        <p14:creationId xmlns:p14="http://schemas.microsoft.com/office/powerpoint/2010/main" val="3090352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pPr marL="0" indent="0" algn="l" rtl="0">
              <a:lnSpc>
                <a:spcPct val="90000"/>
              </a:lnSpc>
              <a:buNone/>
            </a:pPr>
            <a:r>
              <a:rPr lang="en-US" altLang="he-IL" dirty="0">
                <a:solidFill>
                  <a:srgbClr val="002060"/>
                </a:solidFill>
              </a:rPr>
              <a:t>long term – Have been validated in basic science laboratory waiting for strategic management decision </a:t>
            </a:r>
          </a:p>
          <a:p>
            <a:pPr marL="0" indent="0" algn="l" rtl="0">
              <a:lnSpc>
                <a:spcPct val="90000"/>
              </a:lnSpc>
              <a:buNone/>
            </a:pPr>
            <a:endParaRPr lang="en-US" altLang="he-IL" dirty="0">
              <a:solidFill>
                <a:srgbClr val="002060"/>
              </a:solidFill>
            </a:endParaRPr>
          </a:p>
          <a:p>
            <a:pPr marL="0" indent="0" algn="l" rtl="0">
              <a:lnSpc>
                <a:spcPct val="90000"/>
              </a:lnSpc>
              <a:buNone/>
            </a:pPr>
            <a:r>
              <a:rPr lang="en-US" altLang="he-IL" dirty="0">
                <a:solidFill>
                  <a:srgbClr val="002060"/>
                </a:solidFill>
              </a:rPr>
              <a:t>- cfDNA analysis of epigenetic changes</a:t>
            </a:r>
          </a:p>
          <a:p>
            <a:pPr algn="l" rtl="0">
              <a:lnSpc>
                <a:spcPct val="90000"/>
              </a:lnSpc>
              <a:buFontTx/>
              <a:buChar char="-"/>
            </a:pPr>
            <a:r>
              <a:rPr lang="en-US" altLang="he-IL" dirty="0">
                <a:solidFill>
                  <a:srgbClr val="002060"/>
                </a:solidFill>
              </a:rPr>
              <a:t>EVOC</a:t>
            </a:r>
          </a:p>
          <a:p>
            <a:pPr algn="l" rtl="0">
              <a:lnSpc>
                <a:spcPct val="90000"/>
              </a:lnSpc>
              <a:buFontTx/>
              <a:buChar char="-"/>
            </a:pPr>
            <a:r>
              <a:rPr lang="en-US" altLang="he-IL" dirty="0">
                <a:solidFill>
                  <a:srgbClr val="002060"/>
                </a:solidFill>
              </a:rPr>
              <a:t>Nucleotide based therapy </a:t>
            </a:r>
          </a:p>
          <a:p>
            <a:endParaRPr lang="he-IL" dirty="0"/>
          </a:p>
        </p:txBody>
      </p:sp>
      <p:sp>
        <p:nvSpPr>
          <p:cNvPr id="4" name="Rectangle 2"/>
          <p:cNvSpPr txBox="1">
            <a:spLocks noChangeArrowheads="1"/>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r>
              <a:rPr lang="en-US" altLang="he-IL" kern="0">
                <a:solidFill>
                  <a:srgbClr val="002060"/>
                </a:solidFill>
              </a:rPr>
              <a:t>Future plans</a:t>
            </a:r>
            <a:endParaRPr lang="en-US" altLang="he-IL" kern="0" dirty="0">
              <a:solidFill>
                <a:schemeClr val="accent2"/>
              </a:solidFill>
            </a:endParaRPr>
          </a:p>
        </p:txBody>
      </p:sp>
    </p:spTree>
    <p:extLst>
      <p:ext uri="{BB962C8B-B14F-4D97-AF65-F5344CB8AC3E}">
        <p14:creationId xmlns:p14="http://schemas.microsoft.com/office/powerpoint/2010/main" val="2163525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2492375"/>
            <a:ext cx="8229600" cy="1143000"/>
          </a:xfrm>
        </p:spPr>
        <p:txBody>
          <a:bodyPr/>
          <a:lstStyle/>
          <a:p>
            <a:r>
              <a:rPr lang="en-US" altLang="he-IL">
                <a:solidFill>
                  <a:srgbClr val="002060"/>
                </a:solidFill>
              </a:rPr>
              <a:t>Thank you very much</a:t>
            </a:r>
            <a:endParaRPr lang="he-IL" altLang="he-IL">
              <a:solidFill>
                <a:srgbClr val="002060"/>
              </a:solidFill>
            </a:endParaRPr>
          </a:p>
        </p:txBody>
      </p:sp>
      <p:sp>
        <p:nvSpPr>
          <p:cNvPr id="43011" name="Content Placeholder 2"/>
          <p:cNvSpPr>
            <a:spLocks noGrp="1"/>
          </p:cNvSpPr>
          <p:nvPr>
            <p:ph idx="1"/>
          </p:nvPr>
        </p:nvSpPr>
        <p:spPr/>
        <p:txBody>
          <a:bodyPr/>
          <a:lstStyle/>
          <a:p>
            <a:endParaRPr lang="he-IL" altLang="he-IL"/>
          </a:p>
        </p:txBody>
      </p:sp>
    </p:spTree>
    <p:extLst>
      <p:ext uri="{BB962C8B-B14F-4D97-AF65-F5344CB8AC3E}">
        <p14:creationId xmlns:p14="http://schemas.microsoft.com/office/powerpoint/2010/main" val="136493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he-IL" altLang="he-IL"/>
          </a:p>
        </p:txBody>
      </p:sp>
      <p:sp>
        <p:nvSpPr>
          <p:cNvPr id="13315" name="Content Placeholder 2"/>
          <p:cNvSpPr>
            <a:spLocks noGrp="1"/>
          </p:cNvSpPr>
          <p:nvPr>
            <p:ph idx="1"/>
          </p:nvPr>
        </p:nvSpPr>
        <p:spPr/>
        <p:txBody>
          <a:bodyPr/>
          <a:lstStyle/>
          <a:p>
            <a:pPr marL="0" indent="0" algn="l" rtl="0">
              <a:buFontTx/>
              <a:buNone/>
            </a:pPr>
            <a:r>
              <a:rPr lang="en-US" altLang="he-IL" sz="2800">
                <a:solidFill>
                  <a:srgbClr val="002060"/>
                </a:solidFill>
              </a:rPr>
              <a:t>On 10/2013 lung and peritoneal metastasis were identified in a CTS, a biopsy revealed adenocarcinoma of colon. On sigmoidoscopy recurrent carcinoma of colon.  Between 11/2013-12/2013 treated with 5-Flurouracil in combination with Leucovorin, Irinotecan (FOLFIRI) + and Bevacizumab with progressive disease. </a:t>
            </a:r>
            <a:endParaRPr lang="he-IL" altLang="he-IL" sz="2800">
              <a:solidFill>
                <a:srgbClr val="002060"/>
              </a:solidFill>
            </a:endParaRPr>
          </a:p>
          <a:p>
            <a:pPr marL="0" indent="0" algn="l" rtl="0">
              <a:buFontTx/>
              <a:buNone/>
            </a:pPr>
            <a:endParaRPr lang="he-IL" altLang="he-IL" sz="2800"/>
          </a:p>
        </p:txBody>
      </p:sp>
    </p:spTree>
    <p:extLst>
      <p:ext uri="{BB962C8B-B14F-4D97-AF65-F5344CB8AC3E}">
        <p14:creationId xmlns:p14="http://schemas.microsoft.com/office/powerpoint/2010/main" val="230854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he-IL">
                <a:solidFill>
                  <a:srgbClr val="002060"/>
                </a:solidFill>
              </a:rPr>
              <a:t>Sequencing result</a:t>
            </a:r>
            <a:endParaRPr lang="he-IL" altLang="he-IL">
              <a:solidFill>
                <a:srgbClr val="002060"/>
              </a:solidFill>
            </a:endParaRPr>
          </a:p>
        </p:txBody>
      </p:sp>
      <p:graphicFrame>
        <p:nvGraphicFramePr>
          <p:cNvPr id="24606" name="Group 30"/>
          <p:cNvGraphicFramePr>
            <a:graphicFrameLocks noGrp="1"/>
          </p:cNvGraphicFramePr>
          <p:nvPr>
            <p:ph idx="1"/>
          </p:nvPr>
        </p:nvGraphicFramePr>
        <p:xfrm>
          <a:off x="457200" y="1668463"/>
          <a:ext cx="8229600" cy="2560635"/>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6" marB="4572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a:txBody>
                  <a:tcPr marT="45726" marB="4572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cs typeface="Arial" charset="0"/>
                        </a:rPr>
                        <a:t>Bases in target regions</a:t>
                      </a:r>
                    </a:p>
                  </a:txBody>
                  <a:tcPr marT="45726" marB="4572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e-IL" sz="1800" b="0" i="0" u="none" strike="noStrike" cap="none" normalizeH="0" baseline="0">
                          <a:ln>
                            <a:noFill/>
                          </a:ln>
                          <a:solidFill>
                            <a:srgbClr val="002060"/>
                          </a:solidFill>
                          <a:effectLst/>
                          <a:latin typeface="Arial" charset="0"/>
                          <a:cs typeface="Arial" charset="0"/>
                        </a:rPr>
                        <a:t>22,027</a:t>
                      </a:r>
                    </a:p>
                  </a:txBody>
                  <a:tcPr marT="45726" marB="4572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cs typeface="Arial" charset="0"/>
                        </a:rPr>
                        <a:t>Average base coverage depth</a:t>
                      </a:r>
                    </a:p>
                  </a:txBody>
                  <a:tcPr marT="45726" marB="4572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cs typeface="Arial" charset="0"/>
                        </a:rPr>
                        <a:t>1,035; 1,026</a:t>
                      </a:r>
                      <a:endParaRPr kumimoji="0" lang="he-IL" sz="1800" b="0" i="0" u="none" strike="noStrike" cap="none" normalizeH="0" baseline="0" dirty="0">
                        <a:ln>
                          <a:noFill/>
                        </a:ln>
                        <a:solidFill>
                          <a:srgbClr val="002060"/>
                        </a:solidFill>
                        <a:effectLst/>
                        <a:latin typeface="Arial" charset="0"/>
                        <a:cs typeface="Arial" charset="0"/>
                      </a:endParaRPr>
                    </a:p>
                  </a:txBody>
                  <a:tcPr marT="45726" marB="4572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cs typeface="Arial" charset="0"/>
                        </a:rPr>
                        <a:t>Coverage at 1x</a:t>
                      </a:r>
                    </a:p>
                  </a:txBody>
                  <a:tcPr marT="45726" marB="4572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a:ln>
                            <a:noFill/>
                          </a:ln>
                          <a:solidFill>
                            <a:srgbClr val="002060"/>
                          </a:solidFill>
                          <a:effectLst/>
                          <a:latin typeface="Arial" charset="0"/>
                          <a:cs typeface="Arial" charset="0"/>
                        </a:rPr>
                        <a:t>100%</a:t>
                      </a:r>
                      <a:r>
                        <a:rPr kumimoji="0" lang="en-US" sz="1800" b="0" i="0" u="none" strike="noStrike" cap="none" normalizeH="0" baseline="0" dirty="0">
                          <a:ln>
                            <a:noFill/>
                          </a:ln>
                          <a:solidFill>
                            <a:srgbClr val="002060"/>
                          </a:solidFill>
                          <a:effectLst/>
                          <a:latin typeface="Arial" charset="0"/>
                          <a:cs typeface="Arial" charset="0"/>
                        </a:rPr>
                        <a:t>;</a:t>
                      </a:r>
                      <a:r>
                        <a:rPr kumimoji="0" lang="he-IL" sz="1800" b="0" i="0" u="none" strike="noStrike" cap="none" normalizeH="0" baseline="0" dirty="0">
                          <a:ln>
                            <a:noFill/>
                          </a:ln>
                          <a:solidFill>
                            <a:srgbClr val="002060"/>
                          </a:solidFill>
                          <a:effectLst/>
                          <a:latin typeface="Arial" charset="0"/>
                          <a:cs typeface="Arial" charset="0"/>
                        </a:rPr>
                        <a:t> 100%</a:t>
                      </a:r>
                    </a:p>
                  </a:txBody>
                  <a:tcPr marT="45726" marB="4572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cs typeface="Arial" charset="0"/>
                        </a:rPr>
                        <a:t>Coverage at 20x</a:t>
                      </a:r>
                    </a:p>
                  </a:txBody>
                  <a:tcPr marT="45726" marB="4572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a:ln>
                            <a:noFill/>
                          </a:ln>
                          <a:solidFill>
                            <a:srgbClr val="002060"/>
                          </a:solidFill>
                          <a:effectLst/>
                          <a:latin typeface="Arial" charset="0"/>
                          <a:cs typeface="Arial" charset="0"/>
                        </a:rPr>
                        <a:t>100%</a:t>
                      </a:r>
                      <a:r>
                        <a:rPr kumimoji="0" lang="en-US" sz="1800" b="0" i="0" u="none" strike="noStrike" cap="none" normalizeH="0" baseline="0" dirty="0">
                          <a:ln>
                            <a:noFill/>
                          </a:ln>
                          <a:solidFill>
                            <a:srgbClr val="002060"/>
                          </a:solidFill>
                          <a:effectLst/>
                          <a:latin typeface="Arial" charset="0"/>
                          <a:cs typeface="Arial" charset="0"/>
                        </a:rPr>
                        <a:t>;</a:t>
                      </a:r>
                      <a:r>
                        <a:rPr kumimoji="0" lang="he-IL" sz="1800" b="0" i="0" u="none" strike="noStrike" cap="none" normalizeH="0" baseline="0" dirty="0">
                          <a:ln>
                            <a:noFill/>
                          </a:ln>
                          <a:solidFill>
                            <a:srgbClr val="002060"/>
                          </a:solidFill>
                          <a:effectLst/>
                          <a:latin typeface="Arial" charset="0"/>
                          <a:cs typeface="Arial" charset="0"/>
                        </a:rPr>
                        <a:t> 100%</a:t>
                      </a:r>
                    </a:p>
                  </a:txBody>
                  <a:tcPr marT="45726" marB="4572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cs typeface="Arial" charset="0"/>
                        </a:rPr>
                        <a:t>Coverage at 100x</a:t>
                      </a:r>
                    </a:p>
                  </a:txBody>
                  <a:tcPr marT="45726" marB="4572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a:ln>
                            <a:noFill/>
                          </a:ln>
                          <a:solidFill>
                            <a:srgbClr val="002060"/>
                          </a:solidFill>
                          <a:effectLst/>
                          <a:latin typeface="Arial" charset="0"/>
                          <a:cs typeface="Arial" charset="0"/>
                        </a:rPr>
                        <a:t>100%</a:t>
                      </a:r>
                      <a:r>
                        <a:rPr kumimoji="0" lang="en-US" sz="1800" b="0" i="0" u="none" strike="noStrike" cap="none" normalizeH="0" baseline="0" dirty="0">
                          <a:ln>
                            <a:noFill/>
                          </a:ln>
                          <a:solidFill>
                            <a:srgbClr val="002060"/>
                          </a:solidFill>
                          <a:effectLst/>
                          <a:latin typeface="Arial" charset="0"/>
                          <a:cs typeface="Arial" charset="0"/>
                        </a:rPr>
                        <a:t>;</a:t>
                      </a:r>
                      <a:r>
                        <a:rPr kumimoji="0" lang="he-IL" sz="1800" b="0" i="0" u="none" strike="noStrike" cap="none" normalizeH="0" baseline="0" dirty="0">
                          <a:ln>
                            <a:noFill/>
                          </a:ln>
                          <a:solidFill>
                            <a:srgbClr val="002060"/>
                          </a:solidFill>
                          <a:effectLst/>
                          <a:latin typeface="Arial" charset="0"/>
                          <a:cs typeface="Arial" charset="0"/>
                        </a:rPr>
                        <a:t> 99.7%</a:t>
                      </a:r>
                    </a:p>
                  </a:txBody>
                  <a:tcPr marT="45726" marB="4572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a:solidFill>
                            <a:srgbClr val="002060"/>
                          </a:solidFill>
                        </a:rPr>
                        <a:t>Variants Detected</a:t>
                      </a:r>
                      <a:endParaRPr kumimoji="0" lang="en-US" sz="1800" b="0" i="0" u="none" strike="noStrike" cap="none" normalizeH="0" baseline="0" dirty="0">
                        <a:ln>
                          <a:noFill/>
                        </a:ln>
                        <a:solidFill>
                          <a:srgbClr val="002060"/>
                        </a:solidFill>
                        <a:effectLst/>
                        <a:latin typeface="Arial" charset="0"/>
                        <a:cs typeface="Arial" charset="0"/>
                      </a:endParaRPr>
                    </a:p>
                  </a:txBody>
                  <a:tcPr marT="45726" marB="45726"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cs typeface="Arial" charset="0"/>
                        </a:rPr>
                        <a:t>1</a:t>
                      </a:r>
                      <a:r>
                        <a:rPr kumimoji="0" lang="he-IL" sz="1800" b="0" i="0" u="none" strike="noStrike" cap="none" normalizeH="0" baseline="0" dirty="0">
                          <a:ln>
                            <a:noFill/>
                          </a:ln>
                          <a:solidFill>
                            <a:srgbClr val="002060"/>
                          </a:solidFill>
                          <a:effectLst/>
                          <a:latin typeface="Arial" charset="0"/>
                          <a:cs typeface="Arial" charset="0"/>
                        </a:rPr>
                        <a:t>5</a:t>
                      </a:r>
                      <a:r>
                        <a:rPr kumimoji="0" lang="en-US" sz="1800" b="0" i="0" u="none" strike="noStrike" cap="none" normalizeH="0" baseline="0" dirty="0">
                          <a:ln>
                            <a:noFill/>
                          </a:ln>
                          <a:solidFill>
                            <a:srgbClr val="002060"/>
                          </a:solidFill>
                          <a:effectLst/>
                          <a:latin typeface="Arial" charset="0"/>
                          <a:cs typeface="Arial" charset="0"/>
                        </a:rPr>
                        <a:t>;14</a:t>
                      </a:r>
                      <a:endParaRPr kumimoji="0" lang="he-IL" sz="1800" b="0" i="0" u="none" strike="noStrike" cap="none" normalizeH="0" baseline="0" dirty="0">
                        <a:ln>
                          <a:noFill/>
                        </a:ln>
                        <a:solidFill>
                          <a:srgbClr val="002060"/>
                        </a:solidFill>
                        <a:effectLst/>
                        <a:latin typeface="Arial" charset="0"/>
                        <a:cs typeface="Arial" charset="0"/>
                      </a:endParaRPr>
                    </a:p>
                  </a:txBody>
                  <a:tcPr marT="45726" marB="4572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89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endParaRPr lang="en-US" altLang="he-IL"/>
          </a:p>
        </p:txBody>
      </p:sp>
      <p:sp>
        <p:nvSpPr>
          <p:cNvPr id="15363" name="Text Box 5"/>
          <p:cNvSpPr txBox="1">
            <a:spLocks noChangeArrowheads="1"/>
          </p:cNvSpPr>
          <p:nvPr/>
        </p:nvSpPr>
        <p:spPr bwMode="auto">
          <a:xfrm>
            <a:off x="2700338" y="6165850"/>
            <a:ext cx="3924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he-IL" sz="2800">
                <a:solidFill>
                  <a:schemeClr val="accent2"/>
                </a:solidFill>
              </a:rPr>
              <a:t>G</a:t>
            </a:r>
            <a:r>
              <a:rPr lang="en-US" altLang="he-IL" sz="2800">
                <a:solidFill>
                  <a:srgbClr val="00B050"/>
                </a:solidFill>
              </a:rPr>
              <a:t>U</a:t>
            </a:r>
            <a:r>
              <a:rPr lang="en-US" altLang="he-IL" sz="2800">
                <a:solidFill>
                  <a:schemeClr val="accent2"/>
                </a:solidFill>
              </a:rPr>
              <a:t>G</a:t>
            </a:r>
            <a:r>
              <a:rPr lang="en-US" altLang="he-IL" sz="2800">
                <a:solidFill>
                  <a:schemeClr val="accent2"/>
                </a:solidFill>
                <a:sym typeface="Wingdings" pitchFamily="2" charset="2"/>
              </a:rPr>
              <a:t>G</a:t>
            </a:r>
            <a:r>
              <a:rPr lang="en-US" altLang="he-IL" sz="2800">
                <a:solidFill>
                  <a:srgbClr val="FF0000"/>
                </a:solidFill>
                <a:sym typeface="Wingdings" pitchFamily="2" charset="2"/>
              </a:rPr>
              <a:t>A</a:t>
            </a:r>
            <a:r>
              <a:rPr lang="en-US" altLang="he-IL" sz="2800">
                <a:solidFill>
                  <a:schemeClr val="accent2"/>
                </a:solidFill>
                <a:sym typeface="Wingdings" pitchFamily="2" charset="2"/>
              </a:rPr>
              <a:t>G </a:t>
            </a:r>
            <a:r>
              <a:rPr lang="en-US" altLang="he-IL" sz="2800">
                <a:solidFill>
                  <a:srgbClr val="002060"/>
                </a:solidFill>
                <a:sym typeface="Wingdings" pitchFamily="2" charset="2"/>
              </a:rPr>
              <a:t>in AA600</a:t>
            </a:r>
            <a:endParaRPr lang="en-US" altLang="he-IL" sz="2800">
              <a:solidFill>
                <a:srgbClr val="002060"/>
              </a:solidFill>
            </a:endParaRPr>
          </a:p>
        </p:txBody>
      </p:sp>
      <p:sp>
        <p:nvSpPr>
          <p:cNvPr id="15364" name="TextBox 8"/>
          <p:cNvSpPr txBox="1">
            <a:spLocks noChangeArrowheads="1"/>
          </p:cNvSpPr>
          <p:nvPr/>
        </p:nvSpPr>
        <p:spPr bwMode="auto">
          <a:xfrm>
            <a:off x="539750" y="617855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he-IL" sz="2800">
                <a:solidFill>
                  <a:srgbClr val="002060"/>
                </a:solidFill>
              </a:rPr>
              <a:t>Ion PGM</a:t>
            </a:r>
            <a:endParaRPr lang="he-IL" altLang="he-IL" sz="2800">
              <a:solidFill>
                <a:srgbClr val="002060"/>
              </a:solidFill>
            </a:endParaRPr>
          </a:p>
        </p:txBody>
      </p:sp>
      <p:pic>
        <p:nvPicPr>
          <p:cNvPr id="15365" name="Picture 1"/>
          <p:cNvPicPr>
            <a:picLocks noChangeAspect="1"/>
          </p:cNvPicPr>
          <p:nvPr/>
        </p:nvPicPr>
        <p:blipFill>
          <a:blip r:embed="rId2">
            <a:extLst>
              <a:ext uri="{28A0092B-C50C-407E-A947-70E740481C1C}">
                <a14:useLocalDpi xmlns:a14="http://schemas.microsoft.com/office/drawing/2010/main" val="0"/>
              </a:ext>
            </a:extLst>
          </a:blip>
          <a:srcRect r="6042"/>
          <a:stretch>
            <a:fillRect/>
          </a:stretch>
        </p:blipFill>
        <p:spPr bwMode="auto">
          <a:xfrm>
            <a:off x="220663" y="188913"/>
            <a:ext cx="85915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56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he-IL"/>
          </a:p>
        </p:txBody>
      </p:sp>
      <p:pic>
        <p:nvPicPr>
          <p:cNvPr id="16387" name="Picture 4" descr="463px-GeneticCode21-version-2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60350"/>
            <a:ext cx="4230687" cy="54737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6388" name="Oval 7"/>
          <p:cNvSpPr>
            <a:spLocks noChangeArrowheads="1"/>
          </p:cNvSpPr>
          <p:nvPr/>
        </p:nvSpPr>
        <p:spPr bwMode="auto">
          <a:xfrm rot="-3284727">
            <a:off x="4064795" y="2675731"/>
            <a:ext cx="404812" cy="2254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a:p>
        </p:txBody>
      </p:sp>
      <p:sp>
        <p:nvSpPr>
          <p:cNvPr id="16389" name="Line 8"/>
          <p:cNvSpPr>
            <a:spLocks noChangeShapeType="1"/>
          </p:cNvSpPr>
          <p:nvPr/>
        </p:nvSpPr>
        <p:spPr bwMode="auto">
          <a:xfrm>
            <a:off x="4356100" y="2276475"/>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6390" name="Line 10"/>
          <p:cNvSpPr>
            <a:spLocks noChangeShapeType="1"/>
          </p:cNvSpPr>
          <p:nvPr/>
        </p:nvSpPr>
        <p:spPr bwMode="auto">
          <a:xfrm flipV="1">
            <a:off x="3856038" y="2420938"/>
            <a:ext cx="284162" cy="3683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6391" name="Line 11"/>
          <p:cNvSpPr>
            <a:spLocks noChangeShapeType="1"/>
          </p:cNvSpPr>
          <p:nvPr/>
        </p:nvSpPr>
        <p:spPr bwMode="auto">
          <a:xfrm flipV="1">
            <a:off x="3338513" y="1081088"/>
            <a:ext cx="0" cy="1439862"/>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6392" name="Text Box 5"/>
          <p:cNvSpPr txBox="1">
            <a:spLocks noChangeArrowheads="1"/>
          </p:cNvSpPr>
          <p:nvPr/>
        </p:nvSpPr>
        <p:spPr bwMode="auto">
          <a:xfrm>
            <a:off x="2484438" y="5949950"/>
            <a:ext cx="3924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he-IL" sz="2800">
                <a:solidFill>
                  <a:srgbClr val="002060"/>
                </a:solidFill>
              </a:rPr>
              <a:t>GUG</a:t>
            </a:r>
            <a:r>
              <a:rPr lang="en-US" altLang="he-IL" sz="2800">
                <a:solidFill>
                  <a:srgbClr val="002060"/>
                </a:solidFill>
                <a:sym typeface="Wingdings" pitchFamily="2" charset="2"/>
              </a:rPr>
              <a:t>GAG in AA600</a:t>
            </a:r>
            <a:endParaRPr lang="en-US" altLang="he-IL" sz="2800">
              <a:solidFill>
                <a:srgbClr val="002060"/>
              </a:solidFill>
            </a:endParaRPr>
          </a:p>
        </p:txBody>
      </p:sp>
      <p:sp>
        <p:nvSpPr>
          <p:cNvPr id="16393" name="Rectangle 11"/>
          <p:cNvSpPr>
            <a:spLocks noChangeArrowheads="1"/>
          </p:cNvSpPr>
          <p:nvPr/>
        </p:nvSpPr>
        <p:spPr bwMode="auto">
          <a:xfrm>
            <a:off x="2414588" y="6308725"/>
            <a:ext cx="415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he-IL" sz="1800">
                <a:solidFill>
                  <a:srgbClr val="002060"/>
                </a:solidFill>
                <a:sym typeface="Wingdings" pitchFamily="2" charset="2"/>
              </a:rPr>
              <a:t>Valine (V) Aspartic acid (E) in AA600</a:t>
            </a:r>
          </a:p>
        </p:txBody>
      </p:sp>
    </p:spTree>
    <p:extLst>
      <p:ext uri="{BB962C8B-B14F-4D97-AF65-F5344CB8AC3E}">
        <p14:creationId xmlns:p14="http://schemas.microsoft.com/office/powerpoint/2010/main" val="425614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ltLang="he-IL"/>
          </a:p>
        </p:txBody>
      </p:sp>
      <p:sp>
        <p:nvSpPr>
          <p:cNvPr id="17411" name="Rectangle 3"/>
          <p:cNvSpPr>
            <a:spLocks noGrp="1" noChangeAspect="1" noChangeArrowheads="1"/>
          </p:cNvSpPr>
          <p:nvPr>
            <p:ph type="body" idx="1"/>
          </p:nvPr>
        </p:nvSpPr>
        <p:spPr/>
        <p:txBody>
          <a:bodyPr/>
          <a:lstStyle/>
          <a:p>
            <a:endParaRPr lang="en-US" altLang="he-IL"/>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t="13152" r="34180" b="17838"/>
          <a:stretch>
            <a:fillRect/>
          </a:stretch>
        </p:blipFill>
        <p:spPr bwMode="auto">
          <a:xfrm>
            <a:off x="768350" y="517525"/>
            <a:ext cx="7548563" cy="5935663"/>
          </a:xfrm>
          <a:prstGeom prst="rect">
            <a:avLst/>
          </a:prstGeom>
          <a:noFill/>
          <a:ln w="9525">
            <a:solidFill>
              <a:srgbClr val="0066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143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he-IL" b="1">
                <a:solidFill>
                  <a:srgbClr val="002060"/>
                </a:solidFill>
              </a:rPr>
              <a:t>Ampliseq cancer panel</a:t>
            </a:r>
            <a:endParaRPr lang="he-IL" altLang="he-IL">
              <a:solidFill>
                <a:srgbClr val="002060"/>
              </a:solidFill>
            </a:endParaRPr>
          </a:p>
        </p:txBody>
      </p:sp>
      <p:sp>
        <p:nvSpPr>
          <p:cNvPr id="18435" name="Content Placeholder 2"/>
          <p:cNvSpPr>
            <a:spLocks noGrp="1"/>
          </p:cNvSpPr>
          <p:nvPr>
            <p:ph idx="1"/>
          </p:nvPr>
        </p:nvSpPr>
        <p:spPr>
          <a:xfrm>
            <a:off x="468313" y="1557338"/>
            <a:ext cx="8229600" cy="4525962"/>
          </a:xfrm>
        </p:spPr>
        <p:txBody>
          <a:bodyPr/>
          <a:lstStyle/>
          <a:p>
            <a:pPr marL="0" indent="0" algn="l" rtl="0">
              <a:buFontTx/>
              <a:buNone/>
            </a:pPr>
            <a:endParaRPr lang="en-US" altLang="he-IL" sz="2800">
              <a:solidFill>
                <a:srgbClr val="002060"/>
              </a:solidFill>
            </a:endParaRPr>
          </a:p>
          <a:p>
            <a:pPr marL="0" indent="0" algn="l" rtl="0">
              <a:buFontTx/>
              <a:buNone/>
            </a:pPr>
            <a:endParaRPr lang="en-US" altLang="he-IL" sz="2800" i="1">
              <a:solidFill>
                <a:srgbClr val="002060"/>
              </a:solidFill>
            </a:endParaRPr>
          </a:p>
          <a:p>
            <a:pPr marL="0" indent="0" algn="l" rtl="0">
              <a:buFontTx/>
              <a:buNone/>
            </a:pPr>
            <a:r>
              <a:rPr lang="en-US" altLang="he-IL" sz="2800">
                <a:solidFill>
                  <a:srgbClr val="002060"/>
                </a:solidFill>
              </a:rPr>
              <a:t>BRAF V600E 23%, 25%</a:t>
            </a:r>
          </a:p>
          <a:p>
            <a:pPr marL="0" indent="0" algn="l" rtl="0">
              <a:buFontTx/>
              <a:buNone/>
            </a:pPr>
            <a:r>
              <a:rPr lang="en-US" altLang="he-IL" sz="2800">
                <a:solidFill>
                  <a:srgbClr val="002060"/>
                </a:solidFill>
              </a:rPr>
              <a:t>TP53 Q192STOP 62%, 63%</a:t>
            </a:r>
          </a:p>
          <a:p>
            <a:pPr marL="0" indent="0" algn="l" rtl="0">
              <a:buFontTx/>
              <a:buNone/>
            </a:pPr>
            <a:r>
              <a:rPr lang="en-US" altLang="he-IL" sz="2800">
                <a:solidFill>
                  <a:srgbClr val="002060"/>
                </a:solidFill>
              </a:rPr>
              <a:t>These mutations are described in COSMIC	</a:t>
            </a:r>
            <a:endParaRPr lang="he-IL" altLang="he-IL" sz="2800">
              <a:solidFill>
                <a:srgbClr val="002060"/>
              </a:solidFill>
            </a:endParaRPr>
          </a:p>
        </p:txBody>
      </p:sp>
    </p:spTree>
    <p:extLst>
      <p:ext uri="{BB962C8B-B14F-4D97-AF65-F5344CB8AC3E}">
        <p14:creationId xmlns:p14="http://schemas.microsoft.com/office/powerpoint/2010/main" val="3671105118"/>
      </p:ext>
    </p:extLst>
  </p:cSld>
  <p:clrMapOvr>
    <a:masterClrMapping/>
  </p:clrMapOvr>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53589</TotalTime>
  <Words>2521</Words>
  <Application>Microsoft Office PowerPoint</Application>
  <PresentationFormat>On-screen Show (4:3)</PresentationFormat>
  <Paragraphs>202</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AdvOT1ef757c0</vt:lpstr>
      <vt:lpstr>AdvOT7d6df7ab.I</vt:lpstr>
      <vt:lpstr>AdvOTb65e897d.B</vt:lpstr>
      <vt:lpstr>AdvP414BFB</vt:lpstr>
      <vt:lpstr>Arial</vt:lpstr>
      <vt:lpstr>Calibri</vt:lpstr>
      <vt:lpstr>Default Design</vt:lpstr>
      <vt:lpstr>Drug repurposing – somatic panel</vt:lpstr>
      <vt:lpstr>Somatic mutation panel</vt:lpstr>
      <vt:lpstr>Case</vt:lpstr>
      <vt:lpstr>PowerPoint Presentation</vt:lpstr>
      <vt:lpstr>Sequencing result</vt:lpstr>
      <vt:lpstr>PowerPoint Presentation</vt:lpstr>
      <vt:lpstr>PowerPoint Presentation</vt:lpstr>
      <vt:lpstr>PowerPoint Presentation</vt:lpstr>
      <vt:lpstr>Ampliseq cancer panel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Service</vt:lpstr>
      <vt:lpstr>PowerPoint Presentation</vt:lpstr>
      <vt:lpstr>PowerPoint Presentation</vt:lpstr>
      <vt:lpstr>PowerPoint Presentation</vt:lpstr>
      <vt:lpstr>Oncomine® Solid Tumour DNA Kit  </vt:lpstr>
      <vt:lpstr>2018 </vt:lpstr>
      <vt:lpstr>Future plans</vt:lpstr>
      <vt:lpstr>PowerPoint Presentation</vt:lpstr>
      <vt:lpstr>PowerPoint Presentation</vt:lpstr>
      <vt:lpstr>Thank you very much</vt:lpstr>
    </vt:vector>
  </TitlesOfParts>
  <Company>Hadassah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 torrent platform</dc:title>
  <dc:creator>User</dc:creator>
  <cp:lastModifiedBy>נעה חיה זיק</cp:lastModifiedBy>
  <cp:revision>568</cp:revision>
  <dcterms:created xsi:type="dcterms:W3CDTF">2012-06-11T10:37:23Z</dcterms:created>
  <dcterms:modified xsi:type="dcterms:W3CDTF">2023-01-15T03:51:02Z</dcterms:modified>
</cp:coreProperties>
</file>