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1"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C88962C-5658-4602-9A4A-39E04FB90D59}" type="datetimeFigureOut">
              <a:rPr lang="he-IL" smtClean="0"/>
              <a:t>כ"ה/אייר/תשפ"ג</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64F8CA5-9ED8-4529-8DF2-7B352FE89E10}" type="slidenum">
              <a:rPr lang="he-IL" smtClean="0"/>
              <a:t>‹#›</a:t>
            </a:fld>
            <a:endParaRPr lang="he-IL"/>
          </a:p>
        </p:txBody>
      </p:sp>
    </p:spTree>
    <p:extLst>
      <p:ext uri="{BB962C8B-B14F-4D97-AF65-F5344CB8AC3E}">
        <p14:creationId xmlns:p14="http://schemas.microsoft.com/office/powerpoint/2010/main" val="370987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itchFamily="34" charset="0"/>
                <a:cs typeface="Arial" pitchFamily="34" charset="0"/>
              </a:defRPr>
            </a:lvl1pPr>
            <a:lvl2pPr marL="742950" indent="-285750" algn="r" rtl="1">
              <a:spcBef>
                <a:spcPct val="30000"/>
              </a:spcBef>
              <a:defRPr sz="1200">
                <a:solidFill>
                  <a:schemeClr val="tx1"/>
                </a:solidFill>
                <a:latin typeface="Calibri" pitchFamily="34" charset="0"/>
                <a:cs typeface="Arial" pitchFamily="34" charset="0"/>
              </a:defRPr>
            </a:lvl2pPr>
            <a:lvl3pPr marL="1143000" indent="-228600" algn="r" rtl="1">
              <a:spcBef>
                <a:spcPct val="30000"/>
              </a:spcBef>
              <a:defRPr sz="1200">
                <a:solidFill>
                  <a:schemeClr val="tx1"/>
                </a:solidFill>
                <a:latin typeface="Calibri" pitchFamily="34" charset="0"/>
                <a:cs typeface="Arial" pitchFamily="34" charset="0"/>
              </a:defRPr>
            </a:lvl3pPr>
            <a:lvl4pPr marL="1600200" indent="-228600" algn="r" rtl="1">
              <a:spcBef>
                <a:spcPct val="30000"/>
              </a:spcBef>
              <a:defRPr sz="1200">
                <a:solidFill>
                  <a:schemeClr val="tx1"/>
                </a:solidFill>
                <a:latin typeface="Calibri" pitchFamily="34" charset="0"/>
                <a:cs typeface="Arial" pitchFamily="34" charset="0"/>
              </a:defRPr>
            </a:lvl4pPr>
            <a:lvl5pPr marL="2057400" indent="-228600" algn="r" rtl="1">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l">
              <a:spcBef>
                <a:spcPct val="0"/>
              </a:spcBef>
            </a:pPr>
            <a:fld id="{42AF117D-92B7-4957-BAF8-3B7134AA82B0}" type="slidenum">
              <a:rPr lang="he-IL" altLang="he-IL" smtClean="0">
                <a:latin typeface="Arial" pitchFamily="34" charset="0"/>
              </a:rPr>
              <a:pPr algn="l">
                <a:spcBef>
                  <a:spcPct val="0"/>
                </a:spcBef>
              </a:pPr>
              <a:t>1</a:t>
            </a:fld>
            <a:endParaRPr lang="he-IL" altLang="he-IL">
              <a:latin typeface="Arial" pitchFamily="34" charset="0"/>
            </a:endParaRPr>
          </a:p>
        </p:txBody>
      </p:sp>
    </p:spTree>
    <p:extLst>
      <p:ext uri="{BB962C8B-B14F-4D97-AF65-F5344CB8AC3E}">
        <p14:creationId xmlns:p14="http://schemas.microsoft.com/office/powerpoint/2010/main" val="75857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55300" name="Slide Number Placeholder 3"/>
          <p:cNvSpPr txBox="1">
            <a:spLocks noGrp="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spcBef>
                <a:spcPct val="30000"/>
              </a:spcBef>
              <a:defRPr sz="1200">
                <a:solidFill>
                  <a:schemeClr val="tx1"/>
                </a:solidFill>
                <a:latin typeface="Calibri" pitchFamily="34" charset="0"/>
                <a:cs typeface="Arial" pitchFamily="34" charset="0"/>
              </a:defRPr>
            </a:lvl1pPr>
            <a:lvl2pPr marL="742950" indent="-285750" algn="r" rtl="1">
              <a:spcBef>
                <a:spcPct val="30000"/>
              </a:spcBef>
              <a:defRPr sz="1200">
                <a:solidFill>
                  <a:schemeClr val="tx1"/>
                </a:solidFill>
                <a:latin typeface="Calibri" pitchFamily="34" charset="0"/>
                <a:cs typeface="Arial" pitchFamily="34" charset="0"/>
              </a:defRPr>
            </a:lvl2pPr>
            <a:lvl3pPr marL="1143000" indent="-228600" algn="r" rtl="1">
              <a:spcBef>
                <a:spcPct val="30000"/>
              </a:spcBef>
              <a:defRPr sz="1200">
                <a:solidFill>
                  <a:schemeClr val="tx1"/>
                </a:solidFill>
                <a:latin typeface="Calibri" pitchFamily="34" charset="0"/>
                <a:cs typeface="Arial" pitchFamily="34" charset="0"/>
              </a:defRPr>
            </a:lvl3pPr>
            <a:lvl4pPr marL="1600200" indent="-228600" algn="r" rtl="1">
              <a:spcBef>
                <a:spcPct val="30000"/>
              </a:spcBef>
              <a:defRPr sz="1200">
                <a:solidFill>
                  <a:schemeClr val="tx1"/>
                </a:solidFill>
                <a:latin typeface="Calibri" pitchFamily="34" charset="0"/>
                <a:cs typeface="Arial" pitchFamily="34" charset="0"/>
              </a:defRPr>
            </a:lvl4pPr>
            <a:lvl5pPr marL="2057400" indent="-228600" algn="r" rtl="1">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l" eaLnBrk="1" hangingPunct="1">
              <a:spcBef>
                <a:spcPct val="0"/>
              </a:spcBef>
            </a:pPr>
            <a:fld id="{BB809E6C-0B08-45D0-B64D-C11BBDAF5F3B}" type="slidenum">
              <a:rPr lang="he-IL" altLang="he-IL">
                <a:latin typeface="Arial" pitchFamily="34" charset="0"/>
              </a:rPr>
              <a:pPr algn="l" eaLnBrk="1" hangingPunct="1">
                <a:spcBef>
                  <a:spcPct val="0"/>
                </a:spcBef>
              </a:pPr>
              <a:t>2</a:t>
            </a:fld>
            <a:endParaRPr lang="he-IL" altLang="he-IL">
              <a:latin typeface="Arial" pitchFamily="34" charset="0"/>
            </a:endParaRPr>
          </a:p>
        </p:txBody>
      </p:sp>
    </p:spTree>
    <p:extLst>
      <p:ext uri="{BB962C8B-B14F-4D97-AF65-F5344CB8AC3E}">
        <p14:creationId xmlns:p14="http://schemas.microsoft.com/office/powerpoint/2010/main" val="102322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8E29CCF5-34F5-4059-9A6F-6ECED24BF980}" type="datetimeFigureOut">
              <a:rPr lang="he-IL" smtClean="0"/>
              <a:t>כ"ה/אייר/תשפ"ג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330F6F-6983-4A63-95C4-9F5569635226}" type="slidenum">
              <a:rPr lang="he-IL" smtClean="0"/>
              <a:t>‹#›</a:t>
            </a:fld>
            <a:endParaRPr lang="he-IL"/>
          </a:p>
        </p:txBody>
      </p:sp>
    </p:spTree>
    <p:extLst>
      <p:ext uri="{BB962C8B-B14F-4D97-AF65-F5344CB8AC3E}">
        <p14:creationId xmlns:p14="http://schemas.microsoft.com/office/powerpoint/2010/main" val="39148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8E29CCF5-34F5-4059-9A6F-6ECED24BF980}" type="datetimeFigureOut">
              <a:rPr lang="he-IL" smtClean="0"/>
              <a:t>כ"ה/אייר/תשפ"ג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330F6F-6983-4A63-95C4-9F5569635226}" type="slidenum">
              <a:rPr lang="he-IL" smtClean="0"/>
              <a:t>‹#›</a:t>
            </a:fld>
            <a:endParaRPr lang="he-IL"/>
          </a:p>
        </p:txBody>
      </p:sp>
    </p:spTree>
    <p:extLst>
      <p:ext uri="{BB962C8B-B14F-4D97-AF65-F5344CB8AC3E}">
        <p14:creationId xmlns:p14="http://schemas.microsoft.com/office/powerpoint/2010/main" val="19177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8E29CCF5-34F5-4059-9A6F-6ECED24BF980}" type="datetimeFigureOut">
              <a:rPr lang="he-IL" smtClean="0"/>
              <a:t>כ"ה/אייר/תשפ"ג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330F6F-6983-4A63-95C4-9F5569635226}" type="slidenum">
              <a:rPr lang="he-IL" smtClean="0"/>
              <a:t>‹#›</a:t>
            </a:fld>
            <a:endParaRPr lang="he-IL"/>
          </a:p>
        </p:txBody>
      </p:sp>
    </p:spTree>
    <p:extLst>
      <p:ext uri="{BB962C8B-B14F-4D97-AF65-F5344CB8AC3E}">
        <p14:creationId xmlns:p14="http://schemas.microsoft.com/office/powerpoint/2010/main" val="364400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8E29CCF5-34F5-4059-9A6F-6ECED24BF980}" type="datetimeFigureOut">
              <a:rPr lang="he-IL" smtClean="0"/>
              <a:t>כ"ה/אייר/תשפ"ג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330F6F-6983-4A63-95C4-9F5569635226}" type="slidenum">
              <a:rPr lang="he-IL" smtClean="0"/>
              <a:t>‹#›</a:t>
            </a:fld>
            <a:endParaRPr lang="he-IL"/>
          </a:p>
        </p:txBody>
      </p:sp>
    </p:spTree>
    <p:extLst>
      <p:ext uri="{BB962C8B-B14F-4D97-AF65-F5344CB8AC3E}">
        <p14:creationId xmlns:p14="http://schemas.microsoft.com/office/powerpoint/2010/main" val="367183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29CCF5-34F5-4059-9A6F-6ECED24BF980}" type="datetimeFigureOut">
              <a:rPr lang="he-IL" smtClean="0"/>
              <a:t>כ"ה/אייר/תשפ"ג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330F6F-6983-4A63-95C4-9F5569635226}" type="slidenum">
              <a:rPr lang="he-IL" smtClean="0"/>
              <a:t>‹#›</a:t>
            </a:fld>
            <a:endParaRPr lang="he-IL"/>
          </a:p>
        </p:txBody>
      </p:sp>
    </p:spTree>
    <p:extLst>
      <p:ext uri="{BB962C8B-B14F-4D97-AF65-F5344CB8AC3E}">
        <p14:creationId xmlns:p14="http://schemas.microsoft.com/office/powerpoint/2010/main" val="41753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8E29CCF5-34F5-4059-9A6F-6ECED24BF980}" type="datetimeFigureOut">
              <a:rPr lang="he-IL" smtClean="0"/>
              <a:t>כ"ה/אייר/תשפ"ג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330F6F-6983-4A63-95C4-9F5569635226}" type="slidenum">
              <a:rPr lang="he-IL" smtClean="0"/>
              <a:t>‹#›</a:t>
            </a:fld>
            <a:endParaRPr lang="he-IL"/>
          </a:p>
        </p:txBody>
      </p:sp>
    </p:spTree>
    <p:extLst>
      <p:ext uri="{BB962C8B-B14F-4D97-AF65-F5344CB8AC3E}">
        <p14:creationId xmlns:p14="http://schemas.microsoft.com/office/powerpoint/2010/main" val="30946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8E29CCF5-34F5-4059-9A6F-6ECED24BF980}" type="datetimeFigureOut">
              <a:rPr lang="he-IL" smtClean="0"/>
              <a:t>כ"ה/אייר/תשפ"ג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9330F6F-6983-4A63-95C4-9F5569635226}" type="slidenum">
              <a:rPr lang="he-IL" smtClean="0"/>
              <a:t>‹#›</a:t>
            </a:fld>
            <a:endParaRPr lang="he-IL"/>
          </a:p>
        </p:txBody>
      </p:sp>
    </p:spTree>
    <p:extLst>
      <p:ext uri="{BB962C8B-B14F-4D97-AF65-F5344CB8AC3E}">
        <p14:creationId xmlns:p14="http://schemas.microsoft.com/office/powerpoint/2010/main" val="353512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8E29CCF5-34F5-4059-9A6F-6ECED24BF980}" type="datetimeFigureOut">
              <a:rPr lang="he-IL" smtClean="0"/>
              <a:t>כ"ה/אייר/תשפ"ג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9330F6F-6983-4A63-95C4-9F5569635226}" type="slidenum">
              <a:rPr lang="he-IL" smtClean="0"/>
              <a:t>‹#›</a:t>
            </a:fld>
            <a:endParaRPr lang="he-IL"/>
          </a:p>
        </p:txBody>
      </p:sp>
    </p:spTree>
    <p:extLst>
      <p:ext uri="{BB962C8B-B14F-4D97-AF65-F5344CB8AC3E}">
        <p14:creationId xmlns:p14="http://schemas.microsoft.com/office/powerpoint/2010/main" val="16214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CCF5-34F5-4059-9A6F-6ECED24BF980}" type="datetimeFigureOut">
              <a:rPr lang="he-IL" smtClean="0"/>
              <a:t>כ"ה/אייר/תשפ"ג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9330F6F-6983-4A63-95C4-9F5569635226}" type="slidenum">
              <a:rPr lang="he-IL" smtClean="0"/>
              <a:t>‹#›</a:t>
            </a:fld>
            <a:endParaRPr lang="he-IL"/>
          </a:p>
        </p:txBody>
      </p:sp>
    </p:spTree>
    <p:extLst>
      <p:ext uri="{BB962C8B-B14F-4D97-AF65-F5344CB8AC3E}">
        <p14:creationId xmlns:p14="http://schemas.microsoft.com/office/powerpoint/2010/main" val="399644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29CCF5-34F5-4059-9A6F-6ECED24BF980}" type="datetimeFigureOut">
              <a:rPr lang="he-IL" smtClean="0"/>
              <a:t>כ"ה/אייר/תשפ"ג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330F6F-6983-4A63-95C4-9F5569635226}" type="slidenum">
              <a:rPr lang="he-IL" smtClean="0"/>
              <a:t>‹#›</a:t>
            </a:fld>
            <a:endParaRPr lang="he-IL"/>
          </a:p>
        </p:txBody>
      </p:sp>
    </p:spTree>
    <p:extLst>
      <p:ext uri="{BB962C8B-B14F-4D97-AF65-F5344CB8AC3E}">
        <p14:creationId xmlns:p14="http://schemas.microsoft.com/office/powerpoint/2010/main" val="54524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29CCF5-34F5-4059-9A6F-6ECED24BF980}" type="datetimeFigureOut">
              <a:rPr lang="he-IL" smtClean="0"/>
              <a:t>כ"ה/אייר/תשפ"ג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330F6F-6983-4A63-95C4-9F5569635226}" type="slidenum">
              <a:rPr lang="he-IL" smtClean="0"/>
              <a:t>‹#›</a:t>
            </a:fld>
            <a:endParaRPr lang="he-IL"/>
          </a:p>
        </p:txBody>
      </p:sp>
    </p:spTree>
    <p:extLst>
      <p:ext uri="{BB962C8B-B14F-4D97-AF65-F5344CB8AC3E}">
        <p14:creationId xmlns:p14="http://schemas.microsoft.com/office/powerpoint/2010/main" val="293406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9CCF5-34F5-4059-9A6F-6ECED24BF980}" type="datetimeFigureOut">
              <a:rPr lang="he-IL" smtClean="0"/>
              <a:t>כ"ה/אייר/תשפ"ג</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30F6F-6983-4A63-95C4-9F5569635226}" type="slidenum">
              <a:rPr lang="he-IL" smtClean="0"/>
              <a:t>‹#›</a:t>
            </a:fld>
            <a:endParaRPr lang="he-IL"/>
          </a:p>
        </p:txBody>
      </p:sp>
    </p:spTree>
    <p:extLst>
      <p:ext uri="{BB962C8B-B14F-4D97-AF65-F5344CB8AC3E}">
        <p14:creationId xmlns:p14="http://schemas.microsoft.com/office/powerpoint/2010/main" val="2699025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50840" y="1974231"/>
            <a:ext cx="8533010" cy="1470025"/>
          </a:xfrm>
        </p:spPr>
        <p:txBody>
          <a:bodyPr>
            <a:noAutofit/>
          </a:bodyPr>
          <a:lstStyle/>
          <a:p>
            <a:r>
              <a:rPr lang="en-US" sz="4400" dirty="0">
                <a:solidFill>
                  <a:srgbClr val="002060"/>
                </a:solidFill>
              </a:rPr>
              <a:t> The utility of </a:t>
            </a:r>
            <a:r>
              <a:rPr lang="en-US" sz="4400" dirty="0" err="1">
                <a:solidFill>
                  <a:srgbClr val="002060"/>
                </a:solidFill>
              </a:rPr>
              <a:t>REDCap</a:t>
            </a:r>
            <a:r>
              <a:rPr lang="en-US" sz="4400" dirty="0">
                <a:solidFill>
                  <a:srgbClr val="002060"/>
                </a:solidFill>
              </a:rPr>
              <a:t> and </a:t>
            </a:r>
            <a:r>
              <a:rPr lang="en-US" sz="4400" dirty="0" err="1">
                <a:solidFill>
                  <a:srgbClr val="002060"/>
                </a:solidFill>
              </a:rPr>
              <a:t>Cbioportal</a:t>
            </a:r>
            <a:r>
              <a:rPr lang="en-US" sz="4400" dirty="0">
                <a:solidFill>
                  <a:srgbClr val="002060"/>
                </a:solidFill>
              </a:rPr>
              <a:t> in collecting and analyzing oncological patient’s clinical data </a:t>
            </a:r>
            <a:endParaRPr lang="en-US" altLang="he-IL" sz="4400" dirty="0">
              <a:solidFill>
                <a:srgbClr val="002060"/>
              </a:solidFill>
            </a:endParaRPr>
          </a:p>
        </p:txBody>
      </p:sp>
      <p:sp>
        <p:nvSpPr>
          <p:cNvPr id="2051" name="TextBox 6"/>
          <p:cNvSpPr txBox="1">
            <a:spLocks noChangeArrowheads="1"/>
          </p:cNvSpPr>
          <p:nvPr/>
        </p:nvSpPr>
        <p:spPr bwMode="auto">
          <a:xfrm>
            <a:off x="1524000" y="4149726"/>
            <a:ext cx="9144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he-IL" sz="4000" dirty="0">
              <a:solidFill>
                <a:srgbClr val="0000FF"/>
              </a:solidFill>
            </a:endParaRPr>
          </a:p>
          <a:p>
            <a:pPr algn="l" rtl="0" eaLnBrk="1" hangingPunct="1">
              <a:spcBef>
                <a:spcPct val="0"/>
              </a:spcBef>
              <a:buFontTx/>
              <a:buNone/>
            </a:pPr>
            <a:r>
              <a:rPr lang="en-US" altLang="he-IL" sz="1800" dirty="0">
                <a:solidFill>
                  <a:srgbClr val="002060"/>
                </a:solidFill>
              </a:rPr>
              <a:t>Aviad Zick, M.D., Ph.D. Sharett Institute of Oncology</a:t>
            </a:r>
          </a:p>
          <a:p>
            <a:pPr algn="l" eaLnBrk="1" hangingPunct="1">
              <a:spcBef>
                <a:spcPct val="0"/>
              </a:spcBef>
              <a:buFontTx/>
              <a:buNone/>
            </a:pPr>
            <a:r>
              <a:rPr lang="en-US" altLang="he-IL" sz="1800" dirty="0">
                <a:solidFill>
                  <a:srgbClr val="002060"/>
                </a:solidFill>
              </a:rPr>
              <a:t>Hadassah Medical Center </a:t>
            </a:r>
          </a:p>
          <a:p>
            <a:pPr algn="l" rtl="0" eaLnBrk="1" hangingPunct="1">
              <a:spcBef>
                <a:spcPct val="0"/>
              </a:spcBef>
              <a:buFontTx/>
              <a:buNone/>
            </a:pPr>
            <a:r>
              <a:rPr lang="en-US" altLang="he-IL" sz="1800" dirty="0">
                <a:solidFill>
                  <a:srgbClr val="002060"/>
                </a:solidFill>
              </a:rPr>
              <a:t>E-mail – aviadz@hadassah.org.il </a:t>
            </a:r>
          </a:p>
          <a:p>
            <a:pPr algn="l" rtl="0" eaLnBrk="1" hangingPunct="1">
              <a:spcBef>
                <a:spcPct val="0"/>
              </a:spcBef>
              <a:buFontTx/>
              <a:buNone/>
            </a:pPr>
            <a:r>
              <a:rPr lang="en-US" altLang="he-IL" sz="1800" dirty="0">
                <a:solidFill>
                  <a:srgbClr val="002060"/>
                </a:solidFill>
              </a:rPr>
              <a:t>Phone – </a:t>
            </a:r>
            <a:r>
              <a:rPr lang="en-US" altLang="he-IL" sz="1800" dirty="0" smtClean="0">
                <a:solidFill>
                  <a:srgbClr val="002060"/>
                </a:solidFill>
              </a:rPr>
              <a:t>050-4048024</a:t>
            </a:r>
          </a:p>
          <a:p>
            <a:pPr algn="l" rtl="0">
              <a:spcBef>
                <a:spcPct val="0"/>
              </a:spcBef>
              <a:buNone/>
            </a:pPr>
            <a:r>
              <a:rPr lang="en-US" sz="1800" dirty="0" err="1" smtClean="0">
                <a:solidFill>
                  <a:srgbClr val="002060"/>
                </a:solidFill>
              </a:rPr>
              <a:t>REDCap</a:t>
            </a:r>
            <a:r>
              <a:rPr lang="en-US" sz="1800" dirty="0" smtClean="0">
                <a:solidFill>
                  <a:srgbClr val="002060"/>
                </a:solidFill>
              </a:rPr>
              <a:t> as </a:t>
            </a:r>
            <a:r>
              <a:rPr lang="en-US" sz="1800" dirty="0">
                <a:solidFill>
                  <a:srgbClr val="002060"/>
                </a:solidFill>
              </a:rPr>
              <a:t>a research </a:t>
            </a:r>
            <a:r>
              <a:rPr lang="en-US" sz="1800" dirty="0" smtClean="0">
                <a:solidFill>
                  <a:srgbClr val="002060"/>
                </a:solidFill>
              </a:rPr>
              <a:t>enabler, 4-Jun-2023</a:t>
            </a:r>
            <a:endParaRPr lang="he-IL" altLang="he-IL" sz="1800" dirty="0">
              <a:solidFill>
                <a:srgbClr val="002060"/>
              </a:solidFill>
            </a:endParaRPr>
          </a:p>
          <a:p>
            <a:pPr algn="l" rtl="0" eaLnBrk="1" hangingPunct="1">
              <a:spcBef>
                <a:spcPct val="0"/>
              </a:spcBef>
              <a:buFontTx/>
              <a:buNone/>
            </a:pPr>
            <a:r>
              <a:rPr lang="en-US" altLang="he-IL" sz="1800" dirty="0">
                <a:solidFill>
                  <a:srgbClr val="002060"/>
                </a:solidFill>
              </a:rPr>
              <a:t> </a:t>
            </a:r>
            <a:endParaRPr lang="he-IL" altLang="he-IL" sz="1800" dirty="0">
              <a:solidFill>
                <a:srgbClr val="002060"/>
              </a:solidFill>
              <a:latin typeface="+mj-lt"/>
            </a:endParaRP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014" y="115888"/>
            <a:ext cx="85883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UJI_LogoEng_on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545" y="115889"/>
            <a:ext cx="720863" cy="1152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11622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3"/>
          <p:cNvPicPr>
            <a:picLocks noChangeAspect="1"/>
          </p:cNvPicPr>
          <p:nvPr/>
        </p:nvPicPr>
        <p:blipFill rotWithShape="1">
          <a:blip r:embed="rId2"/>
          <a:srcRect l="1570" t="7181" r="10428" b="9395"/>
          <a:stretch/>
        </p:blipFill>
        <p:spPr>
          <a:xfrm>
            <a:off x="1618436" y="1"/>
            <a:ext cx="9042849" cy="6858000"/>
          </a:xfrm>
          <a:prstGeom prst="rect">
            <a:avLst/>
          </a:prstGeom>
        </p:spPr>
      </p:pic>
    </p:spTree>
    <p:extLst>
      <p:ext uri="{BB962C8B-B14F-4D97-AF65-F5344CB8AC3E}">
        <p14:creationId xmlns:p14="http://schemas.microsoft.com/office/powerpoint/2010/main" val="3750269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3"/>
          <p:cNvPicPr>
            <a:picLocks noChangeAspect="1"/>
          </p:cNvPicPr>
          <p:nvPr/>
        </p:nvPicPr>
        <p:blipFill rotWithShape="1">
          <a:blip r:embed="rId2"/>
          <a:srcRect l="1569" t="7919" r="1569" b="12349"/>
          <a:stretch/>
        </p:blipFill>
        <p:spPr>
          <a:xfrm>
            <a:off x="1631504" y="272943"/>
            <a:ext cx="9036496" cy="5950863"/>
          </a:xfrm>
          <a:prstGeom prst="rect">
            <a:avLst/>
          </a:prstGeom>
        </p:spPr>
      </p:pic>
    </p:spTree>
    <p:extLst>
      <p:ext uri="{BB962C8B-B14F-4D97-AF65-F5344CB8AC3E}">
        <p14:creationId xmlns:p14="http://schemas.microsoft.com/office/powerpoint/2010/main" val="4039413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sp>
        <p:nvSpPr>
          <p:cNvPr id="3" name="Content Placeholder 2"/>
          <p:cNvSpPr>
            <a:spLocks noGrp="1"/>
          </p:cNvSpPr>
          <p:nvPr>
            <p:ph idx="1"/>
          </p:nvPr>
        </p:nvSpPr>
        <p:spPr/>
        <p:txBody>
          <a:bodyPr/>
          <a:lstStyle/>
          <a:p>
            <a:endParaRPr lang="he-IL"/>
          </a:p>
        </p:txBody>
      </p:sp>
      <p:pic>
        <p:nvPicPr>
          <p:cNvPr id="4" name="Picture 3"/>
          <p:cNvPicPr>
            <a:picLocks noChangeAspect="1"/>
          </p:cNvPicPr>
          <p:nvPr/>
        </p:nvPicPr>
        <p:blipFill rotWithShape="1">
          <a:blip r:embed="rId2"/>
          <a:srcRect l="979" t="13086" r="2750" b="31543"/>
          <a:stretch/>
        </p:blipFill>
        <p:spPr>
          <a:xfrm>
            <a:off x="78540" y="1143000"/>
            <a:ext cx="12116985" cy="5575300"/>
          </a:xfrm>
          <a:prstGeom prst="rect">
            <a:avLst/>
          </a:prstGeom>
        </p:spPr>
      </p:pic>
      <p:sp>
        <p:nvSpPr>
          <p:cNvPr id="5" name="Rectangle 4"/>
          <p:cNvSpPr/>
          <p:nvPr/>
        </p:nvSpPr>
        <p:spPr>
          <a:xfrm>
            <a:off x="1346200" y="1178224"/>
            <a:ext cx="698500" cy="512464"/>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3823402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3"/>
          <p:cNvPicPr>
            <a:picLocks noChangeAspect="1"/>
          </p:cNvPicPr>
          <p:nvPr/>
        </p:nvPicPr>
        <p:blipFill rotWithShape="1">
          <a:blip r:embed="rId2"/>
          <a:srcRect l="1569" t="7918" r="3932" b="8657"/>
          <a:stretch/>
        </p:blipFill>
        <p:spPr>
          <a:xfrm>
            <a:off x="1586569" y="257163"/>
            <a:ext cx="9018862" cy="6369571"/>
          </a:xfrm>
          <a:prstGeom prst="rect">
            <a:avLst/>
          </a:prstGeom>
        </p:spPr>
      </p:pic>
    </p:spTree>
    <p:extLst>
      <p:ext uri="{BB962C8B-B14F-4D97-AF65-F5344CB8AC3E}">
        <p14:creationId xmlns:p14="http://schemas.microsoft.com/office/powerpoint/2010/main" val="1459012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3"/>
          <p:cNvPicPr>
            <a:picLocks noChangeAspect="1"/>
          </p:cNvPicPr>
          <p:nvPr/>
        </p:nvPicPr>
        <p:blipFill rotWithShape="1">
          <a:blip r:embed="rId2"/>
          <a:srcRect l="979" t="13086" r="2750" b="10872"/>
          <a:stretch/>
        </p:blipFill>
        <p:spPr>
          <a:xfrm>
            <a:off x="683347" y="-1"/>
            <a:ext cx="10835553" cy="6847005"/>
          </a:xfrm>
          <a:prstGeom prst="rect">
            <a:avLst/>
          </a:prstGeom>
        </p:spPr>
      </p:pic>
      <p:sp>
        <p:nvSpPr>
          <p:cNvPr id="5" name="Rectangle 4"/>
          <p:cNvSpPr/>
          <p:nvPr/>
        </p:nvSpPr>
        <p:spPr>
          <a:xfrm>
            <a:off x="1810468" y="36877"/>
            <a:ext cx="576064" cy="386622"/>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3712900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2060"/>
                </a:solidFill>
              </a:rPr>
              <a:t>REDCap</a:t>
            </a:r>
            <a:endParaRPr lang="he-IL" dirty="0">
              <a:solidFill>
                <a:srgbClr val="002060"/>
              </a:solidFill>
            </a:endParaRPr>
          </a:p>
        </p:txBody>
      </p:sp>
      <p:pic>
        <p:nvPicPr>
          <p:cNvPr id="4" name="Content Placeholder 3"/>
          <p:cNvPicPr>
            <a:picLocks noGrp="1" noChangeAspect="1"/>
          </p:cNvPicPr>
          <p:nvPr>
            <p:ph idx="1"/>
          </p:nvPr>
        </p:nvPicPr>
        <p:blipFill rotWithShape="1">
          <a:blip r:embed="rId2"/>
          <a:srcRect l="4938" t="7777" r="3992" b="8646"/>
          <a:stretch/>
        </p:blipFill>
        <p:spPr>
          <a:xfrm>
            <a:off x="2387588" y="1412738"/>
            <a:ext cx="7416824" cy="5445263"/>
          </a:xfrm>
          <a:prstGeom prst="rect">
            <a:avLst/>
          </a:prstGeom>
        </p:spPr>
      </p:pic>
    </p:spTree>
    <p:extLst>
      <p:ext uri="{BB962C8B-B14F-4D97-AF65-F5344CB8AC3E}">
        <p14:creationId xmlns:p14="http://schemas.microsoft.com/office/powerpoint/2010/main" val="2015413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dirty="0"/>
          </a:p>
        </p:txBody>
      </p:sp>
      <p:pic>
        <p:nvPicPr>
          <p:cNvPr id="4" name="Picture 3"/>
          <p:cNvPicPr>
            <a:picLocks noChangeAspect="1"/>
          </p:cNvPicPr>
          <p:nvPr/>
        </p:nvPicPr>
        <p:blipFill rotWithShape="1">
          <a:blip r:embed="rId2"/>
          <a:srcRect t="6443" r="1569" b="9395"/>
          <a:stretch/>
        </p:blipFill>
        <p:spPr>
          <a:xfrm>
            <a:off x="1524000" y="188641"/>
            <a:ext cx="9144000" cy="6254849"/>
          </a:xfrm>
          <a:prstGeom prst="rect">
            <a:avLst/>
          </a:prstGeom>
        </p:spPr>
      </p:pic>
    </p:spTree>
    <p:extLst>
      <p:ext uri="{BB962C8B-B14F-4D97-AF65-F5344CB8AC3E}">
        <p14:creationId xmlns:p14="http://schemas.microsoft.com/office/powerpoint/2010/main" val="817999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179388"/>
            <a:ext cx="5715000" cy="2476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3140968"/>
            <a:ext cx="5715000" cy="3048000"/>
          </a:xfrm>
          <a:prstGeom prst="rect">
            <a:avLst/>
          </a:prstGeom>
        </p:spPr>
      </p:pic>
    </p:spTree>
    <p:extLst>
      <p:ext uri="{BB962C8B-B14F-4D97-AF65-F5344CB8AC3E}">
        <p14:creationId xmlns:p14="http://schemas.microsoft.com/office/powerpoint/2010/main" val="1757150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0395" y="846138"/>
            <a:ext cx="6191250" cy="2381250"/>
          </a:xfrm>
        </p:spPr>
      </p:pic>
      <p:pic>
        <p:nvPicPr>
          <p:cNvPr id="5" name="Picture 4"/>
          <p:cNvPicPr>
            <a:picLocks noChangeAspect="1"/>
          </p:cNvPicPr>
          <p:nvPr/>
        </p:nvPicPr>
        <p:blipFill rotWithShape="1">
          <a:blip r:embed="rId3"/>
          <a:srcRect l="24013" t="18254" r="15154" b="60336"/>
          <a:stretch/>
        </p:blipFill>
        <p:spPr>
          <a:xfrm>
            <a:off x="2567608" y="3645024"/>
            <a:ext cx="7416824" cy="2088232"/>
          </a:xfrm>
          <a:prstGeom prst="rect">
            <a:avLst/>
          </a:prstGeom>
        </p:spPr>
      </p:pic>
    </p:spTree>
    <p:extLst>
      <p:ext uri="{BB962C8B-B14F-4D97-AF65-F5344CB8AC3E}">
        <p14:creationId xmlns:p14="http://schemas.microsoft.com/office/powerpoint/2010/main" val="56463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7118" y="1417638"/>
            <a:ext cx="6191250" cy="2381250"/>
          </a:xfrm>
        </p:spPr>
      </p:pic>
      <p:pic>
        <p:nvPicPr>
          <p:cNvPr id="5" name="Picture 4"/>
          <p:cNvPicPr>
            <a:picLocks noChangeAspect="1"/>
          </p:cNvPicPr>
          <p:nvPr/>
        </p:nvPicPr>
        <p:blipFill rotWithShape="1">
          <a:blip r:embed="rId3"/>
          <a:srcRect l="24603" t="29328" r="21060" b="50000"/>
          <a:stretch/>
        </p:blipFill>
        <p:spPr>
          <a:xfrm>
            <a:off x="3000375" y="3771195"/>
            <a:ext cx="6624736" cy="2016224"/>
          </a:xfrm>
          <a:prstGeom prst="rect">
            <a:avLst/>
          </a:prstGeom>
        </p:spPr>
      </p:pic>
    </p:spTree>
    <p:extLst>
      <p:ext uri="{BB962C8B-B14F-4D97-AF65-F5344CB8AC3E}">
        <p14:creationId xmlns:p14="http://schemas.microsoft.com/office/powerpoint/2010/main" val="17749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981200" y="-171400"/>
            <a:ext cx="8229600" cy="1143000"/>
          </a:xfrm>
        </p:spPr>
        <p:txBody>
          <a:bodyPr/>
          <a:lstStyle/>
          <a:p>
            <a:pPr eaLnBrk="1" hangingPunct="1"/>
            <a:r>
              <a:rPr lang="en-US" altLang="he-IL" dirty="0">
                <a:solidFill>
                  <a:srgbClr val="002060"/>
                </a:solidFill>
              </a:rPr>
              <a:t>Thank you</a:t>
            </a:r>
          </a:p>
        </p:txBody>
      </p:sp>
      <p:sp>
        <p:nvSpPr>
          <p:cNvPr id="7171" name="Rectangle 3"/>
          <p:cNvSpPr>
            <a:spLocks noGrp="1" noChangeArrowheads="1"/>
          </p:cNvSpPr>
          <p:nvPr>
            <p:ph type="body" idx="4294967295"/>
          </p:nvPr>
        </p:nvSpPr>
        <p:spPr>
          <a:xfrm>
            <a:off x="876300" y="692696"/>
            <a:ext cx="9956799" cy="5974804"/>
          </a:xfrm>
        </p:spPr>
        <p:txBody>
          <a:bodyPr>
            <a:normAutofit fontScale="85000" lnSpcReduction="20000"/>
          </a:bodyPr>
          <a:lstStyle/>
          <a:p>
            <a:pPr algn="l" rtl="0" eaLnBrk="1" hangingPunct="1">
              <a:lnSpc>
                <a:spcPct val="80000"/>
              </a:lnSpc>
              <a:buFontTx/>
              <a:buNone/>
            </a:pPr>
            <a:r>
              <a:rPr lang="en-US" altLang="he-IL" sz="1800" dirty="0">
                <a:solidFill>
                  <a:srgbClr val="002060"/>
                </a:solidFill>
              </a:rPr>
              <a:t>Sharett institute of Oncology staff; Tamar Hamburger</a:t>
            </a:r>
          </a:p>
          <a:p>
            <a:pPr algn="l" rtl="0" eaLnBrk="1" hangingPunct="1">
              <a:lnSpc>
                <a:spcPct val="80000"/>
              </a:lnSpc>
              <a:buFontTx/>
              <a:buNone/>
            </a:pPr>
            <a:r>
              <a:rPr lang="en-US" altLang="he-IL" sz="1800" dirty="0">
                <a:solidFill>
                  <a:srgbClr val="002060"/>
                </a:solidFill>
              </a:rPr>
              <a:t>Pathology department staff;  </a:t>
            </a:r>
          </a:p>
          <a:p>
            <a:pPr algn="l" rtl="0" eaLnBrk="1" hangingPunct="1">
              <a:lnSpc>
                <a:spcPct val="80000"/>
              </a:lnSpc>
              <a:buFontTx/>
              <a:buNone/>
            </a:pPr>
            <a:r>
              <a:rPr lang="en-US" altLang="he-IL" sz="1800" dirty="0">
                <a:solidFill>
                  <a:srgbClr val="002060"/>
                </a:solidFill>
              </a:rPr>
              <a:t>Hadas - Onco-genetic clinic staff</a:t>
            </a:r>
            <a:r>
              <a:rPr lang="en-US" altLang="he-IL" sz="1800" dirty="0">
                <a:solidFill>
                  <a:srgbClr val="002060"/>
                </a:solidFill>
              </a:rPr>
              <a:t>;</a:t>
            </a:r>
          </a:p>
          <a:p>
            <a:pPr algn="l" rtl="0" eaLnBrk="1" hangingPunct="1">
              <a:lnSpc>
                <a:spcPct val="80000"/>
              </a:lnSpc>
              <a:buNone/>
            </a:pPr>
            <a:r>
              <a:rPr lang="en-US" altLang="he-IL" sz="1800" dirty="0" err="1">
                <a:solidFill>
                  <a:srgbClr val="002060"/>
                </a:solidFill>
              </a:rPr>
              <a:t>Neurooncology</a:t>
            </a:r>
            <a:r>
              <a:rPr lang="en-US" altLang="he-IL" sz="1800" dirty="0">
                <a:solidFill>
                  <a:srgbClr val="002060"/>
                </a:solidFill>
              </a:rPr>
              <a:t> laboratory – Iris Lavon, </a:t>
            </a:r>
            <a:r>
              <a:rPr lang="en-US" sz="1800" dirty="0" err="1">
                <a:solidFill>
                  <a:srgbClr val="002060"/>
                </a:solidFill>
              </a:rPr>
              <a:t>Aviel</a:t>
            </a:r>
            <a:r>
              <a:rPr lang="en-US" sz="1800" dirty="0">
                <a:solidFill>
                  <a:srgbClr val="002060"/>
                </a:solidFill>
              </a:rPr>
              <a:t> </a:t>
            </a:r>
            <a:r>
              <a:rPr lang="en-US" sz="1800" dirty="0" err="1">
                <a:solidFill>
                  <a:srgbClr val="002060"/>
                </a:solidFill>
              </a:rPr>
              <a:t>Iluz</a:t>
            </a:r>
            <a:r>
              <a:rPr lang="en-US" sz="1800" dirty="0">
                <a:solidFill>
                  <a:srgbClr val="002060"/>
                </a:solidFill>
              </a:rPr>
              <a:t>;</a:t>
            </a:r>
            <a:r>
              <a:rPr lang="en-US" sz="1800" dirty="0">
                <a:solidFill>
                  <a:srgbClr val="002060"/>
                </a:solidFill>
              </a:rPr>
              <a:t> </a:t>
            </a:r>
            <a:endParaRPr lang="en-US" altLang="he-IL" sz="1800" dirty="0">
              <a:solidFill>
                <a:srgbClr val="002060"/>
              </a:solidFill>
            </a:endParaRPr>
          </a:p>
          <a:p>
            <a:pPr algn="l" rtl="0" eaLnBrk="1" hangingPunct="1">
              <a:lnSpc>
                <a:spcPct val="80000"/>
              </a:lnSpc>
              <a:buFontTx/>
              <a:buNone/>
            </a:pPr>
            <a:r>
              <a:rPr lang="en-US" altLang="he-IL" sz="1800" dirty="0">
                <a:solidFill>
                  <a:srgbClr val="002060"/>
                </a:solidFill>
              </a:rPr>
              <a:t>Hadassah medical center.</a:t>
            </a:r>
          </a:p>
          <a:p>
            <a:pPr algn="l" rtl="0" eaLnBrk="1" hangingPunct="1">
              <a:lnSpc>
                <a:spcPct val="80000"/>
              </a:lnSpc>
              <a:buFontTx/>
              <a:buNone/>
            </a:pPr>
            <a:endParaRPr lang="en-US" altLang="he-IL" sz="1800" dirty="0">
              <a:solidFill>
                <a:srgbClr val="002060"/>
              </a:solidFill>
            </a:endParaRPr>
          </a:p>
          <a:p>
            <a:pPr algn="l" rtl="0" eaLnBrk="1" hangingPunct="1">
              <a:lnSpc>
                <a:spcPct val="80000"/>
              </a:lnSpc>
              <a:buFontTx/>
              <a:buNone/>
            </a:pPr>
            <a:r>
              <a:rPr lang="en-US" altLang="he-IL" sz="1800" dirty="0">
                <a:solidFill>
                  <a:srgbClr val="002060"/>
                </a:solidFill>
              </a:rPr>
              <a:t>Myriam Maoz, Sherri Cohen, </a:t>
            </a:r>
            <a:r>
              <a:rPr lang="en-US" altLang="he-IL" sz="4700" dirty="0">
                <a:solidFill>
                  <a:srgbClr val="002060"/>
                </a:solidFill>
              </a:rPr>
              <a:t>Michal </a:t>
            </a:r>
            <a:r>
              <a:rPr lang="en-US" altLang="he-IL" sz="4700" dirty="0" err="1">
                <a:solidFill>
                  <a:srgbClr val="002060"/>
                </a:solidFill>
              </a:rPr>
              <a:t>Inbar</a:t>
            </a:r>
            <a:r>
              <a:rPr lang="en-US" altLang="he-IL" sz="4700" dirty="0" smtClean="0">
                <a:solidFill>
                  <a:srgbClr val="002060"/>
                </a:solidFill>
              </a:rPr>
              <a:t>, </a:t>
            </a:r>
            <a:r>
              <a:rPr lang="en-US" altLang="he-IL" sz="4700" dirty="0" err="1" smtClean="0">
                <a:solidFill>
                  <a:srgbClr val="002060"/>
                </a:solidFill>
              </a:rPr>
              <a:t>Mazal</a:t>
            </a:r>
            <a:r>
              <a:rPr lang="en-US" altLang="he-IL" sz="4700" dirty="0" smtClean="0">
                <a:solidFill>
                  <a:srgbClr val="002060"/>
                </a:solidFill>
              </a:rPr>
              <a:t> Tov </a:t>
            </a:r>
            <a:r>
              <a:rPr lang="en-US" altLang="he-IL" sz="4700" dirty="0" err="1" smtClean="0">
                <a:solidFill>
                  <a:srgbClr val="002060"/>
                </a:solidFill>
              </a:rPr>
              <a:t>Marouani</a:t>
            </a:r>
            <a:r>
              <a:rPr lang="en-US" altLang="he-IL" sz="1800" dirty="0" smtClean="0">
                <a:solidFill>
                  <a:srgbClr val="002060"/>
                </a:solidFill>
              </a:rPr>
              <a:t>, </a:t>
            </a:r>
            <a:r>
              <a:rPr lang="en-US" altLang="he-IL" sz="1800" dirty="0" err="1">
                <a:solidFill>
                  <a:srgbClr val="002060"/>
                </a:solidFill>
              </a:rPr>
              <a:t>Idit</a:t>
            </a:r>
            <a:r>
              <a:rPr lang="en-US" altLang="he-IL" sz="1800" dirty="0">
                <a:solidFill>
                  <a:srgbClr val="002060"/>
                </a:solidFill>
              </a:rPr>
              <a:t> Amir, Michal </a:t>
            </a:r>
            <a:r>
              <a:rPr lang="en-US" altLang="he-IL" sz="1800" dirty="0" err="1">
                <a:solidFill>
                  <a:srgbClr val="002060"/>
                </a:solidFill>
              </a:rPr>
              <a:t>Dvir</a:t>
            </a:r>
            <a:r>
              <a:rPr lang="en-US" altLang="he-IL" sz="1800" dirty="0">
                <a:solidFill>
                  <a:srgbClr val="002060"/>
                </a:solidFill>
              </a:rPr>
              <a:t>, Dana </a:t>
            </a:r>
            <a:r>
              <a:rPr lang="en-US" altLang="he-IL" sz="1800" dirty="0" err="1">
                <a:solidFill>
                  <a:srgbClr val="002060"/>
                </a:solidFill>
              </a:rPr>
              <a:t>Sherill-Rofe</a:t>
            </a:r>
            <a:endParaRPr lang="en-US" altLang="he-IL" sz="1800" dirty="0">
              <a:solidFill>
                <a:srgbClr val="002060"/>
              </a:solidFill>
            </a:endParaRPr>
          </a:p>
          <a:p>
            <a:pPr algn="l" rtl="0" eaLnBrk="1" hangingPunct="1">
              <a:lnSpc>
                <a:spcPct val="80000"/>
              </a:lnSpc>
              <a:buFontTx/>
              <a:buNone/>
            </a:pPr>
            <a:endParaRPr lang="en-US" altLang="he-IL" sz="1800" dirty="0">
              <a:solidFill>
                <a:srgbClr val="002060"/>
              </a:solidFill>
            </a:endParaRPr>
          </a:p>
          <a:p>
            <a:pPr algn="l" rtl="0" eaLnBrk="1" hangingPunct="1">
              <a:lnSpc>
                <a:spcPct val="80000"/>
              </a:lnSpc>
              <a:buFontTx/>
              <a:buNone/>
            </a:pPr>
            <a:r>
              <a:rPr lang="en-US" altLang="he-IL" sz="1800" dirty="0">
                <a:solidFill>
                  <a:srgbClr val="002060"/>
                </a:solidFill>
              </a:rPr>
              <a:t>Yuval Tabach group, </a:t>
            </a:r>
            <a:r>
              <a:rPr lang="en-US" altLang="he-IL" sz="1800" dirty="0" err="1">
                <a:solidFill>
                  <a:srgbClr val="002060"/>
                </a:solidFill>
              </a:rPr>
              <a:t>Dolev</a:t>
            </a:r>
            <a:r>
              <a:rPr lang="en-US" altLang="he-IL" sz="1800" dirty="0">
                <a:solidFill>
                  <a:srgbClr val="002060"/>
                </a:solidFill>
              </a:rPr>
              <a:t> </a:t>
            </a:r>
            <a:r>
              <a:rPr lang="en-US" altLang="he-IL" sz="1800" dirty="0" err="1">
                <a:solidFill>
                  <a:srgbClr val="002060"/>
                </a:solidFill>
              </a:rPr>
              <a:t>Rahat</a:t>
            </a:r>
            <a:r>
              <a:rPr lang="en-US" altLang="he-IL" sz="1800" dirty="0">
                <a:solidFill>
                  <a:srgbClr val="002060"/>
                </a:solidFill>
              </a:rPr>
              <a:t>, </a:t>
            </a:r>
            <a:endParaRPr lang="en-US" altLang="he-IL" sz="1800" dirty="0">
              <a:solidFill>
                <a:schemeClr val="accent6"/>
              </a:solidFill>
            </a:endParaRPr>
          </a:p>
          <a:p>
            <a:pPr algn="l" rtl="0" eaLnBrk="1" hangingPunct="1">
              <a:lnSpc>
                <a:spcPct val="80000"/>
              </a:lnSpc>
              <a:buFontTx/>
              <a:buNone/>
            </a:pPr>
            <a:r>
              <a:rPr lang="en-US" altLang="he-IL" sz="1800" dirty="0">
                <a:solidFill>
                  <a:srgbClr val="002060"/>
                </a:solidFill>
              </a:rPr>
              <a:t>Yuval </a:t>
            </a:r>
            <a:r>
              <a:rPr lang="en-US" altLang="he-IL" sz="1800" dirty="0" err="1">
                <a:solidFill>
                  <a:srgbClr val="002060"/>
                </a:solidFill>
              </a:rPr>
              <a:t>Dor</a:t>
            </a:r>
            <a:r>
              <a:rPr lang="en-US" altLang="he-IL" sz="1800" dirty="0">
                <a:solidFill>
                  <a:srgbClr val="002060"/>
                </a:solidFill>
              </a:rPr>
              <a:t> Group</a:t>
            </a:r>
          </a:p>
          <a:p>
            <a:pPr algn="l" rtl="0" eaLnBrk="1" hangingPunct="1">
              <a:lnSpc>
                <a:spcPct val="80000"/>
              </a:lnSpc>
              <a:buFontTx/>
              <a:buNone/>
            </a:pPr>
            <a:r>
              <a:rPr lang="en-US" altLang="he-IL" sz="1800" dirty="0" err="1">
                <a:solidFill>
                  <a:srgbClr val="002060"/>
                </a:solidFill>
              </a:rPr>
              <a:t>Ittai</a:t>
            </a:r>
            <a:r>
              <a:rPr lang="en-US" altLang="he-IL" sz="1800" dirty="0">
                <a:solidFill>
                  <a:srgbClr val="002060"/>
                </a:solidFill>
              </a:rPr>
              <a:t> Ben-</a:t>
            </a:r>
            <a:r>
              <a:rPr lang="en-US" altLang="he-IL" sz="1800" dirty="0" err="1">
                <a:solidFill>
                  <a:srgbClr val="002060"/>
                </a:solidFill>
              </a:rPr>
              <a:t>Porath</a:t>
            </a:r>
            <a:endParaRPr lang="en-US" altLang="he-IL" sz="1800" dirty="0">
              <a:solidFill>
                <a:srgbClr val="002060"/>
              </a:solidFill>
            </a:endParaRPr>
          </a:p>
          <a:p>
            <a:pPr algn="l" rtl="0" eaLnBrk="1" hangingPunct="1">
              <a:lnSpc>
                <a:spcPct val="80000"/>
              </a:lnSpc>
              <a:buFontTx/>
              <a:buNone/>
            </a:pPr>
            <a:r>
              <a:rPr lang="en-US" altLang="he-IL" sz="1800" dirty="0">
                <a:solidFill>
                  <a:srgbClr val="002060"/>
                </a:solidFill>
              </a:rPr>
              <a:t>Amir Eden</a:t>
            </a:r>
          </a:p>
          <a:p>
            <a:pPr algn="l" rtl="0" eaLnBrk="1" hangingPunct="1">
              <a:lnSpc>
                <a:spcPct val="80000"/>
              </a:lnSpc>
              <a:buFontTx/>
              <a:buNone/>
            </a:pPr>
            <a:r>
              <a:rPr lang="en-US" altLang="he-IL" sz="1800" dirty="0" err="1">
                <a:solidFill>
                  <a:srgbClr val="002060"/>
                </a:solidFill>
              </a:rPr>
              <a:t>Rotem</a:t>
            </a:r>
            <a:r>
              <a:rPr lang="en-US" altLang="he-IL" sz="1800" dirty="0">
                <a:solidFill>
                  <a:srgbClr val="002060"/>
                </a:solidFill>
              </a:rPr>
              <a:t> </a:t>
            </a:r>
            <a:r>
              <a:rPr lang="en-US" altLang="he-IL" sz="1800" dirty="0" err="1">
                <a:solidFill>
                  <a:srgbClr val="002060"/>
                </a:solidFill>
              </a:rPr>
              <a:t>Karni</a:t>
            </a:r>
            <a:endParaRPr lang="en-US" altLang="he-IL" sz="1800" dirty="0">
              <a:solidFill>
                <a:srgbClr val="002060"/>
              </a:solidFill>
            </a:endParaRPr>
          </a:p>
          <a:p>
            <a:pPr algn="l" rtl="0" eaLnBrk="1" hangingPunct="1">
              <a:lnSpc>
                <a:spcPct val="80000"/>
              </a:lnSpc>
              <a:buFontTx/>
              <a:buNone/>
            </a:pPr>
            <a:r>
              <a:rPr lang="en-US" altLang="he-IL" sz="1800" dirty="0">
                <a:solidFill>
                  <a:srgbClr val="002060"/>
                </a:solidFill>
              </a:rPr>
              <a:t>Ben Berman</a:t>
            </a:r>
          </a:p>
          <a:p>
            <a:pPr algn="l" rtl="0" eaLnBrk="1" hangingPunct="1">
              <a:lnSpc>
                <a:spcPct val="80000"/>
              </a:lnSpc>
              <a:buFontTx/>
              <a:buNone/>
            </a:pPr>
            <a:r>
              <a:rPr lang="en-US" altLang="he-IL" sz="1800" dirty="0">
                <a:solidFill>
                  <a:srgbClr val="002060"/>
                </a:solidFill>
              </a:rPr>
              <a:t>Nir </a:t>
            </a:r>
            <a:r>
              <a:rPr lang="en-US" altLang="he-IL" sz="1800" dirty="0" err="1">
                <a:solidFill>
                  <a:srgbClr val="002060"/>
                </a:solidFill>
              </a:rPr>
              <a:t>Fridman</a:t>
            </a:r>
            <a:endParaRPr lang="en-US" altLang="he-IL" sz="1800" dirty="0">
              <a:solidFill>
                <a:srgbClr val="002060"/>
              </a:solidFill>
            </a:endParaRPr>
          </a:p>
          <a:p>
            <a:pPr algn="l" rtl="0" eaLnBrk="1" hangingPunct="1">
              <a:lnSpc>
                <a:spcPct val="80000"/>
              </a:lnSpc>
              <a:buFontTx/>
              <a:buNone/>
            </a:pPr>
            <a:r>
              <a:rPr lang="en-US" altLang="he-IL" sz="1800" dirty="0">
                <a:solidFill>
                  <a:srgbClr val="002060"/>
                </a:solidFill>
              </a:rPr>
              <a:t>Efrat Shema  </a:t>
            </a:r>
            <a:endParaRPr lang="en-US" altLang="he-IL" sz="1800" dirty="0">
              <a:solidFill>
                <a:srgbClr val="002060"/>
              </a:solidFill>
            </a:endParaRPr>
          </a:p>
          <a:p>
            <a:pPr algn="l" rtl="0" eaLnBrk="1" hangingPunct="1">
              <a:lnSpc>
                <a:spcPct val="80000"/>
              </a:lnSpc>
              <a:buFontTx/>
              <a:buNone/>
            </a:pPr>
            <a:r>
              <a:rPr lang="en-US" altLang="he-IL" sz="1800" dirty="0">
                <a:solidFill>
                  <a:srgbClr val="002060"/>
                </a:solidFill>
              </a:rPr>
              <a:t>Tommy Kaplan </a:t>
            </a:r>
            <a:endParaRPr lang="en-US" altLang="he-IL" sz="1800" dirty="0">
              <a:solidFill>
                <a:srgbClr val="002060"/>
              </a:solidFill>
            </a:endParaRPr>
          </a:p>
          <a:p>
            <a:pPr algn="l" rtl="0" eaLnBrk="1" hangingPunct="1">
              <a:lnSpc>
                <a:spcPct val="80000"/>
              </a:lnSpc>
              <a:buFontTx/>
              <a:buNone/>
            </a:pPr>
            <a:endParaRPr lang="en-US" altLang="he-IL" sz="1800" dirty="0">
              <a:solidFill>
                <a:srgbClr val="002060"/>
              </a:solidFill>
            </a:endParaRPr>
          </a:p>
          <a:p>
            <a:pPr algn="l" rtl="0" eaLnBrk="1" hangingPunct="1">
              <a:lnSpc>
                <a:spcPct val="80000"/>
              </a:lnSpc>
              <a:buFontTx/>
              <a:buNone/>
            </a:pPr>
            <a:r>
              <a:rPr lang="en-US" altLang="he-IL" sz="1800" dirty="0">
                <a:solidFill>
                  <a:srgbClr val="002060"/>
                </a:solidFill>
              </a:rPr>
              <a:t>Supported by Sharett institute fund; ISF, ICRF, </a:t>
            </a:r>
            <a:r>
              <a:rPr lang="en-US" sz="1800" dirty="0">
                <a:solidFill>
                  <a:srgbClr val="002060"/>
                </a:solidFill>
              </a:rPr>
              <a:t>The Joint Research Fund between the Hebrew University Faculty of Medicine, and between Hadassah University Hospital, Shaare Tzedek Medical Center, Kaplan Medical Center and Bikur </a:t>
            </a:r>
            <a:r>
              <a:rPr lang="en-US" sz="1800" dirty="0" err="1">
                <a:solidFill>
                  <a:srgbClr val="002060"/>
                </a:solidFill>
              </a:rPr>
              <a:t>Holim</a:t>
            </a:r>
            <a:r>
              <a:rPr lang="en-US" sz="1800" dirty="0">
                <a:solidFill>
                  <a:srgbClr val="002060"/>
                </a:solidFill>
              </a:rPr>
              <a:t> Hospital, </a:t>
            </a:r>
            <a:endParaRPr lang="en-US" sz="1800" dirty="0">
              <a:solidFill>
                <a:srgbClr val="002060"/>
              </a:solidFill>
            </a:endParaRPr>
          </a:p>
          <a:p>
            <a:pPr algn="l" rtl="0" eaLnBrk="1" hangingPunct="1">
              <a:lnSpc>
                <a:spcPct val="80000"/>
              </a:lnSpc>
              <a:buFontTx/>
              <a:buNone/>
            </a:pPr>
            <a:r>
              <a:rPr lang="en-US" sz="1800" dirty="0">
                <a:solidFill>
                  <a:srgbClr val="002060"/>
                </a:solidFill>
              </a:rPr>
              <a:t>Grants - MERCK</a:t>
            </a:r>
            <a:r>
              <a:rPr lang="en-US" sz="1800" dirty="0">
                <a:solidFill>
                  <a:srgbClr val="002060"/>
                </a:solidFill>
              </a:rPr>
              <a:t>, </a:t>
            </a:r>
            <a:r>
              <a:rPr lang="en-US" sz="1800" dirty="0" err="1">
                <a:solidFill>
                  <a:srgbClr val="002060"/>
                </a:solidFill>
              </a:rPr>
              <a:t>Karyopharm</a:t>
            </a:r>
            <a:r>
              <a:rPr lang="en-US" sz="1800" dirty="0">
                <a:solidFill>
                  <a:srgbClr val="002060"/>
                </a:solidFill>
              </a:rPr>
              <a:t> &amp; </a:t>
            </a:r>
            <a:r>
              <a:rPr lang="en-US" sz="1800" dirty="0">
                <a:solidFill>
                  <a:srgbClr val="002060"/>
                </a:solidFill>
              </a:rPr>
              <a:t>Roche; Consultation - </a:t>
            </a:r>
            <a:r>
              <a:rPr lang="en-US" sz="1800" dirty="0">
                <a:solidFill>
                  <a:srgbClr val="002060"/>
                </a:solidFill>
              </a:rPr>
              <a:t>IMEL </a:t>
            </a:r>
            <a:r>
              <a:rPr lang="en-US" sz="1800" dirty="0" err="1">
                <a:solidFill>
                  <a:srgbClr val="002060"/>
                </a:solidFill>
              </a:rPr>
              <a:t>Biotherapeutics</a:t>
            </a:r>
            <a:endParaRPr lang="he-IL" altLang="he-IL" sz="1800" dirty="0">
              <a:solidFill>
                <a:srgbClr val="002060"/>
              </a:solidFill>
            </a:endParaRPr>
          </a:p>
        </p:txBody>
      </p:sp>
    </p:spTree>
    <p:extLst>
      <p:ext uri="{BB962C8B-B14F-4D97-AF65-F5344CB8AC3E}">
        <p14:creationId xmlns:p14="http://schemas.microsoft.com/office/powerpoint/2010/main" val="1936910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3"/>
          <p:cNvPicPr>
            <a:picLocks noChangeAspect="1"/>
          </p:cNvPicPr>
          <p:nvPr/>
        </p:nvPicPr>
        <p:blipFill rotWithShape="1">
          <a:blip r:embed="rId2"/>
          <a:srcRect l="24806" t="11075" r="11407" b="24695"/>
          <a:stretch/>
        </p:blipFill>
        <p:spPr>
          <a:xfrm>
            <a:off x="2207568" y="404664"/>
            <a:ext cx="7776864" cy="6264696"/>
          </a:xfrm>
          <a:prstGeom prst="rect">
            <a:avLst/>
          </a:prstGeom>
        </p:spPr>
      </p:pic>
    </p:spTree>
    <p:extLst>
      <p:ext uri="{BB962C8B-B14F-4D97-AF65-F5344CB8AC3E}">
        <p14:creationId xmlns:p14="http://schemas.microsoft.com/office/powerpoint/2010/main" val="1798485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3"/>
          <p:cNvPicPr>
            <a:picLocks noChangeAspect="1"/>
          </p:cNvPicPr>
          <p:nvPr/>
        </p:nvPicPr>
        <p:blipFill rotWithShape="1">
          <a:blip r:embed="rId2"/>
          <a:srcRect l="24605" t="26375" r="22831" b="8657"/>
          <a:stretch/>
        </p:blipFill>
        <p:spPr>
          <a:xfrm>
            <a:off x="2999656" y="274638"/>
            <a:ext cx="6408712" cy="6336704"/>
          </a:xfrm>
          <a:prstGeom prst="rect">
            <a:avLst/>
          </a:prstGeom>
        </p:spPr>
      </p:pic>
      <p:sp>
        <p:nvSpPr>
          <p:cNvPr id="5" name="Rectangle 4"/>
          <p:cNvSpPr/>
          <p:nvPr/>
        </p:nvSpPr>
        <p:spPr>
          <a:xfrm>
            <a:off x="4223792" y="1052736"/>
            <a:ext cx="648072" cy="5472608"/>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877874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3"/>
          <p:cNvPicPr>
            <a:picLocks noChangeAspect="1"/>
          </p:cNvPicPr>
          <p:nvPr/>
        </p:nvPicPr>
        <p:blipFill rotWithShape="1">
          <a:blip r:embed="rId2"/>
          <a:srcRect l="24604" t="33758" r="19878" b="9395"/>
          <a:stretch/>
        </p:blipFill>
        <p:spPr>
          <a:xfrm>
            <a:off x="2052330" y="116632"/>
            <a:ext cx="8087340" cy="6624736"/>
          </a:xfrm>
          <a:prstGeom prst="rect">
            <a:avLst/>
          </a:prstGeom>
        </p:spPr>
      </p:pic>
    </p:spTree>
    <p:extLst>
      <p:ext uri="{BB962C8B-B14F-4D97-AF65-F5344CB8AC3E}">
        <p14:creationId xmlns:p14="http://schemas.microsoft.com/office/powerpoint/2010/main" val="2517448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Conclusion and plans </a:t>
            </a:r>
            <a:endParaRPr lang="he-IL" dirty="0">
              <a:solidFill>
                <a:srgbClr val="002060"/>
              </a:solidFill>
            </a:endParaRPr>
          </a:p>
        </p:txBody>
      </p:sp>
      <p:sp>
        <p:nvSpPr>
          <p:cNvPr id="3" name="Content Placeholder 2"/>
          <p:cNvSpPr>
            <a:spLocks noGrp="1"/>
          </p:cNvSpPr>
          <p:nvPr>
            <p:ph idx="1"/>
          </p:nvPr>
        </p:nvSpPr>
        <p:spPr/>
        <p:txBody>
          <a:bodyPr/>
          <a:lstStyle/>
          <a:p>
            <a:pPr algn="l" rtl="0"/>
            <a:r>
              <a:rPr lang="en-US" dirty="0" err="1">
                <a:solidFill>
                  <a:srgbClr val="002060"/>
                </a:solidFill>
              </a:rPr>
              <a:t>REDCap</a:t>
            </a:r>
            <a:r>
              <a:rPr lang="en-US" dirty="0">
                <a:solidFill>
                  <a:srgbClr val="002060"/>
                </a:solidFill>
              </a:rPr>
              <a:t> and </a:t>
            </a:r>
            <a:r>
              <a:rPr lang="en-US" dirty="0" err="1" smtClean="0">
                <a:solidFill>
                  <a:srgbClr val="002060"/>
                </a:solidFill>
              </a:rPr>
              <a:t>Cbioportal</a:t>
            </a:r>
            <a:r>
              <a:rPr lang="en-US" dirty="0" smtClean="0">
                <a:solidFill>
                  <a:srgbClr val="002060"/>
                </a:solidFill>
              </a:rPr>
              <a:t> are part of routine research and entering clinical care.</a:t>
            </a:r>
          </a:p>
          <a:p>
            <a:pPr algn="l" rtl="0"/>
            <a:endParaRPr lang="en-US" dirty="0" smtClean="0">
              <a:solidFill>
                <a:srgbClr val="002060"/>
              </a:solidFill>
            </a:endParaRPr>
          </a:p>
          <a:p>
            <a:pPr algn="l" rtl="0"/>
            <a:r>
              <a:rPr lang="en-US" dirty="0" smtClean="0">
                <a:solidFill>
                  <a:srgbClr val="002060"/>
                </a:solidFill>
              </a:rPr>
              <a:t>Much more work is needed to add various aspects to the platforms.</a:t>
            </a:r>
          </a:p>
          <a:p>
            <a:pPr algn="l" rtl="0"/>
            <a:endParaRPr lang="en-US" dirty="0" smtClean="0">
              <a:solidFill>
                <a:srgbClr val="002060"/>
              </a:solidFill>
            </a:endParaRPr>
          </a:p>
          <a:p>
            <a:pPr algn="l" rtl="0"/>
            <a:r>
              <a:rPr lang="en-US" dirty="0" smtClean="0">
                <a:solidFill>
                  <a:srgbClr val="002060"/>
                </a:solidFill>
              </a:rPr>
              <a:t>Integration across different medical and research </a:t>
            </a:r>
            <a:r>
              <a:rPr lang="en-US" dirty="0" err="1" smtClean="0">
                <a:solidFill>
                  <a:srgbClr val="002060"/>
                </a:solidFill>
              </a:rPr>
              <a:t>disiplinaries</a:t>
            </a:r>
            <a:r>
              <a:rPr lang="en-US" dirty="0" smtClean="0">
                <a:solidFill>
                  <a:srgbClr val="002060"/>
                </a:solidFill>
              </a:rPr>
              <a:t>   </a:t>
            </a:r>
            <a:endParaRPr lang="he-IL" dirty="0"/>
          </a:p>
        </p:txBody>
      </p:sp>
    </p:spTree>
    <p:extLst>
      <p:ext uri="{BB962C8B-B14F-4D97-AF65-F5344CB8AC3E}">
        <p14:creationId xmlns:p14="http://schemas.microsoft.com/office/powerpoint/2010/main" val="1462177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pPr marL="0" indent="0" algn="ctr">
              <a:buNone/>
            </a:pPr>
            <a:r>
              <a:rPr lang="en-US" dirty="0" smtClean="0">
                <a:solidFill>
                  <a:srgbClr val="002060"/>
                </a:solidFill>
              </a:rPr>
              <a:t>Thank you! </a:t>
            </a:r>
            <a:endParaRPr lang="he-IL" dirty="0">
              <a:solidFill>
                <a:srgbClr val="002060"/>
              </a:solidFill>
            </a:endParaRPr>
          </a:p>
        </p:txBody>
      </p:sp>
    </p:spTree>
    <p:extLst>
      <p:ext uri="{BB962C8B-B14F-4D97-AF65-F5344CB8AC3E}">
        <p14:creationId xmlns:p14="http://schemas.microsoft.com/office/powerpoint/2010/main" val="2370078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What kind of data do we want for our research?</a:t>
            </a:r>
            <a:endParaRPr lang="he-IL" dirty="0">
              <a:solidFill>
                <a:srgbClr val="002060"/>
              </a:solidFill>
            </a:endParaRPr>
          </a:p>
        </p:txBody>
      </p:sp>
      <p:sp>
        <p:nvSpPr>
          <p:cNvPr id="3" name="Content Placeholder 2"/>
          <p:cNvSpPr>
            <a:spLocks noGrp="1"/>
          </p:cNvSpPr>
          <p:nvPr>
            <p:ph idx="1"/>
          </p:nvPr>
        </p:nvSpPr>
        <p:spPr/>
        <p:txBody>
          <a:bodyPr/>
          <a:lstStyle/>
          <a:p>
            <a:pPr algn="l" rtl="0"/>
            <a:r>
              <a:rPr lang="en-US" dirty="0" smtClean="0">
                <a:solidFill>
                  <a:srgbClr val="002060"/>
                </a:solidFill>
              </a:rPr>
              <a:t>Demographic </a:t>
            </a:r>
            <a:r>
              <a:rPr lang="en-US" sz="2400" dirty="0">
                <a:solidFill>
                  <a:srgbClr val="002060"/>
                </a:solidFill>
              </a:rPr>
              <a:t>(Age, Sex, Martial statues, number of children, address)  </a:t>
            </a:r>
          </a:p>
          <a:p>
            <a:pPr algn="l" rtl="0"/>
            <a:r>
              <a:rPr lang="en-US" dirty="0" smtClean="0">
                <a:solidFill>
                  <a:srgbClr val="002060"/>
                </a:solidFill>
              </a:rPr>
              <a:t>Oncological Diagnosis</a:t>
            </a:r>
          </a:p>
          <a:p>
            <a:pPr algn="l" rtl="0"/>
            <a:r>
              <a:rPr lang="en-US" dirty="0" smtClean="0">
                <a:solidFill>
                  <a:srgbClr val="002060"/>
                </a:solidFill>
              </a:rPr>
              <a:t>Medical history</a:t>
            </a:r>
          </a:p>
          <a:p>
            <a:pPr algn="l" rtl="0"/>
            <a:r>
              <a:rPr lang="en-US" dirty="0" smtClean="0">
                <a:solidFill>
                  <a:srgbClr val="002060"/>
                </a:solidFill>
              </a:rPr>
              <a:t>Treatment </a:t>
            </a:r>
            <a:r>
              <a:rPr lang="en-US" sz="2400" dirty="0">
                <a:solidFill>
                  <a:srgbClr val="002060"/>
                </a:solidFill>
              </a:rPr>
              <a:t>(Surgical, Radiotherapy, Medical)</a:t>
            </a:r>
          </a:p>
          <a:p>
            <a:pPr algn="l" rtl="0"/>
            <a:r>
              <a:rPr lang="en-US" dirty="0" smtClean="0">
                <a:solidFill>
                  <a:srgbClr val="002060"/>
                </a:solidFill>
              </a:rPr>
              <a:t>Molecular findings </a:t>
            </a:r>
            <a:r>
              <a:rPr lang="en-US" sz="2400" dirty="0">
                <a:solidFill>
                  <a:srgbClr val="002060"/>
                </a:solidFill>
              </a:rPr>
              <a:t>(pathogenic variations,  </a:t>
            </a:r>
          </a:p>
          <a:p>
            <a:pPr algn="l" rtl="0"/>
            <a:r>
              <a:rPr lang="en-US" sz="2400" dirty="0">
                <a:solidFill>
                  <a:srgbClr val="002060"/>
                </a:solidFill>
              </a:rPr>
              <a:t>Immunohistochemistry, somatic variations, expression data)</a:t>
            </a:r>
          </a:p>
          <a:p>
            <a:pPr algn="l" rtl="0"/>
            <a:r>
              <a:rPr lang="en-US" dirty="0" smtClean="0">
                <a:solidFill>
                  <a:srgbClr val="002060"/>
                </a:solidFill>
              </a:rPr>
              <a:t>Research data </a:t>
            </a:r>
          </a:p>
          <a:p>
            <a:pPr algn="l" rtl="0"/>
            <a:endParaRPr lang="he-IL" dirty="0">
              <a:solidFill>
                <a:srgbClr val="002060"/>
              </a:solidFill>
            </a:endParaRPr>
          </a:p>
        </p:txBody>
      </p:sp>
    </p:spTree>
    <p:extLst>
      <p:ext uri="{BB962C8B-B14F-4D97-AF65-F5344CB8AC3E}">
        <p14:creationId xmlns:p14="http://schemas.microsoft.com/office/powerpoint/2010/main" val="1646445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a:t>
            </a:r>
            <a:r>
              <a:rPr lang="en-US" dirty="0" smtClean="0">
                <a:solidFill>
                  <a:srgbClr val="002060"/>
                </a:solidFill>
              </a:rPr>
              <a:t>tatues </a:t>
            </a:r>
            <a:endParaRPr lang="he-IL" dirty="0">
              <a:solidFill>
                <a:srgbClr val="002060"/>
              </a:solidFill>
            </a:endParaRPr>
          </a:p>
        </p:txBody>
      </p:sp>
      <p:sp>
        <p:nvSpPr>
          <p:cNvPr id="4" name="Content Placeholder 2"/>
          <p:cNvSpPr>
            <a:spLocks noGrp="1"/>
          </p:cNvSpPr>
          <p:nvPr>
            <p:ph idx="1"/>
          </p:nvPr>
        </p:nvSpPr>
        <p:spPr>
          <a:xfrm>
            <a:off x="1981200" y="1600201"/>
            <a:ext cx="8229600" cy="4525963"/>
          </a:xfrm>
        </p:spPr>
        <p:txBody>
          <a:bodyPr/>
          <a:lstStyle/>
          <a:p>
            <a:pPr algn="l" rtl="0"/>
            <a:r>
              <a:rPr lang="en-US" dirty="0" err="1" smtClean="0">
                <a:solidFill>
                  <a:srgbClr val="002060"/>
                </a:solidFill>
              </a:rPr>
              <a:t>Machar</a:t>
            </a:r>
            <a:r>
              <a:rPr lang="en-US" dirty="0" smtClean="0">
                <a:solidFill>
                  <a:srgbClr val="002060"/>
                </a:solidFill>
              </a:rPr>
              <a:t> – The work environment of the Hadassah Medical center. Contains electronic medical records spanning 40 years. Some fields are tabulated but most of the information is in free text. One person at a time one patient at a time. </a:t>
            </a:r>
          </a:p>
          <a:p>
            <a:pPr algn="l" rtl="0"/>
            <a:endParaRPr lang="en-US" dirty="0">
              <a:solidFill>
                <a:srgbClr val="002060"/>
              </a:solidFill>
            </a:endParaRPr>
          </a:p>
          <a:p>
            <a:pPr algn="l" rtl="0"/>
            <a:r>
              <a:rPr lang="en-US" dirty="0" err="1" smtClean="0">
                <a:solidFill>
                  <a:srgbClr val="002060"/>
                </a:solidFill>
              </a:rPr>
              <a:t>TriNetX</a:t>
            </a:r>
            <a:r>
              <a:rPr lang="en-US" dirty="0" smtClean="0">
                <a:solidFill>
                  <a:srgbClr val="002060"/>
                </a:solidFill>
              </a:rPr>
              <a:t> – An interface allowing anonymized data interrogation for some fields. One person at a time. </a:t>
            </a:r>
          </a:p>
          <a:p>
            <a:pPr algn="l" rtl="0"/>
            <a:endParaRPr lang="he-IL" dirty="0">
              <a:solidFill>
                <a:srgbClr val="002060"/>
              </a:solidFill>
            </a:endParaRPr>
          </a:p>
        </p:txBody>
      </p:sp>
    </p:spTree>
    <p:extLst>
      <p:ext uri="{BB962C8B-B14F-4D97-AF65-F5344CB8AC3E}">
        <p14:creationId xmlns:p14="http://schemas.microsoft.com/office/powerpoint/2010/main" val="1061519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Aim</a:t>
            </a:r>
            <a:endParaRPr lang="he-IL" dirty="0">
              <a:solidFill>
                <a:srgbClr val="002060"/>
              </a:solidFill>
            </a:endParaRPr>
          </a:p>
        </p:txBody>
      </p:sp>
      <p:sp>
        <p:nvSpPr>
          <p:cNvPr id="4" name="Content Placeholder 2"/>
          <p:cNvSpPr>
            <a:spLocks noGrp="1"/>
          </p:cNvSpPr>
          <p:nvPr>
            <p:ph idx="1"/>
          </p:nvPr>
        </p:nvSpPr>
        <p:spPr>
          <a:xfrm>
            <a:off x="1981200" y="1196752"/>
            <a:ext cx="8229600" cy="2620888"/>
          </a:xfrm>
        </p:spPr>
        <p:txBody>
          <a:bodyPr/>
          <a:lstStyle/>
          <a:p>
            <a:pPr marL="0" indent="0" algn="ctr">
              <a:buNone/>
            </a:pPr>
            <a:r>
              <a:rPr lang="en-US" dirty="0" smtClean="0">
                <a:solidFill>
                  <a:srgbClr val="002060"/>
                </a:solidFill>
              </a:rPr>
              <a:t>A graphical interphase that automatically captures data from the </a:t>
            </a:r>
            <a:r>
              <a:rPr lang="en-US" dirty="0" err="1" smtClean="0">
                <a:solidFill>
                  <a:srgbClr val="002060"/>
                </a:solidFill>
              </a:rPr>
              <a:t>Machar</a:t>
            </a:r>
            <a:r>
              <a:rPr lang="en-US" dirty="0" smtClean="0">
                <a:solidFill>
                  <a:srgbClr val="002060"/>
                </a:solidFill>
              </a:rPr>
              <a:t> and research, allows entry of new fields, multiple users can work simultaneously, easy to use.   </a:t>
            </a:r>
            <a:endParaRPr lang="he-IL" dirty="0">
              <a:solidFill>
                <a:srgbClr val="002060"/>
              </a:solidFill>
            </a:endParaRPr>
          </a:p>
        </p:txBody>
      </p:sp>
      <p:pic>
        <p:nvPicPr>
          <p:cNvPr id="5" name="Picture 4" descr="A group of people in clothing&#10;&#10;Description automatically generated with low confidence">
            <a:extLst>
              <a:ext uri="{FF2B5EF4-FFF2-40B4-BE49-F238E27FC236}">
                <a16:creationId xmlns:a16="http://schemas.microsoft.com/office/drawing/2014/main" id="{0FBAEC2A-969C-3CAA-5A4E-52BA7375A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048" y="3817640"/>
            <a:ext cx="5005904" cy="2808312"/>
          </a:xfrm>
          <a:prstGeom prst="rect">
            <a:avLst/>
          </a:prstGeom>
        </p:spPr>
      </p:pic>
    </p:spTree>
    <p:extLst>
      <p:ext uri="{BB962C8B-B14F-4D97-AF65-F5344CB8AC3E}">
        <p14:creationId xmlns:p14="http://schemas.microsoft.com/office/powerpoint/2010/main" val="3126093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5416"/>
            <a:ext cx="8229600" cy="1143000"/>
          </a:xfrm>
        </p:spPr>
        <p:txBody>
          <a:bodyPr/>
          <a:lstStyle/>
          <a:p>
            <a:r>
              <a:rPr lang="en-US" dirty="0" err="1" smtClean="0">
                <a:solidFill>
                  <a:srgbClr val="002060"/>
                </a:solidFill>
              </a:rPr>
              <a:t>cBioportal</a:t>
            </a:r>
            <a:endParaRPr lang="he-IL" dirty="0">
              <a:solidFill>
                <a:srgbClr val="002060"/>
              </a:solidFill>
            </a:endParaRPr>
          </a:p>
        </p:txBody>
      </p:sp>
      <p:sp>
        <p:nvSpPr>
          <p:cNvPr id="3" name="Content Placeholder 2"/>
          <p:cNvSpPr>
            <a:spLocks noGrp="1"/>
          </p:cNvSpPr>
          <p:nvPr>
            <p:ph idx="1"/>
          </p:nvPr>
        </p:nvSpPr>
        <p:spPr>
          <a:xfrm>
            <a:off x="1981200" y="548681"/>
            <a:ext cx="8229600" cy="5001419"/>
          </a:xfrm>
        </p:spPr>
        <p:txBody>
          <a:bodyPr/>
          <a:lstStyle/>
          <a:p>
            <a:pPr algn="l" rtl="0"/>
            <a:r>
              <a:rPr lang="en-US" dirty="0">
                <a:solidFill>
                  <a:srgbClr val="002060"/>
                </a:solidFill>
              </a:rPr>
              <a:t>https://www.cbioportal.org/</a:t>
            </a:r>
            <a:endParaRPr lang="he-IL" dirty="0">
              <a:solidFill>
                <a:srgbClr val="002060"/>
              </a:solidFill>
            </a:endParaRPr>
          </a:p>
        </p:txBody>
      </p:sp>
      <p:pic>
        <p:nvPicPr>
          <p:cNvPr id="4" name="Picture 3"/>
          <p:cNvPicPr>
            <a:picLocks noChangeAspect="1"/>
          </p:cNvPicPr>
          <p:nvPr/>
        </p:nvPicPr>
        <p:blipFill rotWithShape="1">
          <a:blip r:embed="rId2"/>
          <a:srcRect l="1569" t="3489" r="1569" b="10133"/>
          <a:stretch/>
        </p:blipFill>
        <p:spPr>
          <a:xfrm>
            <a:off x="2051511" y="1097006"/>
            <a:ext cx="8075240" cy="5760994"/>
          </a:xfrm>
          <a:prstGeom prst="rect">
            <a:avLst/>
          </a:prstGeom>
        </p:spPr>
      </p:pic>
    </p:spTree>
    <p:extLst>
      <p:ext uri="{BB962C8B-B14F-4D97-AF65-F5344CB8AC3E}">
        <p14:creationId xmlns:p14="http://schemas.microsoft.com/office/powerpoint/2010/main" val="2117282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3"/>
          <p:cNvPicPr>
            <a:picLocks noChangeAspect="1"/>
          </p:cNvPicPr>
          <p:nvPr/>
        </p:nvPicPr>
        <p:blipFill rotWithShape="1">
          <a:blip r:embed="rId2"/>
          <a:srcRect l="1569" t="7180" r="26375" b="10134"/>
          <a:stretch/>
        </p:blipFill>
        <p:spPr>
          <a:xfrm>
            <a:off x="2375167" y="0"/>
            <a:ext cx="7441667" cy="6831694"/>
          </a:xfrm>
          <a:prstGeom prst="rect">
            <a:avLst/>
          </a:prstGeom>
        </p:spPr>
      </p:pic>
    </p:spTree>
    <p:extLst>
      <p:ext uri="{BB962C8B-B14F-4D97-AF65-F5344CB8AC3E}">
        <p14:creationId xmlns:p14="http://schemas.microsoft.com/office/powerpoint/2010/main" val="2351025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3"/>
          <p:cNvPicPr>
            <a:picLocks noChangeAspect="1"/>
          </p:cNvPicPr>
          <p:nvPr/>
        </p:nvPicPr>
        <p:blipFill rotWithShape="1">
          <a:blip r:embed="rId2"/>
          <a:srcRect l="1570" t="7180" r="3932" b="9395"/>
          <a:stretch/>
        </p:blipFill>
        <p:spPr>
          <a:xfrm>
            <a:off x="1516801" y="-9698"/>
            <a:ext cx="9151199" cy="6463034"/>
          </a:xfrm>
          <a:prstGeom prst="rect">
            <a:avLst/>
          </a:prstGeom>
        </p:spPr>
      </p:pic>
    </p:spTree>
    <p:extLst>
      <p:ext uri="{BB962C8B-B14F-4D97-AF65-F5344CB8AC3E}">
        <p14:creationId xmlns:p14="http://schemas.microsoft.com/office/powerpoint/2010/main" val="2838938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5" name="Content Placeholder 4"/>
          <p:cNvSpPr>
            <a:spLocks noGrp="1"/>
          </p:cNvSpPr>
          <p:nvPr>
            <p:ph idx="1"/>
          </p:nvPr>
        </p:nvSpPr>
        <p:spPr/>
        <p:txBody>
          <a:bodyPr/>
          <a:lstStyle/>
          <a:p>
            <a:endParaRPr lang="he-IL"/>
          </a:p>
        </p:txBody>
      </p:sp>
      <p:pic>
        <p:nvPicPr>
          <p:cNvPr id="6" name="Picture 5"/>
          <p:cNvPicPr>
            <a:picLocks noChangeAspect="1"/>
          </p:cNvPicPr>
          <p:nvPr/>
        </p:nvPicPr>
        <p:blipFill rotWithShape="1">
          <a:blip r:embed="rId2"/>
          <a:srcRect l="2160" t="21208" r="25785" b="16778"/>
          <a:stretch/>
        </p:blipFill>
        <p:spPr>
          <a:xfrm>
            <a:off x="1537483" y="0"/>
            <a:ext cx="9058953" cy="6237312"/>
          </a:xfrm>
          <a:prstGeom prst="rect">
            <a:avLst/>
          </a:prstGeom>
        </p:spPr>
      </p:pic>
    </p:spTree>
    <p:extLst>
      <p:ext uri="{BB962C8B-B14F-4D97-AF65-F5344CB8AC3E}">
        <p14:creationId xmlns:p14="http://schemas.microsoft.com/office/powerpoint/2010/main" val="4168894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369</Words>
  <Application>Microsoft Office PowerPoint</Application>
  <PresentationFormat>Widescreen</PresentationFormat>
  <Paragraphs>55</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 The utility of REDCap and Cbioportal in collecting and analyzing oncological patient’s clinical data </vt:lpstr>
      <vt:lpstr>Thank you</vt:lpstr>
      <vt:lpstr>What kind of data do we want for our research?</vt:lpstr>
      <vt:lpstr>Statues </vt:lpstr>
      <vt:lpstr>Aim</vt:lpstr>
      <vt:lpstr>cBioportal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and plans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utility of REDCap and Cbioportal in collecting and analyzing oncological patient’s clinical data </dc:title>
  <dc:creator>זיק אביעד - ZICK AVIAD</dc:creator>
  <cp:lastModifiedBy>זיק אביעד - ZICK AVIAD</cp:lastModifiedBy>
  <cp:revision>5</cp:revision>
  <dcterms:created xsi:type="dcterms:W3CDTF">2023-05-16T06:21:39Z</dcterms:created>
  <dcterms:modified xsi:type="dcterms:W3CDTF">2023-05-16T06:56:12Z</dcterms:modified>
</cp:coreProperties>
</file>