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4" r:id="rId6"/>
    <p:sldId id="258" r:id="rId7"/>
    <p:sldId id="259" r:id="rId8"/>
    <p:sldId id="263" r:id="rId9"/>
    <p:sldId id="262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885" autoAdjust="0"/>
  </p:normalViewPr>
  <p:slideViewPr>
    <p:cSldViewPr snapToGrid="0">
      <p:cViewPr varScale="1">
        <p:scale>
          <a:sx n="93" d="100"/>
          <a:sy n="93" d="100"/>
        </p:scale>
        <p:origin x="11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46564-C7E7-4809-BA61-EAA70C1E037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63E06-4036-48C6-B609-34B97E5E6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3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Adenocarcinoma- From epithelial cells, glandular tissue,</a:t>
            </a:r>
          </a:p>
          <a:p>
            <a:r>
              <a:rPr lang="en-US" dirty="0"/>
              <a:t>Colon cancer</a:t>
            </a:r>
          </a:p>
          <a:p>
            <a:r>
              <a:rPr lang="en-US" dirty="0" err="1"/>
              <a:t>Metachronus</a:t>
            </a:r>
            <a:r>
              <a:rPr lang="en-US" dirty="0"/>
              <a:t>-spread after treatment of original tumor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63E06-4036-48C6-B609-34B97E5E65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0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Bevacizumab- Angiogenesis inhibitor monoclonal antibody</a:t>
            </a:r>
          </a:p>
          <a:p>
            <a:r>
              <a:rPr lang="en-US" dirty="0"/>
              <a:t>Irinotecan-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63E06-4036-48C6-B609-34B97E5E65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DPYD-enzyme that breaks down pyrimidines,</a:t>
            </a:r>
          </a:p>
          <a:p>
            <a:r>
              <a:rPr lang="en-US" dirty="0"/>
              <a:t>KRAS-promotes cell division and growth,</a:t>
            </a:r>
          </a:p>
          <a:p>
            <a:r>
              <a:rPr lang="en-US" dirty="0"/>
              <a:t>ATM-Helps control cell damage repair, DNA damage </a:t>
            </a:r>
            <a:r>
              <a:rPr lang="en-US" dirty="0" err="1"/>
              <a:t>repair,Control</a:t>
            </a:r>
            <a:r>
              <a:rPr lang="en-US" dirty="0"/>
              <a:t> the rate of cell growth and division,</a:t>
            </a:r>
          </a:p>
          <a:p>
            <a:r>
              <a:rPr lang="en-US" dirty="0"/>
              <a:t>PIK3CA-Signaling kinase, </a:t>
            </a:r>
          </a:p>
          <a:p>
            <a:r>
              <a:rPr lang="en-US" dirty="0"/>
              <a:t>PRMD9- positioning recombination hotspots during meiosis.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63E06-4036-48C6-B609-34B97E5E65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ATM-Helps control cell damage repair, DNA damage </a:t>
            </a:r>
            <a:r>
              <a:rPr lang="en-US" dirty="0" err="1"/>
              <a:t>repair,Control</a:t>
            </a:r>
            <a:r>
              <a:rPr lang="en-US" dirty="0"/>
              <a:t> the rate of cell growth and division,</a:t>
            </a:r>
          </a:p>
          <a:p>
            <a:r>
              <a:rPr lang="en-US" dirty="0"/>
              <a:t>PIK3CA-Signaling kinase, </a:t>
            </a:r>
          </a:p>
          <a:p>
            <a:r>
              <a:rPr lang="en-US" dirty="0"/>
              <a:t>PRMD9- positioning recombination hotspots during meiosis.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63E06-4036-48C6-B609-34B97E5E65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5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63E06-4036-48C6-B609-34B97E5E65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40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63E06-4036-48C6-B609-34B97E5E65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6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DEF89-E51F-523A-A4AB-01B46A621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B3B58-9363-23BA-2BBD-D778DE902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674C-6A94-44B3-6EE1-C8FCB250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9DC-EBA2-49D8-A5D1-4439079FFA2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3D776-BDC3-55D3-BC89-C86A8507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D2F0A-CBD9-3FED-EDF7-257A4299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EAD5-06C3-4241-9611-08934B09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9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A06B8-9CF6-3BA4-1016-CDD19FF8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161D6-504A-F7E2-DA9E-F0900CBA5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A2CFF-C85C-CD66-977D-9B7A0EB7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9DC-EBA2-49D8-A5D1-4439079FFA2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DC1CE-5AD7-B39B-B615-644ED22F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A5E4A-F988-AF06-C84C-8BF91E8C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EAD5-06C3-4241-9611-08934B09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9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C8494-6C9E-E2AB-EBE0-CF865DEE0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A4DA6-0CDC-4D22-5D87-7C8EC0E09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8B82E-47A0-8938-D4FF-C2C2043D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9DC-EBA2-49D8-A5D1-4439079FFA2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48058-77B3-1DFC-9BDA-30A4EE63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7AB45-013A-4578-B700-3B7C8137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EAD5-06C3-4241-9611-08934B09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3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048D-F0B9-AE16-04E8-2CE8F76F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A93CE-DA07-4924-4689-68DE5F614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6BB20-38E9-1947-9E3F-C45DD181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9DC-EBA2-49D8-A5D1-4439079FFA2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C4E24-3B0E-29C1-4061-36923DCC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E7512-522E-5A9C-59BF-513E4B4A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EAD5-06C3-4241-9611-08934B09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35B7-CF66-7FD1-0DC1-A1871957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3C910-B8EE-CABE-A531-61D78A294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11D50-9564-C8D4-4E9E-DC5E5154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9DC-EBA2-49D8-A5D1-4439079FFA2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C0B13-1541-4DA3-0AE0-272D157F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E76EB-910A-8933-731C-2179945E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EAD5-06C3-4241-9611-08934B09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8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2D28-B235-39E1-2970-3340EEE3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1A8B3-6BF7-7D78-716E-D4B949114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CAAB1-67B0-E74D-E315-525596509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77789-11DC-B4D9-AD6E-E9FC4DE3F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9DC-EBA2-49D8-A5D1-4439079FFA2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FF899-4E3A-6C1D-F85A-96C9DCA9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2BB1D-2038-1A0D-1062-391F946D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EAD5-06C3-4241-9611-08934B09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4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3492-7448-A1C9-28C2-B98CC9B7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A0E02-356F-3F8A-CDCF-43C263E14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00810-5083-4397-F6A8-DDF93D79A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06FD94-DEA9-45D5-8480-BE61E9FA6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3866A2-95E1-9219-C9D3-BB5B1EE86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44B43-39CD-B880-C41D-8E3E6189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9DC-EBA2-49D8-A5D1-4439079FFA2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073C17-F237-DEAD-A4CA-BAC2D5D91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FC612-6033-C0DA-949C-46F3B15C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EAD5-06C3-4241-9611-08934B09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8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B966-E66A-8838-2F01-1D194D96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DC412-A502-6302-7869-22773434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9DC-EBA2-49D8-A5D1-4439079FFA2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5E0F0-180A-2E48-B4B3-0EADD3E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34A8A-7F5F-8321-51AD-67F4C9B4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EAD5-06C3-4241-9611-08934B09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78D29-F11C-ED64-7E93-7D3863C1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9DC-EBA2-49D8-A5D1-4439079FFA2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58173-1647-95AB-9CF2-BB61DC2B2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1D03E-A137-A60A-30FB-3367EDBF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EAD5-06C3-4241-9611-08934B09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0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17AC-BBB4-FF43-0B8C-A04328896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2428F-075B-4BD2-ADA9-34F696AED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89E41-9367-D53F-8CA3-D43DE3A9C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2BDEA-7C26-9E6D-23B7-58AF495D4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9DC-EBA2-49D8-A5D1-4439079FFA2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51846-4125-EFE3-9960-2762171A3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99C0C-5B26-0D4E-D9AD-4B711558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EAD5-06C3-4241-9611-08934B09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0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5F84-494E-16CA-6CEF-184D1C35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623B3-AA86-6C97-6EBB-26DD6FD14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B5825-1169-CF73-C777-E4D41C6F9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6C9A1-62C1-BB42-BAB3-8D814256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E9DC-EBA2-49D8-A5D1-4439079FFA2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176CD-6EC8-949C-73DA-69AC838FA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2316D-A4A2-A231-A9F4-277D4767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EAD5-06C3-4241-9611-08934B09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348700-7986-23E1-E44A-FFB0A0D1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1BC84-8F7A-E124-4633-55CA280D8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B78D9-7210-C192-EE6A-877F902D6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4E9DC-EBA2-49D8-A5D1-4439079FFA2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9F9DB-880F-967F-B4F9-7875D9A8E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83FD8-1A75-F3C6-BF9C-5B2170B68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EAD5-06C3-4241-9611-08934B09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5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4E3C-85EE-0530-78FC-E50FB39E4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Patient 1 Tumor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992DB-15ED-7C53-3E26-8EBCB26716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Chaviva Tovey</a:t>
            </a:r>
          </a:p>
        </p:txBody>
      </p:sp>
    </p:spTree>
    <p:extLst>
      <p:ext uri="{BB962C8B-B14F-4D97-AF65-F5344CB8AC3E}">
        <p14:creationId xmlns:p14="http://schemas.microsoft.com/office/powerpoint/2010/main" val="756779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AD76-6E5C-52A8-0712-BF72BF7ED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Cosmic- Mutation is known</a:t>
            </a:r>
          </a:p>
        </p:txBody>
      </p:sp>
      <p:pic>
        <p:nvPicPr>
          <p:cNvPr id="9" name="Content Placeholder 4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20762ECE-1A61-8B77-C17D-944F280A8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18" y="1471295"/>
            <a:ext cx="5531067" cy="3557905"/>
          </a:xfrm>
        </p:spPr>
      </p:pic>
      <p:pic>
        <p:nvPicPr>
          <p:cNvPr id="13" name="Picture 12" descr="A picture containing screenshot, text, diagram, parallel&#10;&#10;Description automatically generated">
            <a:extLst>
              <a:ext uri="{FF2B5EF4-FFF2-40B4-BE49-F238E27FC236}">
                <a16:creationId xmlns:a16="http://schemas.microsoft.com/office/drawing/2014/main" id="{3B9948B4-3276-0565-4E4B-36A1F69F5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8" y="1690688"/>
            <a:ext cx="5860386" cy="23098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C9E300-434C-9A09-4109-38E59E108A6D}"/>
              </a:ext>
            </a:extLst>
          </p:cNvPr>
          <p:cNvSpPr/>
          <p:nvPr/>
        </p:nvSpPr>
        <p:spPr>
          <a:xfrm>
            <a:off x="2880360" y="2880360"/>
            <a:ext cx="468630" cy="90297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A44DAC-6353-B6B8-C050-DF99D43EB469}"/>
              </a:ext>
            </a:extLst>
          </p:cNvPr>
          <p:cNvSpPr/>
          <p:nvPr/>
        </p:nvSpPr>
        <p:spPr>
          <a:xfrm>
            <a:off x="6480810" y="1920240"/>
            <a:ext cx="5109210" cy="49149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C28E27-4CC9-5865-7923-C0573DBE86E6}"/>
              </a:ext>
            </a:extLst>
          </p:cNvPr>
          <p:cNvSpPr txBox="1"/>
          <p:nvPr/>
        </p:nvSpPr>
        <p:spPr>
          <a:xfrm>
            <a:off x="422910" y="4263390"/>
            <a:ext cx="5531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kRAS</a:t>
            </a:r>
            <a:r>
              <a:rPr lang="en-US" dirty="0"/>
              <a:t> mutations are present in 45-50% of colon adenocarcinomas.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 err="1"/>
              <a:t>Asociated</a:t>
            </a:r>
            <a:r>
              <a:rPr lang="en-US" dirty="0"/>
              <a:t> with </a:t>
            </a:r>
            <a:r>
              <a:rPr lang="en-US" dirty="0" err="1"/>
              <a:t>resitatnce</a:t>
            </a:r>
            <a:r>
              <a:rPr lang="en-US" dirty="0"/>
              <a:t> to </a:t>
            </a: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Cetuximab, Panitumumab, and Vemurafenib.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7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7906-C8F1-0220-1D96-8FF1971F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NCCN</a:t>
            </a:r>
          </a:p>
        </p:txBody>
      </p:sp>
      <p:pic>
        <p:nvPicPr>
          <p:cNvPr id="9" name="Content Placeholder 8" descr="A picture containing text, font, paper, black and white&#10;&#10;Description automatically generated">
            <a:extLst>
              <a:ext uri="{FF2B5EF4-FFF2-40B4-BE49-F238E27FC236}">
                <a16:creationId xmlns:a16="http://schemas.microsoft.com/office/drawing/2014/main" id="{DA49D06F-36CA-60EC-BCC7-C7F0E225C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02" y="1446783"/>
            <a:ext cx="4122508" cy="5221844"/>
          </a:xfrm>
        </p:spPr>
      </p:pic>
      <p:pic>
        <p:nvPicPr>
          <p:cNvPr id="11" name="Picture 10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B6EE63CB-0651-6BBB-51FB-B91973CE0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11" y="1446782"/>
            <a:ext cx="5008596" cy="1513587"/>
          </a:xfrm>
          <a:prstGeom prst="rect">
            <a:avLst/>
          </a:prstGeom>
        </p:spPr>
      </p:pic>
      <p:pic>
        <p:nvPicPr>
          <p:cNvPr id="13" name="Picture 12" descr="A picture containing text, screenshot, font, information&#10;&#10;Description automatically generated">
            <a:extLst>
              <a:ext uri="{FF2B5EF4-FFF2-40B4-BE49-F238E27FC236}">
                <a16:creationId xmlns:a16="http://schemas.microsoft.com/office/drawing/2014/main" id="{1BC6DDDD-1DD1-C8B2-EBF1-83C1E7B3F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11" y="3890088"/>
            <a:ext cx="5008595" cy="15211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9FC6422-060D-3338-43D6-B464F8C82F64}"/>
              </a:ext>
            </a:extLst>
          </p:cNvPr>
          <p:cNvSpPr/>
          <p:nvPr/>
        </p:nvSpPr>
        <p:spPr>
          <a:xfrm>
            <a:off x="5566410" y="3890088"/>
            <a:ext cx="5118996" cy="15211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0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744A0-CB6B-61B6-C2F0-1002BFAE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trials</a:t>
            </a:r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5BDD1D2-107B-8432-8305-E78769A56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77" y="1912036"/>
            <a:ext cx="9633445" cy="4178515"/>
          </a:xfrm>
        </p:spPr>
      </p:pic>
    </p:spTree>
    <p:extLst>
      <p:ext uri="{BB962C8B-B14F-4D97-AF65-F5344CB8AC3E}">
        <p14:creationId xmlns:p14="http://schemas.microsoft.com/office/powerpoint/2010/main" val="2842421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6E3C-4AF6-F69A-AE7C-A0E33726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Recomendations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2DDEC-55C2-B292-2EE2-A9A56F0C5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current course of treatment</a:t>
            </a:r>
          </a:p>
          <a:p>
            <a:r>
              <a:rPr lang="en-US" dirty="0"/>
              <a:t>Monitor regularly with scans</a:t>
            </a:r>
          </a:p>
          <a:p>
            <a:r>
              <a:rPr lang="en-US" dirty="0"/>
              <a:t>Keep checking back for new clinical trials that may be relevant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03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967709-75CF-AB07-5115-3547CC690AAC}"/>
              </a:ext>
            </a:extLst>
          </p:cNvPr>
          <p:cNvSpPr txBox="1"/>
          <p:nvPr/>
        </p:nvSpPr>
        <p:spPr>
          <a:xfrm>
            <a:off x="2720340" y="1668780"/>
            <a:ext cx="694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9814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0EC7-8B15-604D-DDBA-4BDA8456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4F584-6185-FBA5-6D29-FD7DF1C42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Patient's medical history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67 year old man, On 12/18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refered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the surgical department of the Hadassah Medical Center due to an obstructing colon mass. On 12/18 treated with recto-sigmoid and bladder resection and right hemicolectomy on pathology two stage II tumors,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adenocarcinoma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On 3/19 treated with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Capcetabine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On 8/19 PET-CT demonstrated peritoneal spread. On 9/19  treated with 5-flurouracil in combination with leucovorin and oxaliplatin. On 1/20 treated with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metastectomy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on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pathology </a:t>
            </a:r>
            <a:r>
              <a:rPr lang="en-US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metastatic mucinous adenocarcinoma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On 5/21 began treatment with irinotecan in combination with bevacizumab.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2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3192-35A2-50A8-87DB-2E628FC1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NCCN</a:t>
            </a:r>
          </a:p>
        </p:txBody>
      </p:sp>
      <p:pic>
        <p:nvPicPr>
          <p:cNvPr id="5" name="Content Placeholder 4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9C083300-F051-6E9C-6B16-6C41ADECD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1" y="493170"/>
            <a:ext cx="7947660" cy="599970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1908AA-8638-ED25-9E8E-0FCAEECE3B68}"/>
              </a:ext>
            </a:extLst>
          </p:cNvPr>
          <p:cNvSpPr/>
          <p:nvPr/>
        </p:nvSpPr>
        <p:spPr>
          <a:xfrm>
            <a:off x="3554730" y="4091940"/>
            <a:ext cx="6903720" cy="11887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3B76-39F2-4483-1E96-F1825032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NCCN </a:t>
            </a:r>
          </a:p>
        </p:txBody>
      </p:sp>
      <p:pic>
        <p:nvPicPr>
          <p:cNvPr id="5" name="Content Placeholder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E4B5D140-A5E5-37B7-5818-43E6A5F7B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90" y="450081"/>
            <a:ext cx="8918387" cy="604279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488FB1-002E-BC6E-C330-3801C40EFB68}"/>
              </a:ext>
            </a:extLst>
          </p:cNvPr>
          <p:cNvSpPr/>
          <p:nvPr/>
        </p:nvSpPr>
        <p:spPr>
          <a:xfrm>
            <a:off x="4034790" y="2354580"/>
            <a:ext cx="1771650" cy="6286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9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2A51-2B2E-C3C9-8850-79AD737D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availability</a:t>
            </a:r>
          </a:p>
        </p:txBody>
      </p:sp>
      <p:pic>
        <p:nvPicPr>
          <p:cNvPr id="7" name="Content Placeholder 6" descr="A close-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B1D92241-F1EB-75A1-2915-2DD8BE7C40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7" y="4397852"/>
            <a:ext cx="8156539" cy="2226627"/>
          </a:xfrm>
        </p:spPr>
      </p:pic>
      <p:pic>
        <p:nvPicPr>
          <p:cNvPr id="9" name="Content Placeholder 8" descr="A close-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5D4FAB74-1C7E-AEB9-94FE-E3EFEE58E7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7" y="1475589"/>
            <a:ext cx="8070423" cy="2491324"/>
          </a:xfrm>
        </p:spPr>
      </p:pic>
    </p:spTree>
    <p:extLst>
      <p:ext uri="{BB962C8B-B14F-4D97-AF65-F5344CB8AC3E}">
        <p14:creationId xmlns:p14="http://schemas.microsoft.com/office/powerpoint/2010/main" val="263844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CC04-8147-8AF9-B316-ECE9F789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tests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9D204-A71E-FADB-498A-9A98F1FB86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Exome of blood –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DPYD c.1905+1G&gt;A Heterozygous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Oncomine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KRAS</a:t>
            </a:r>
            <a:r>
              <a:rPr lang="en-US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c.35G&gt;A p.Gly12Asp 12% </a:t>
            </a:r>
            <a:r>
              <a:rPr lang="en-US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ClinVar</a:t>
            </a:r>
            <a:r>
              <a:rPr lang="en-US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: PATHOGENIC</a:t>
            </a:r>
            <a:endParaRPr lang="en-US" sz="18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BRCA1/2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wild type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MMR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proficient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HER2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negative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NTRK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Negative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ALK/ROS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Negative.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30DF09-2EA4-4FA5-C881-0AA2E0D275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KRAS p.(G12D) c.35G&gt;A 11.4%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Clinvar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PATHOGENIC)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BRAF Not detected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NRAS Not detected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NTRK1 Not detected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NTRK2 Not detected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NTRK3 Not detected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2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0243C-69D6-38AB-E6A9-03242A2E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tests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6B0AAB-2C44-49BD-9660-977878A9D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ATM p.(R3008C) c.9022C&gt;T 16%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Clinvar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PATHOGENIC/Likely PATHOGENIC)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PIK3CA p.(N345K) c.1035T&gt;A 13.3%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Clinvar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PATHOGENIC)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DPYD p.(?) c.1905+1G&gt;A 50.6%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Clinvar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drug response.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Varsome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PATHOGENIC)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PRDM9 p.(R77*) c.229C&gt;T 9.5% (No data is available. However, this mutation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predicted to be "Uncertain Significance" according to the website "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Varsome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")</a:t>
            </a: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Microsatellite Instability (MSI) Test Results: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----------------------------------------------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MSI-stable (MSS)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Low Tumor Mutational Burden (low TMB) 1.89 Mutations /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Megabase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2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B064-4A76-78FA-0B0C-3AA82C1F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kRAS</a:t>
            </a:r>
            <a:r>
              <a:rPr lang="en-US" dirty="0"/>
              <a:t>- Gene function</a:t>
            </a:r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246C001-F5D4-8BAB-6421-4287013EA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2033589"/>
            <a:ext cx="7341858" cy="423487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565C2D-DB99-E96B-B6CE-55B524A3960D}"/>
              </a:ext>
            </a:extLst>
          </p:cNvPr>
          <p:cNvSpPr txBox="1"/>
          <p:nvPr/>
        </p:nvSpPr>
        <p:spPr>
          <a:xfrm>
            <a:off x="468630" y="1897380"/>
            <a:ext cx="36347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on chromosome 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 of the </a:t>
            </a:r>
            <a:r>
              <a:rPr lang="en-US" dirty="0" err="1"/>
              <a:t>MapK</a:t>
            </a:r>
            <a:r>
              <a:rPr lang="en-US" dirty="0"/>
              <a:t> pathway, sends signals downstream to cell nucleus to divide and proliferate.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kRAS</a:t>
            </a:r>
            <a:r>
              <a:rPr lang="en-US" dirty="0"/>
              <a:t> is a GTPase, binds GTP and converts it to GDP as an “on off switch”.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AEE1B-82BA-112A-2D05-F149E6F0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mutation- </a:t>
            </a:r>
            <a:r>
              <a:rPr lang="en-US" dirty="0" err="1"/>
              <a:t>kRAS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9D2A1-E41B-BF6E-D547-6DDDCC736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>
                <a:effectLst/>
                <a:ea typeface="Calibri" panose="020F0502020204030204" pitchFamily="34" charset="0"/>
              </a:rPr>
              <a:t>KRAS</a:t>
            </a:r>
            <a:r>
              <a:rPr lang="en-US" sz="2800" dirty="0">
                <a:effectLst/>
                <a:ea typeface="Calibri" panose="020F0502020204030204" pitchFamily="34" charset="0"/>
              </a:rPr>
              <a:t> c.35G&gt;A p.Gly12Asp 12% </a:t>
            </a:r>
            <a:r>
              <a:rPr lang="en-US" sz="2800" dirty="0" err="1">
                <a:effectLst/>
                <a:ea typeface="Calibri" panose="020F0502020204030204" pitchFamily="34" charset="0"/>
              </a:rPr>
              <a:t>ClinVar</a:t>
            </a:r>
            <a:r>
              <a:rPr lang="en-US" sz="2800" dirty="0">
                <a:effectLst/>
                <a:ea typeface="Calibri" panose="020F0502020204030204" pitchFamily="34" charset="0"/>
              </a:rPr>
              <a:t>: PATHOGENIC</a:t>
            </a:r>
          </a:p>
          <a:p>
            <a:r>
              <a:rPr lang="en-US" sz="2800" dirty="0">
                <a:effectLst/>
                <a:ea typeface="Times New Roman" panose="02020603050405020304" pitchFamily="18" charset="0"/>
              </a:rPr>
              <a:t>NM_004985.5</a:t>
            </a:r>
          </a:p>
          <a:p>
            <a:r>
              <a:rPr lang="en-US" dirty="0">
                <a:ea typeface="Times New Roman" panose="02020603050405020304" pitchFamily="18" charset="0"/>
              </a:rPr>
              <a:t>Amino acid substitution: </a:t>
            </a:r>
            <a:r>
              <a:rPr lang="en-US" dirty="0" err="1">
                <a:ea typeface="Times New Roman" panose="02020603050405020304" pitchFamily="18" charset="0"/>
              </a:rPr>
              <a:t>Glycine→Aspartate</a:t>
            </a:r>
            <a:r>
              <a:rPr lang="en-US" dirty="0">
                <a:ea typeface="Times New Roman" panose="02020603050405020304" pitchFamily="18" charset="0"/>
              </a:rPr>
              <a:t> in GTP binding region.</a:t>
            </a:r>
          </a:p>
          <a:p>
            <a:r>
              <a:rPr lang="en-US" dirty="0" err="1">
                <a:ea typeface="Times New Roman" panose="02020603050405020304" pitchFamily="18" charset="0"/>
              </a:rPr>
              <a:t>kRAS</a:t>
            </a:r>
            <a:r>
              <a:rPr lang="en-US" dirty="0">
                <a:ea typeface="Times New Roman" panose="02020603050405020304" pitchFamily="18" charset="0"/>
              </a:rPr>
              <a:t> is locked in its active state.</a:t>
            </a:r>
          </a:p>
          <a:p>
            <a:r>
              <a:rPr lang="en-US" dirty="0">
                <a:ea typeface="Times New Roman" panose="02020603050405020304" pitchFamily="18" charset="0"/>
              </a:rPr>
              <a:t>Tumor driver</a:t>
            </a:r>
          </a:p>
          <a:p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543</Words>
  <Application>Microsoft Office PowerPoint</Application>
  <PresentationFormat>Widescreen</PresentationFormat>
  <Paragraphs>82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inherit</vt:lpstr>
      <vt:lpstr>Times New Roman</vt:lpstr>
      <vt:lpstr>Office Theme</vt:lpstr>
      <vt:lpstr>Patient 1 Tumor Board</vt:lpstr>
      <vt:lpstr>Case</vt:lpstr>
      <vt:lpstr>NCCN</vt:lpstr>
      <vt:lpstr>NCCN </vt:lpstr>
      <vt:lpstr>Drug availability</vt:lpstr>
      <vt:lpstr>Molecular tests</vt:lpstr>
      <vt:lpstr>Molecular tests</vt:lpstr>
      <vt:lpstr>kRAS- Gene function</vt:lpstr>
      <vt:lpstr>Gene mutation- kRAS</vt:lpstr>
      <vt:lpstr>Cosmic- Mutation is known</vt:lpstr>
      <vt:lpstr>NCCN</vt:lpstr>
      <vt:lpstr>Clinical trials</vt:lpstr>
      <vt:lpstr>Recomendations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1 Tumor Board</dc:title>
  <dc:creator>Chaviva Tovey</dc:creator>
  <cp:lastModifiedBy>נעה חיה זיק</cp:lastModifiedBy>
  <cp:revision>1</cp:revision>
  <dcterms:created xsi:type="dcterms:W3CDTF">2023-05-22T02:14:02Z</dcterms:created>
  <dcterms:modified xsi:type="dcterms:W3CDTF">2023-05-23T02:06:18Z</dcterms:modified>
</cp:coreProperties>
</file>