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59" r:id="rId5"/>
    <p:sldId id="261" r:id="rId6"/>
    <p:sldId id="282" r:id="rId7"/>
    <p:sldId id="281" r:id="rId8"/>
    <p:sldId id="262" r:id="rId9"/>
    <p:sldId id="284" r:id="rId10"/>
    <p:sldId id="274" r:id="rId11"/>
    <p:sldId id="265" r:id="rId12"/>
    <p:sldId id="277" r:id="rId13"/>
    <p:sldId id="278" r:id="rId14"/>
    <p:sldId id="283" r:id="rId15"/>
    <p:sldId id="271" r:id="rId16"/>
    <p:sldId id="270" r:id="rId17"/>
    <p:sldId id="273" r:id="rId18"/>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88"/>
    <p:restoredTop sz="90615"/>
  </p:normalViewPr>
  <p:slideViewPr>
    <p:cSldViewPr snapToGrid="0">
      <p:cViewPr varScale="1">
        <p:scale>
          <a:sx n="101" d="100"/>
          <a:sy n="101" d="100"/>
        </p:scale>
        <p:origin x="2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08553-FECE-3245-9E7A-88B098BD98E1}" type="datetimeFigureOut">
              <a:rPr lang="en-IL" smtClean="0"/>
              <a:t>18/06/2023</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C0642-D32B-6944-AC6E-CBAE801D1E92}" type="slidenum">
              <a:rPr lang="en-IL" smtClean="0"/>
              <a:t>‹#›</a:t>
            </a:fld>
            <a:endParaRPr lang="en-IL"/>
          </a:p>
        </p:txBody>
      </p:sp>
    </p:spTree>
    <p:extLst>
      <p:ext uri="{BB962C8B-B14F-4D97-AF65-F5344CB8AC3E}">
        <p14:creationId xmlns:p14="http://schemas.microsoft.com/office/powerpoint/2010/main" val="765049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nature.com/articles/s41388-021-02056-1#ref-CR1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www.sciencedirect.com/topics/medicine-and-dentistry/synapsin-i" TargetMode="External"/><Relationship Id="rId13" Type="http://schemas.openxmlformats.org/officeDocument/2006/relationships/hyperlink" Target="https://www.sciencedirect.com/topics/medicine-and-dentistry/phospholipase-c" TargetMode="External"/><Relationship Id="rId3" Type="http://schemas.openxmlformats.org/officeDocument/2006/relationships/hyperlink" Target="https://www.sciencedirect.com/topics/medicine-and-dentistry/tropomyosin" TargetMode="External"/><Relationship Id="rId7" Type="http://schemas.openxmlformats.org/officeDocument/2006/relationships/hyperlink" Target="https://www.sciencedirect.com/topics/medicine-and-dentistry/mitogen-activated-protein-kinase" TargetMode="External"/><Relationship Id="rId12" Type="http://schemas.openxmlformats.org/officeDocument/2006/relationships/hyperlink" Target="https://www.sciencedirect.com/topics/medicine-and-dentistry/protein-kinase-c"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www.sciencedirect.com/topics/medicine-and-dentistry/brain-derived-growth-factor" TargetMode="External"/><Relationship Id="rId11" Type="http://schemas.openxmlformats.org/officeDocument/2006/relationships/hyperlink" Target="https://www.sciencedirect.com/topics/medicine-and-dentistry/neurotrophin-3" TargetMode="External"/><Relationship Id="rId5" Type="http://schemas.openxmlformats.org/officeDocument/2006/relationships/hyperlink" Target="https://www.sciencedirect.com/topics/medicine-and-dentistry/virus-oncogene" TargetMode="External"/><Relationship Id="rId15" Type="http://schemas.openxmlformats.org/officeDocument/2006/relationships/hyperlink" Target="https://www.sciencedirect.com/topics/medicine-and-dentistry/sarcoma" TargetMode="External"/><Relationship Id="rId10" Type="http://schemas.openxmlformats.org/officeDocument/2006/relationships/hyperlink" Target="https://www.sciencedirect.com/topics/medicine-and-dentistry/nerve-growth-factor" TargetMode="External"/><Relationship Id="rId4" Type="http://schemas.openxmlformats.org/officeDocument/2006/relationships/hyperlink" Target="https://www.sciencedirect.com/topics/medicine-and-dentistry/thymoma" TargetMode="External"/><Relationship Id="rId9" Type="http://schemas.openxmlformats.org/officeDocument/2006/relationships/hyperlink" Target="https://www.sciencedirect.com/topics/medicine-and-dentistry/inositol-trisphosphate" TargetMode="External"/><Relationship Id="rId14" Type="http://schemas.openxmlformats.org/officeDocument/2006/relationships/hyperlink" Target="https://www.sciencedirect.com/topics/medicine-and-dentistry/fibrosarcoma"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a:t>
            </a:fld>
            <a:endParaRPr lang="en-IL"/>
          </a:p>
        </p:txBody>
      </p:sp>
    </p:spTree>
    <p:extLst>
      <p:ext uri="{BB962C8B-B14F-4D97-AF65-F5344CB8AC3E}">
        <p14:creationId xmlns:p14="http://schemas.microsoft.com/office/powerpoint/2010/main" val="4246189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12</a:t>
            </a:fld>
            <a:endParaRPr lang="en-IL"/>
          </a:p>
        </p:txBody>
      </p:sp>
    </p:spTree>
    <p:extLst>
      <p:ext uri="{BB962C8B-B14F-4D97-AF65-F5344CB8AC3E}">
        <p14:creationId xmlns:p14="http://schemas.microsoft.com/office/powerpoint/2010/main" val="260203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15</a:t>
            </a:fld>
            <a:endParaRPr lang="en-IL"/>
          </a:p>
        </p:txBody>
      </p:sp>
    </p:spTree>
    <p:extLst>
      <p:ext uri="{BB962C8B-B14F-4D97-AF65-F5344CB8AC3E}">
        <p14:creationId xmlns:p14="http://schemas.microsoft.com/office/powerpoint/2010/main" val="3257917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16</a:t>
            </a:fld>
            <a:endParaRPr lang="en-IL"/>
          </a:p>
        </p:txBody>
      </p:sp>
    </p:spTree>
    <p:extLst>
      <p:ext uri="{BB962C8B-B14F-4D97-AF65-F5344CB8AC3E}">
        <p14:creationId xmlns:p14="http://schemas.microsoft.com/office/powerpoint/2010/main" val="2068888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17</a:t>
            </a:fld>
            <a:endParaRPr lang="en-IL"/>
          </a:p>
        </p:txBody>
      </p:sp>
    </p:spTree>
    <p:extLst>
      <p:ext uri="{BB962C8B-B14F-4D97-AF65-F5344CB8AC3E}">
        <p14:creationId xmlns:p14="http://schemas.microsoft.com/office/powerpoint/2010/main" val="165757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2</a:t>
            </a:fld>
            <a:endParaRPr lang="en-IL"/>
          </a:p>
        </p:txBody>
      </p:sp>
    </p:spTree>
    <p:extLst>
      <p:ext uri="{BB962C8B-B14F-4D97-AF65-F5344CB8AC3E}">
        <p14:creationId xmlns:p14="http://schemas.microsoft.com/office/powerpoint/2010/main" val="373565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4</a:t>
            </a:fld>
            <a:endParaRPr lang="en-IL"/>
          </a:p>
        </p:txBody>
      </p:sp>
    </p:spTree>
    <p:extLst>
      <p:ext uri="{BB962C8B-B14F-4D97-AF65-F5344CB8AC3E}">
        <p14:creationId xmlns:p14="http://schemas.microsoft.com/office/powerpoint/2010/main" val="1356791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5</a:t>
            </a:fld>
            <a:endParaRPr lang="en-IL"/>
          </a:p>
        </p:txBody>
      </p:sp>
    </p:spTree>
    <p:extLst>
      <p:ext uri="{BB962C8B-B14F-4D97-AF65-F5344CB8AC3E}">
        <p14:creationId xmlns:p14="http://schemas.microsoft.com/office/powerpoint/2010/main" val="1092748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err="1">
                <a:solidFill>
                  <a:srgbClr val="222222"/>
                </a:solidFill>
                <a:effectLst/>
                <a:latin typeface="Segoe UI" panose="020B0502040204020203" pitchFamily="34" charset="0"/>
                <a:ea typeface="Times New Roman" panose="02020603050405020304" pitchFamily="18" charset="0"/>
              </a:rPr>
              <a:t>ecent</a:t>
            </a:r>
            <a:r>
              <a:rPr lang="en-US" sz="1800" dirty="0">
                <a:solidFill>
                  <a:srgbClr val="222222"/>
                </a:solidFill>
                <a:effectLst/>
                <a:latin typeface="Segoe UI" panose="020B0502040204020203" pitchFamily="34" charset="0"/>
                <a:ea typeface="Times New Roman" panose="02020603050405020304" pitchFamily="18" charset="0"/>
              </a:rPr>
              <a:t> insights in metabolomic studies have suggested a key role of </a:t>
            </a:r>
            <a:r>
              <a:rPr lang="en-US" sz="1800" i="1" dirty="0">
                <a:solidFill>
                  <a:srgbClr val="222222"/>
                </a:solidFill>
                <a:effectLst/>
                <a:latin typeface="Segoe UI" panose="020B0502040204020203" pitchFamily="34" charset="0"/>
                <a:ea typeface="Times New Roman" panose="02020603050405020304" pitchFamily="18" charset="0"/>
              </a:rPr>
              <a:t>wild-type</a:t>
            </a:r>
            <a:r>
              <a:rPr lang="en-US" sz="1800" dirty="0">
                <a:solidFill>
                  <a:srgbClr val="222222"/>
                </a:solidFill>
                <a:effectLst/>
                <a:latin typeface="Segoe UI" panose="020B0502040204020203" pitchFamily="34" charset="0"/>
                <a:ea typeface="Times New Roman" panose="02020603050405020304" pitchFamily="18" charset="0"/>
              </a:rPr>
              <a:t> IDH enzymes upon treatment to favor GBM proliferation and recurrence [</a:t>
            </a:r>
            <a:r>
              <a:rPr lang="en-US" sz="1800" u="sng" dirty="0">
                <a:solidFill>
                  <a:srgbClr val="006699"/>
                </a:solidFill>
                <a:effectLst/>
                <a:latin typeface="Segoe UI" panose="020B0502040204020203" pitchFamily="34" charset="0"/>
                <a:ea typeface="Times New Roman" panose="02020603050405020304" pitchFamily="18" charset="0"/>
                <a:hlinkClick r:id="rId3" tooltip="Behnan J, Finocchiaro G, Hanna G. The landscape of the mesenchymal signature in brain tumours. Brain 2019;142:847–66."/>
              </a:rPr>
              <a:t>11</a:t>
            </a:r>
            <a:r>
              <a:rPr lang="en-US" sz="1800" dirty="0">
                <a:solidFill>
                  <a:srgbClr val="222222"/>
                </a:solidFill>
                <a:effectLst/>
                <a:latin typeface="Segoe UI" panose="020B0502040204020203" pitchFamily="34" charset="0"/>
                <a:ea typeface="Times New Roman" panose="02020603050405020304" pitchFamily="18" charset="0"/>
              </a:rPr>
              <a:t>]. The discovery that patients with </a:t>
            </a:r>
            <a:r>
              <a:rPr lang="en-US" sz="1800" i="1" dirty="0">
                <a:solidFill>
                  <a:srgbClr val="222222"/>
                </a:solidFill>
                <a:effectLst/>
                <a:latin typeface="Segoe UI" panose="020B0502040204020203" pitchFamily="34" charset="0"/>
                <a:ea typeface="Times New Roman" panose="02020603050405020304" pitchFamily="18" charset="0"/>
              </a:rPr>
              <a:t>mutant</a:t>
            </a:r>
            <a:r>
              <a:rPr lang="en-US" sz="1800" dirty="0">
                <a:solidFill>
                  <a:srgbClr val="222222"/>
                </a:solidFill>
                <a:effectLst/>
                <a:latin typeface="Segoe UI" panose="020B0502040204020203" pitchFamily="34" charset="0"/>
                <a:ea typeface="Times New Roman" panose="02020603050405020304" pitchFamily="18" charset="0"/>
              </a:rPr>
              <a:t> IDH1/2 GBM have a better outcome compared to those with </a:t>
            </a:r>
            <a:r>
              <a:rPr lang="en-US" sz="1800" i="1" dirty="0">
                <a:solidFill>
                  <a:srgbClr val="222222"/>
                </a:solidFill>
                <a:effectLst/>
                <a:latin typeface="Segoe UI" panose="020B0502040204020203" pitchFamily="34" charset="0"/>
                <a:ea typeface="Times New Roman" panose="02020603050405020304" pitchFamily="18" charset="0"/>
              </a:rPr>
              <a:t>wild-type</a:t>
            </a:r>
            <a:r>
              <a:rPr lang="en-US" sz="1800" dirty="0">
                <a:solidFill>
                  <a:srgbClr val="222222"/>
                </a:solidFill>
                <a:effectLst/>
                <a:latin typeface="Segoe UI" panose="020B0502040204020203" pitchFamily="34" charset="0"/>
                <a:ea typeface="Times New Roman" panose="02020603050405020304" pitchFamily="18" charset="0"/>
              </a:rPr>
              <a:t> enzymes has spurred robust research to study the consequences of IDH mutations on cellular metabolism and to design new effective targeted molecular therapies.</a:t>
            </a:r>
            <a:r>
              <a:rPr lang="en-IL" dirty="0">
                <a:effectLst/>
              </a:rPr>
              <a:t> </a:t>
            </a:r>
          </a:p>
          <a:p>
            <a:endParaRPr lang="en-IL" dirty="0">
              <a:effectLst/>
            </a:endParaRPr>
          </a:p>
          <a:p>
            <a:r>
              <a:rPr lang="en-US" b="0" i="0" u="none" strike="noStrike" dirty="0">
                <a:solidFill>
                  <a:srgbClr val="222222"/>
                </a:solidFill>
                <a:effectLst/>
                <a:latin typeface="-apple-system"/>
              </a:rPr>
              <a:t>Hotspot mutation in IDH1 gene has been identified in GBM </a:t>
            </a:r>
            <a:r>
              <a:rPr lang="en-US" b="0" i="0" u="none" strike="noStrike" dirty="0" err="1">
                <a:solidFill>
                  <a:srgbClr val="222222"/>
                </a:solidFill>
                <a:effectLst/>
                <a:latin typeface="-apple-system"/>
              </a:rPr>
              <a:t>occuring</a:t>
            </a:r>
            <a:r>
              <a:rPr lang="en-US" b="0" i="0" u="none" strike="noStrike" dirty="0">
                <a:solidFill>
                  <a:srgbClr val="222222"/>
                </a:solidFill>
                <a:effectLst/>
                <a:latin typeface="-apple-system"/>
              </a:rPr>
              <a:t> at the active site within the catalytic pocket, and resulting in a </a:t>
            </a:r>
            <a:r>
              <a:rPr lang="en-US" b="0" i="0" u="none" strike="noStrike" dirty="0" err="1">
                <a:solidFill>
                  <a:srgbClr val="222222"/>
                </a:solidFill>
                <a:effectLst/>
                <a:latin typeface="-apple-system"/>
              </a:rPr>
              <a:t>neomorphic</a:t>
            </a:r>
            <a:r>
              <a:rPr lang="en-US" b="0" i="0" u="none" strike="noStrike" dirty="0">
                <a:solidFill>
                  <a:srgbClr val="222222"/>
                </a:solidFill>
                <a:effectLst/>
                <a:latin typeface="-apple-system"/>
              </a:rPr>
              <a:t> activity leading to the generation of (D)2-Hydroxyglutarate (D2HG) while oxidizing NADPH. D2HG, through structural similarity to </a:t>
            </a:r>
            <a:r>
              <a:rPr lang="el-GR" b="0" i="0" u="none" strike="noStrike" dirty="0">
                <a:solidFill>
                  <a:srgbClr val="222222"/>
                </a:solidFill>
                <a:effectLst/>
                <a:latin typeface="-apple-system"/>
              </a:rPr>
              <a:t>α</a:t>
            </a:r>
            <a:r>
              <a:rPr lang="en-US" b="0" i="0" u="none" strike="noStrike" dirty="0">
                <a:solidFill>
                  <a:srgbClr val="222222"/>
                </a:solidFill>
                <a:effectLst/>
                <a:latin typeface="-apple-system"/>
              </a:rPr>
              <a:t>KG, acts as a competitive inhibitor leading to inhibition of </a:t>
            </a:r>
            <a:r>
              <a:rPr lang="el-GR" b="0" i="0" u="none" strike="noStrike" dirty="0">
                <a:solidFill>
                  <a:srgbClr val="222222"/>
                </a:solidFill>
                <a:effectLst/>
                <a:latin typeface="-apple-system"/>
              </a:rPr>
              <a:t>α</a:t>
            </a:r>
            <a:r>
              <a:rPr lang="en-US" b="0" i="0" u="none" strike="noStrike" dirty="0">
                <a:solidFill>
                  <a:srgbClr val="222222"/>
                </a:solidFill>
                <a:effectLst/>
                <a:latin typeface="-apple-system"/>
              </a:rPr>
              <a:t>KG-dependent dioxygenases, and resulting to epigenetic alteration, HIF1</a:t>
            </a:r>
            <a:r>
              <a:rPr lang="el-GR" b="0" i="0" u="none" strike="noStrike" dirty="0">
                <a:solidFill>
                  <a:srgbClr val="222222"/>
                </a:solidFill>
                <a:effectLst/>
                <a:latin typeface="-apple-system"/>
              </a:rPr>
              <a:t>α </a:t>
            </a:r>
            <a:r>
              <a:rPr lang="en-US" b="0" i="0" u="none" strike="noStrike" dirty="0">
                <a:solidFill>
                  <a:srgbClr val="222222"/>
                </a:solidFill>
                <a:effectLst/>
                <a:latin typeface="-apple-system"/>
              </a:rPr>
              <a:t>stabilization, and alterations in cellular differentiation and response to oxidative stress. Tumors with IDH1/2 mutations have distinctive genetic and clinical characteristics. In particular, patients with </a:t>
            </a:r>
            <a:r>
              <a:rPr lang="en-US" b="0" i="1" u="none" strike="noStrike" dirty="0">
                <a:solidFill>
                  <a:srgbClr val="222222"/>
                </a:solidFill>
                <a:effectLst/>
                <a:latin typeface="-apple-system"/>
              </a:rPr>
              <a:t>mutant</a:t>
            </a:r>
            <a:r>
              <a:rPr lang="en-US" b="0" i="0" u="none" strike="noStrike" dirty="0">
                <a:solidFill>
                  <a:srgbClr val="222222"/>
                </a:solidFill>
                <a:effectLst/>
                <a:latin typeface="-apple-system"/>
              </a:rPr>
              <a:t> IDH1/2 GBM have a better outcome compared to those with </a:t>
            </a:r>
            <a:r>
              <a:rPr lang="en-US" b="0" i="1" u="none" strike="noStrike" dirty="0">
                <a:solidFill>
                  <a:srgbClr val="222222"/>
                </a:solidFill>
                <a:effectLst/>
                <a:latin typeface="-apple-system"/>
              </a:rPr>
              <a:t>wild-type</a:t>
            </a:r>
            <a:r>
              <a:rPr lang="en-US" b="0" i="0" u="none" strike="noStrike" dirty="0">
                <a:solidFill>
                  <a:srgbClr val="222222"/>
                </a:solidFill>
                <a:effectLst/>
                <a:latin typeface="-apple-system"/>
              </a:rPr>
              <a:t> IDH tumor.</a:t>
            </a:r>
            <a:endParaRPr lang="en-IL" b="1" dirty="0"/>
          </a:p>
        </p:txBody>
      </p:sp>
      <p:sp>
        <p:nvSpPr>
          <p:cNvPr id="4" name="Slide Number Placeholder 3"/>
          <p:cNvSpPr>
            <a:spLocks noGrp="1"/>
          </p:cNvSpPr>
          <p:nvPr>
            <p:ph type="sldNum" sz="quarter" idx="5"/>
          </p:nvPr>
        </p:nvSpPr>
        <p:spPr/>
        <p:txBody>
          <a:bodyPr/>
          <a:lstStyle/>
          <a:p>
            <a:fld id="{849C0642-D32B-6944-AC6E-CBAE801D1E92}" type="slidenum">
              <a:rPr lang="en-IL" smtClean="0"/>
              <a:t>6</a:t>
            </a:fld>
            <a:endParaRPr lang="en-IL"/>
          </a:p>
        </p:txBody>
      </p:sp>
    </p:spTree>
    <p:extLst>
      <p:ext uri="{BB962C8B-B14F-4D97-AF65-F5344CB8AC3E}">
        <p14:creationId xmlns:p14="http://schemas.microsoft.com/office/powerpoint/2010/main" val="3002017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8</a:t>
            </a:fld>
            <a:endParaRPr lang="en-IL"/>
          </a:p>
        </p:txBody>
      </p:sp>
    </p:spTree>
    <p:extLst>
      <p:ext uri="{BB962C8B-B14F-4D97-AF65-F5344CB8AC3E}">
        <p14:creationId xmlns:p14="http://schemas.microsoft.com/office/powerpoint/2010/main" val="1605327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9</a:t>
            </a:fld>
            <a:endParaRPr lang="en-IL"/>
          </a:p>
        </p:txBody>
      </p:sp>
    </p:spTree>
    <p:extLst>
      <p:ext uri="{BB962C8B-B14F-4D97-AF65-F5344CB8AC3E}">
        <p14:creationId xmlns:p14="http://schemas.microsoft.com/office/powerpoint/2010/main" val="1333172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err="1">
                <a:solidFill>
                  <a:srgbClr val="2E2E2E"/>
                </a:solidFill>
                <a:effectLst/>
                <a:latin typeface="ElsevierGulliver"/>
              </a:rPr>
              <a:t>chematic</a:t>
            </a:r>
            <a:r>
              <a:rPr lang="en-US" b="0" i="0" u="none" strike="noStrike" dirty="0">
                <a:solidFill>
                  <a:srgbClr val="2E2E2E"/>
                </a:solidFill>
                <a:effectLst/>
                <a:latin typeface="ElsevierGulliver"/>
              </a:rPr>
              <a:t> view of </a:t>
            </a:r>
            <a:r>
              <a:rPr lang="en-US" b="0" i="0" u="sng" strike="noStrike" dirty="0">
                <a:solidFill>
                  <a:srgbClr val="2E2E2E"/>
                </a:solidFill>
                <a:effectLst/>
                <a:latin typeface="ElsevierGulliver"/>
                <a:hlinkClick r:id="rId3" tooltip="Learn more about Trk from ScienceDirect's AI-generated Topic Pages"/>
              </a:rPr>
              <a:t>Trk</a:t>
            </a:r>
            <a:r>
              <a:rPr lang="en-US" b="0" i="0" u="none" strike="noStrike" dirty="0">
                <a:solidFill>
                  <a:srgbClr val="2E2E2E"/>
                </a:solidFill>
                <a:effectLst/>
                <a:latin typeface="ElsevierGulliver"/>
              </a:rPr>
              <a:t> receptors </a:t>
            </a:r>
            <a:r>
              <a:rPr lang="en-US" b="0" i="0" u="none" strike="noStrike" dirty="0" err="1">
                <a:solidFill>
                  <a:srgbClr val="2E2E2E"/>
                </a:solidFill>
                <a:effectLst/>
                <a:latin typeface="ElsevierGulliver"/>
              </a:rPr>
              <a:t>signalling</a:t>
            </a:r>
            <a:r>
              <a:rPr lang="en-US" b="0" i="0" u="none" strike="noStrike" dirty="0">
                <a:solidFill>
                  <a:srgbClr val="2E2E2E"/>
                </a:solidFill>
                <a:effectLst/>
                <a:latin typeface="ElsevierGulliver"/>
              </a:rPr>
              <a:t>, showing the three major pathways involved in cell differentiation and survival. AKT, v-</a:t>
            </a:r>
            <a:r>
              <a:rPr lang="en-US" b="0" i="0" u="none" strike="noStrike" dirty="0" err="1">
                <a:solidFill>
                  <a:srgbClr val="2E2E2E"/>
                </a:solidFill>
                <a:effectLst/>
                <a:latin typeface="ElsevierGulliver"/>
              </a:rPr>
              <a:t>akt</a:t>
            </a:r>
            <a:r>
              <a:rPr lang="en-US" b="0" i="0" u="none" strike="noStrike" dirty="0">
                <a:solidFill>
                  <a:srgbClr val="2E2E2E"/>
                </a:solidFill>
                <a:effectLst/>
                <a:latin typeface="ElsevierGulliver"/>
              </a:rPr>
              <a:t> murine </a:t>
            </a:r>
            <a:r>
              <a:rPr lang="en-US" b="0" i="0" u="sng" strike="noStrike" dirty="0">
                <a:solidFill>
                  <a:srgbClr val="2E2E2E"/>
                </a:solidFill>
                <a:effectLst/>
                <a:latin typeface="ElsevierGulliver"/>
                <a:hlinkClick r:id="rId4" tooltip="Learn more about thymoma from ScienceDirect's AI-generated Topic Pages"/>
              </a:rPr>
              <a:t>thymoma</a:t>
            </a:r>
            <a:r>
              <a:rPr lang="en-US" b="0" i="0" u="none" strike="noStrike" dirty="0">
                <a:solidFill>
                  <a:srgbClr val="2E2E2E"/>
                </a:solidFill>
                <a:effectLst/>
                <a:latin typeface="ElsevierGulliver"/>
              </a:rPr>
              <a:t> </a:t>
            </a:r>
            <a:r>
              <a:rPr lang="en-US" b="0" i="0" u="sng" strike="noStrike" dirty="0">
                <a:solidFill>
                  <a:srgbClr val="2E2E2E"/>
                </a:solidFill>
                <a:effectLst/>
                <a:latin typeface="ElsevierGulliver"/>
                <a:hlinkClick r:id="rId5" tooltip="Learn more about viral oncogene from ScienceDirect's AI-generated Topic Pages"/>
              </a:rPr>
              <a:t>viral </a:t>
            </a:r>
            <a:r>
              <a:rPr lang="en-US" b="0" i="0" u="sng" strike="noStrike" dirty="0" err="1">
                <a:solidFill>
                  <a:srgbClr val="2E2E2E"/>
                </a:solidFill>
                <a:effectLst/>
                <a:latin typeface="ElsevierGulliver"/>
                <a:hlinkClick r:id="rId5" tooltip="Learn more about viral oncogene from ScienceDirect's AI-generated Topic Pages"/>
              </a:rPr>
              <a:t>oncogene</a:t>
            </a:r>
            <a:r>
              <a:rPr lang="en-US" b="0" i="0" u="none" strike="noStrike" dirty="0" err="1">
                <a:solidFill>
                  <a:srgbClr val="2E2E2E"/>
                </a:solidFill>
                <a:effectLst/>
                <a:latin typeface="ElsevierGulliver"/>
              </a:rPr>
              <a:t>homologue</a:t>
            </a:r>
            <a:r>
              <a:rPr lang="en-US" b="0" i="0" u="none" strike="noStrike" dirty="0">
                <a:solidFill>
                  <a:srgbClr val="2E2E2E"/>
                </a:solidFill>
                <a:effectLst/>
                <a:latin typeface="ElsevierGulliver"/>
              </a:rPr>
              <a:t>; </a:t>
            </a:r>
            <a:r>
              <a:rPr lang="en-US" b="0" i="0" u="sng" strike="noStrike" dirty="0">
                <a:solidFill>
                  <a:srgbClr val="2E2E2E"/>
                </a:solidFill>
                <a:effectLst/>
                <a:latin typeface="ElsevierGulliver"/>
                <a:hlinkClick r:id="rId6" tooltip="Learn more about BDGF from ScienceDirect's AI-generated Topic Pages"/>
              </a:rPr>
              <a:t>BDGF</a:t>
            </a:r>
            <a:r>
              <a:rPr lang="en-US" b="0" i="0" u="none" strike="noStrike" dirty="0">
                <a:solidFill>
                  <a:srgbClr val="2E2E2E"/>
                </a:solidFill>
                <a:effectLst/>
                <a:latin typeface="ElsevierGulliver"/>
              </a:rPr>
              <a:t>, brain-derived growth factor; DAG, diacyl-glycerol; </a:t>
            </a:r>
            <a:r>
              <a:rPr lang="en-US" b="0" i="0" u="sng" strike="noStrike" dirty="0">
                <a:solidFill>
                  <a:srgbClr val="2E2E2E"/>
                </a:solidFill>
                <a:effectLst/>
                <a:latin typeface="ElsevierGulliver"/>
                <a:hlinkClick r:id="rId7" tooltip="Learn more about ERK from ScienceDirect's AI-generated Topic Pages"/>
              </a:rPr>
              <a:t>ERK</a:t>
            </a:r>
            <a:r>
              <a:rPr lang="en-US" b="0" i="0" u="none" strike="noStrike" dirty="0">
                <a:solidFill>
                  <a:srgbClr val="2E2E2E"/>
                </a:solidFill>
                <a:effectLst/>
                <a:latin typeface="ElsevierGulliver"/>
              </a:rPr>
              <a:t>, extracellular signal-regulated kinase; GAB1, GRB2-associated-binding </a:t>
            </a:r>
            <a:r>
              <a:rPr lang="en-US" b="0" i="0" u="sng" strike="noStrike" dirty="0">
                <a:solidFill>
                  <a:srgbClr val="2E2E2E"/>
                </a:solidFill>
                <a:effectLst/>
                <a:latin typeface="ElsevierGulliver"/>
                <a:hlinkClick r:id="rId8" tooltip="Learn more about protein 1 from ScienceDirect's AI-generated Topic Pages"/>
              </a:rPr>
              <a:t>protein 1</a:t>
            </a:r>
            <a:r>
              <a:rPr lang="en-US" b="0" i="0" u="none" strike="noStrike" dirty="0">
                <a:solidFill>
                  <a:srgbClr val="2E2E2E"/>
                </a:solidFill>
                <a:effectLst/>
                <a:latin typeface="ElsevierGulliver"/>
              </a:rPr>
              <a:t>; GRB2, growth factor receptor-bound protein 2; IP3, </a:t>
            </a:r>
            <a:r>
              <a:rPr lang="en-US" b="0" i="0" u="sng" strike="noStrike" dirty="0">
                <a:solidFill>
                  <a:srgbClr val="2E2E2E"/>
                </a:solidFill>
                <a:effectLst/>
                <a:latin typeface="ElsevierGulliver"/>
                <a:hlinkClick r:id="rId9" tooltip="Learn more about inositol trisphosphate from ScienceDirect's AI-generated Topic Pages"/>
              </a:rPr>
              <a:t>inositol trisphosphate</a:t>
            </a:r>
            <a:r>
              <a:rPr lang="en-US" b="0" i="0" u="none" strike="noStrike" dirty="0">
                <a:solidFill>
                  <a:srgbClr val="2E2E2E"/>
                </a:solidFill>
                <a:effectLst/>
                <a:latin typeface="ElsevierGulliver"/>
              </a:rPr>
              <a:t>; MEK, mitogen-activated protein kinase; </a:t>
            </a:r>
            <a:r>
              <a:rPr lang="en-US" b="0" i="0" u="sng" dirty="0">
                <a:solidFill>
                  <a:srgbClr val="2E2E2E"/>
                </a:solidFill>
                <a:effectLst/>
                <a:latin typeface="ElsevierGulliver"/>
                <a:hlinkClick r:id="rId10" tooltip="Learn more about NGF from ScienceDirect's AI-generated Topic Pages"/>
              </a:rPr>
              <a:t>NGF</a:t>
            </a:r>
            <a:r>
              <a:rPr lang="en-US" b="0" i="0" u="none" strike="noStrike" dirty="0">
                <a:solidFill>
                  <a:srgbClr val="2E2E2E"/>
                </a:solidFill>
                <a:effectLst/>
                <a:latin typeface="ElsevierGulliver"/>
              </a:rPr>
              <a:t>, nerve growth factor; NTF-3, </a:t>
            </a:r>
            <a:r>
              <a:rPr lang="en-US" b="0" i="0" u="sng" strike="noStrike" dirty="0">
                <a:solidFill>
                  <a:srgbClr val="2E2E2E"/>
                </a:solidFill>
                <a:effectLst/>
                <a:latin typeface="ElsevierGulliver"/>
                <a:hlinkClick r:id="rId11" tooltip="Learn more about neurotrophin 3 from ScienceDirect's AI-generated Topic Pages"/>
              </a:rPr>
              <a:t>neurotrophin 3</a:t>
            </a:r>
            <a:r>
              <a:rPr lang="en-US" b="0" i="0" u="none" strike="noStrike" dirty="0">
                <a:solidFill>
                  <a:srgbClr val="2E2E2E"/>
                </a:solidFill>
                <a:effectLst/>
                <a:latin typeface="ElsevierGulliver"/>
              </a:rPr>
              <a:t>; PI3K, phosphatidylinositol-4,5-bisphosphate 3-kinase; PIP2, phosphatidylinositol 4,5-bisphosphate; PKC, </a:t>
            </a:r>
            <a:r>
              <a:rPr lang="en-US" b="0" i="0" u="sng" strike="noStrike" dirty="0">
                <a:solidFill>
                  <a:srgbClr val="2E2E2E"/>
                </a:solidFill>
                <a:effectLst/>
                <a:latin typeface="ElsevierGulliver"/>
                <a:hlinkClick r:id="rId12" tooltip="Learn more about protein kinase C from ScienceDirect's AI-generated Topic Pages"/>
              </a:rPr>
              <a:t>protein kinase C</a:t>
            </a:r>
            <a:r>
              <a:rPr lang="en-US" b="0" i="0" u="none" strike="noStrike" dirty="0">
                <a:solidFill>
                  <a:srgbClr val="2E2E2E"/>
                </a:solidFill>
                <a:effectLst/>
                <a:latin typeface="ElsevierGulliver"/>
              </a:rPr>
              <a:t>; PLC, </a:t>
            </a:r>
            <a:r>
              <a:rPr lang="en-US" b="0" i="0" u="sng" strike="noStrike" dirty="0">
                <a:solidFill>
                  <a:srgbClr val="2E2E2E"/>
                </a:solidFill>
                <a:effectLst/>
                <a:latin typeface="ElsevierGulliver"/>
                <a:hlinkClick r:id="rId13" tooltip="Learn more about phospholipase C from ScienceDirect's AI-generated Topic Pages"/>
              </a:rPr>
              <a:t>phospholipase C</a:t>
            </a:r>
            <a:r>
              <a:rPr lang="en-US" b="0" i="0" u="none" strike="noStrike" dirty="0">
                <a:solidFill>
                  <a:srgbClr val="2E2E2E"/>
                </a:solidFill>
                <a:effectLst/>
                <a:latin typeface="ElsevierGulliver"/>
              </a:rPr>
              <a:t>; RAF, rapidly accelerated </a:t>
            </a:r>
            <a:r>
              <a:rPr lang="en-US" b="0" i="0" u="sng" strike="noStrike" dirty="0">
                <a:solidFill>
                  <a:srgbClr val="2E2E2E"/>
                </a:solidFill>
                <a:effectLst/>
                <a:latin typeface="ElsevierGulliver"/>
                <a:hlinkClick r:id="rId14" tooltip="Learn more about fibrosarcoma from ScienceDirect's AI-generated Topic Pages"/>
              </a:rPr>
              <a:t>fibrosarcoma</a:t>
            </a:r>
            <a:r>
              <a:rPr lang="en-US" b="0" i="0" u="none" strike="noStrike" dirty="0">
                <a:solidFill>
                  <a:srgbClr val="2E2E2E"/>
                </a:solidFill>
                <a:effectLst/>
                <a:latin typeface="ElsevierGulliver"/>
              </a:rPr>
              <a:t> kinase; RAS, rat </a:t>
            </a:r>
            <a:r>
              <a:rPr lang="en-US" b="0" i="0" u="sng" strike="noStrike" dirty="0" err="1">
                <a:solidFill>
                  <a:srgbClr val="2E2E2E"/>
                </a:solidFill>
                <a:effectLst/>
                <a:latin typeface="ElsevierGulliver"/>
                <a:hlinkClick r:id="rId15" tooltip="Learn more about sarcoma from ScienceDirect's AI-generated Topic Pages"/>
              </a:rPr>
              <a:t>sarcoma</a:t>
            </a:r>
            <a:r>
              <a:rPr lang="en-US" b="0" i="0" u="none" strike="noStrike" dirty="0" err="1">
                <a:solidFill>
                  <a:srgbClr val="2E2E2E"/>
                </a:solidFill>
                <a:effectLst/>
                <a:latin typeface="ElsevierGulliver"/>
              </a:rPr>
              <a:t>kinase</a:t>
            </a:r>
            <a:r>
              <a:rPr lang="en-US" b="0" i="0" u="none" strike="noStrike" dirty="0">
                <a:solidFill>
                  <a:srgbClr val="2E2E2E"/>
                </a:solidFill>
                <a:effectLst/>
                <a:latin typeface="ElsevierGulliver"/>
              </a:rPr>
              <a:t>; SHC, </a:t>
            </a:r>
            <a:r>
              <a:rPr lang="en-US" b="0" i="0" u="none" strike="noStrike" dirty="0" err="1">
                <a:solidFill>
                  <a:srgbClr val="2E2E2E"/>
                </a:solidFill>
                <a:effectLst/>
                <a:latin typeface="ElsevierGulliver"/>
              </a:rPr>
              <a:t>Src</a:t>
            </a:r>
            <a:r>
              <a:rPr lang="en-US" b="0" i="0" u="none" strike="noStrike" dirty="0">
                <a:solidFill>
                  <a:srgbClr val="2E2E2E"/>
                </a:solidFill>
                <a:effectLst/>
                <a:latin typeface="ElsevierGulliver"/>
              </a:rPr>
              <a:t> homology 2 domain containing.</a:t>
            </a:r>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10</a:t>
            </a:fld>
            <a:endParaRPr lang="en-IL"/>
          </a:p>
        </p:txBody>
      </p:sp>
    </p:spTree>
    <p:extLst>
      <p:ext uri="{BB962C8B-B14F-4D97-AF65-F5344CB8AC3E}">
        <p14:creationId xmlns:p14="http://schemas.microsoft.com/office/powerpoint/2010/main" val="2932347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849C0642-D32B-6944-AC6E-CBAE801D1E92}" type="slidenum">
              <a:rPr lang="en-IL" smtClean="0"/>
              <a:t>11</a:t>
            </a:fld>
            <a:endParaRPr lang="en-IL"/>
          </a:p>
        </p:txBody>
      </p:sp>
    </p:spTree>
    <p:extLst>
      <p:ext uri="{BB962C8B-B14F-4D97-AF65-F5344CB8AC3E}">
        <p14:creationId xmlns:p14="http://schemas.microsoft.com/office/powerpoint/2010/main" val="1589407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6C1F-AE54-A2C5-11A8-24026E2243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4EC59657-96DC-D5F2-A194-FCFCA2AE8B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91C862E3-0A0E-0F34-485F-2D3DA0479C9F}"/>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24FFBCCE-3D36-ED72-DB01-3A1FE41D03EE}"/>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BDB746A-6EDE-9B32-3B33-1EC557751745}"/>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1889612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11B3-4532-E909-8F2C-B9A888B56820}"/>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2F16C405-9F32-117F-8968-2D0B4CB1F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B9612253-C369-E55E-EB84-2E5B1CC7E0A2}"/>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9B3A2EDB-C177-4EB1-26C5-404B78FE0A6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B28E75D1-A1A9-4A7F-4B71-44B814C1D85F}"/>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166852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7E18CF-4518-FDAC-A25C-FF9FEA8365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1CE9C31E-E8D4-7DBE-472D-79F14D0C39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D007D63-D9BD-26EB-C9F9-B5192CFCED37}"/>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4C9300B8-1E81-AF17-72F2-6566B9989F46}"/>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CD25E79-C754-7ACF-7577-03A750A785CB}"/>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179378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E192-FCC4-3AA8-653C-D8B250F6B224}"/>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C93AC890-376A-AD27-77EA-28D3F30EFC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738321D-E2A1-39C8-3CC5-B0FF0DBDCB29}"/>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76606E41-5E86-0C5A-AF79-352767F2001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2A70ED5-5E88-D3B6-C96C-954BA9CEB074}"/>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145481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7EAEE-7554-E007-4DBC-A9AA8D3DE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60B25ADF-B409-1D7B-39BC-9053FDA094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6133F0-6A0F-D848-BC73-C17507CB88AB}"/>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0D5BA021-CA3F-4EF3-8562-CB493ECE8A44}"/>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34917E3C-F249-94FF-03BE-E1D814231E2D}"/>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3930269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DF7E1-EEF2-355F-7035-4595C749CFA4}"/>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6C830A6A-52B1-24B1-FE43-41C8FE5C08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E6252C87-FDA0-2B61-74C0-49F054FFDF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25C28C84-CFCA-C741-1CA6-8AE3C01DDEB8}"/>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6" name="Footer Placeholder 5">
            <a:extLst>
              <a:ext uri="{FF2B5EF4-FFF2-40B4-BE49-F238E27FC236}">
                <a16:creationId xmlns:a16="http://schemas.microsoft.com/office/drawing/2014/main" id="{FA83EFAB-D4CC-4868-151D-6CAA19F8BCD8}"/>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1A4C8870-4928-15A0-07A5-B306529E8CFF}"/>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374723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82E6C-A4B1-0269-9AD2-FAE5C8E50B2C}"/>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04D20730-A3C9-E8F8-8776-39DFBC9683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4EAE4A-7A75-2581-3D08-F3B6BDB079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FE4A2ECA-00F3-F43E-A782-E4EEC4E11A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F3BAAF-168A-A5AE-3BBE-5DD42E6628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CEFAB0AB-B643-DE36-6255-11FE21D0F985}"/>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8" name="Footer Placeholder 7">
            <a:extLst>
              <a:ext uri="{FF2B5EF4-FFF2-40B4-BE49-F238E27FC236}">
                <a16:creationId xmlns:a16="http://schemas.microsoft.com/office/drawing/2014/main" id="{73CBA1BA-0078-5FAD-483D-DE84D8CB3AA5}"/>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0D668886-528A-3DB1-44D8-F90637CF45D4}"/>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318605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8F855-80EC-1505-9D55-F7A87E127FDB}"/>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3C0A3ECF-ABC5-89D5-5591-A4790BCCBE22}"/>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4" name="Footer Placeholder 3">
            <a:extLst>
              <a:ext uri="{FF2B5EF4-FFF2-40B4-BE49-F238E27FC236}">
                <a16:creationId xmlns:a16="http://schemas.microsoft.com/office/drawing/2014/main" id="{1F21FBF4-22B4-6D01-E080-82F98222A1AE}"/>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04DB316-6693-0A76-771A-3E07F5F429C9}"/>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2539653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D7FE90-1E2E-214A-01B1-6A9B7499A56B}"/>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3" name="Footer Placeholder 2">
            <a:extLst>
              <a:ext uri="{FF2B5EF4-FFF2-40B4-BE49-F238E27FC236}">
                <a16:creationId xmlns:a16="http://schemas.microsoft.com/office/drawing/2014/main" id="{BB84EE47-B0DC-9695-02E0-6D580E5496B0}"/>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0EB4373F-FA09-5156-11D4-A1F695A027F9}"/>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3614989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A3FBD-E4F6-47A7-25C2-122A3E7402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4E0093E0-2AD5-679B-9A8F-FD0760EC2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2A6E3AB5-1B2C-2885-1B5F-FC08433BD9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935F74-5891-7CF3-E594-8D162C2E6D57}"/>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6" name="Footer Placeholder 5">
            <a:extLst>
              <a:ext uri="{FF2B5EF4-FFF2-40B4-BE49-F238E27FC236}">
                <a16:creationId xmlns:a16="http://schemas.microsoft.com/office/drawing/2014/main" id="{71523722-EA36-F233-11C0-F088635073AC}"/>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BFED00B-F896-E53C-DAF7-C78997F87B5B}"/>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328089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0724E-ECF1-DE47-90A2-B56399A5DF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9B64AB6-06BA-828F-EBC9-9EC41BE45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488D12C5-DBD0-2273-1357-561BC1061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11478A-F0EE-E082-0B9D-F179586BEF61}"/>
              </a:ext>
            </a:extLst>
          </p:cNvPr>
          <p:cNvSpPr>
            <a:spLocks noGrp="1"/>
          </p:cNvSpPr>
          <p:nvPr>
            <p:ph type="dt" sz="half" idx="10"/>
          </p:nvPr>
        </p:nvSpPr>
        <p:spPr/>
        <p:txBody>
          <a:bodyPr/>
          <a:lstStyle/>
          <a:p>
            <a:fld id="{C030ADA2-D1CB-3148-8C56-5B90471C5CA3}" type="datetimeFigureOut">
              <a:rPr lang="en-IL" smtClean="0"/>
              <a:t>18/06/2023</a:t>
            </a:fld>
            <a:endParaRPr lang="en-IL"/>
          </a:p>
        </p:txBody>
      </p:sp>
      <p:sp>
        <p:nvSpPr>
          <p:cNvPr id="6" name="Footer Placeholder 5">
            <a:extLst>
              <a:ext uri="{FF2B5EF4-FFF2-40B4-BE49-F238E27FC236}">
                <a16:creationId xmlns:a16="http://schemas.microsoft.com/office/drawing/2014/main" id="{5AA4D852-4358-6FCD-5A56-720877FEF0AD}"/>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ADD41A59-A007-E4E7-C144-828C6736ECE8}"/>
              </a:ext>
            </a:extLst>
          </p:cNvPr>
          <p:cNvSpPr>
            <a:spLocks noGrp="1"/>
          </p:cNvSpPr>
          <p:nvPr>
            <p:ph type="sldNum" sz="quarter" idx="12"/>
          </p:nvPr>
        </p:nvSpPr>
        <p:spPr/>
        <p:txBody>
          <a:bodyPr/>
          <a:lstStyle/>
          <a:p>
            <a:fld id="{4EA59282-D7DF-0B44-A427-34EB1147C432}" type="slidenum">
              <a:rPr lang="en-IL" smtClean="0"/>
              <a:t>‹#›</a:t>
            </a:fld>
            <a:endParaRPr lang="en-IL"/>
          </a:p>
        </p:txBody>
      </p:sp>
    </p:spTree>
    <p:extLst>
      <p:ext uri="{BB962C8B-B14F-4D97-AF65-F5344CB8AC3E}">
        <p14:creationId xmlns:p14="http://schemas.microsoft.com/office/powerpoint/2010/main" val="4255807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BC45D2-AEED-9780-F286-562AF96E6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5379F56-CABF-B20D-BC5E-8BB7A1A7BE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292F9B1-BD9B-69F0-F43A-D62EC56615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0ADA2-D1CB-3148-8C56-5B90471C5CA3}" type="datetimeFigureOut">
              <a:rPr lang="en-IL" smtClean="0"/>
              <a:t>18/06/2023</a:t>
            </a:fld>
            <a:endParaRPr lang="en-IL"/>
          </a:p>
        </p:txBody>
      </p:sp>
      <p:sp>
        <p:nvSpPr>
          <p:cNvPr id="5" name="Footer Placeholder 4">
            <a:extLst>
              <a:ext uri="{FF2B5EF4-FFF2-40B4-BE49-F238E27FC236}">
                <a16:creationId xmlns:a16="http://schemas.microsoft.com/office/drawing/2014/main" id="{EF06579A-D25A-ADEF-5C15-92070821A2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EE562E29-2151-38BD-E544-71CE85B2A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59282-D7DF-0B44-A427-34EB1147C432}" type="slidenum">
              <a:rPr lang="en-IL" smtClean="0"/>
              <a:t>‹#›</a:t>
            </a:fld>
            <a:endParaRPr lang="en-IL"/>
          </a:p>
        </p:txBody>
      </p:sp>
    </p:spTree>
    <p:extLst>
      <p:ext uri="{BB962C8B-B14F-4D97-AF65-F5344CB8AC3E}">
        <p14:creationId xmlns:p14="http://schemas.microsoft.com/office/powerpoint/2010/main" val="111012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136/esmoopen-2015-00002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oi.org/10.1038/s41388-021-02056-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E6548BE-97F6-7E8F-A552-99AEF484518C}"/>
              </a:ext>
            </a:extLst>
          </p:cNvPr>
          <p:cNvSpPr>
            <a:spLocks noGrp="1"/>
          </p:cNvSpPr>
          <p:nvPr>
            <p:ph type="ctrTitle"/>
          </p:nvPr>
        </p:nvSpPr>
        <p:spPr>
          <a:xfrm>
            <a:off x="640454" y="1399842"/>
            <a:ext cx="10053763" cy="2928470"/>
          </a:xfrm>
        </p:spPr>
        <p:txBody>
          <a:bodyPr anchor="b">
            <a:normAutofit fontScale="90000"/>
          </a:bodyPr>
          <a:lstStyle/>
          <a:p>
            <a:pPr algn="l"/>
            <a:br>
              <a:rPr lang="en-US" sz="4100" b="1" dirty="0">
                <a:solidFill>
                  <a:srgbClr val="FFFFFF"/>
                </a:solidFill>
              </a:rPr>
            </a:br>
            <a:r>
              <a:rPr lang="en-US" sz="8000" b="1" dirty="0">
                <a:solidFill>
                  <a:srgbClr val="FFFFFF"/>
                </a:solidFill>
              </a:rPr>
              <a:t>Case report </a:t>
            </a:r>
            <a:br>
              <a:rPr lang="he-IL" sz="4100" b="1" dirty="0">
                <a:solidFill>
                  <a:srgbClr val="FFFFFF"/>
                </a:solidFill>
              </a:rPr>
            </a:br>
            <a:r>
              <a:rPr lang="en-US" sz="4100" b="1" dirty="0">
                <a:solidFill>
                  <a:srgbClr val="FFFFFF"/>
                </a:solidFill>
              </a:rPr>
              <a:t>Adi Sheena </a:t>
            </a:r>
            <a:br>
              <a:rPr lang="en-US" sz="4100" b="1" dirty="0">
                <a:solidFill>
                  <a:srgbClr val="FFFFFF"/>
                </a:solidFill>
              </a:rPr>
            </a:br>
            <a:r>
              <a:rPr lang="en-US" sz="4100" b="1" dirty="0">
                <a:solidFill>
                  <a:srgbClr val="FFFFFF"/>
                </a:solidFill>
              </a:rPr>
              <a:t>22.6.2023 </a:t>
            </a:r>
            <a:br>
              <a:rPr lang="en-US" sz="4100" b="1" dirty="0">
                <a:solidFill>
                  <a:srgbClr val="FFFFFF"/>
                </a:solidFill>
              </a:rPr>
            </a:br>
            <a:br>
              <a:rPr lang="en-US" sz="4100" b="1" dirty="0">
                <a:solidFill>
                  <a:srgbClr val="FFFFFF"/>
                </a:solidFill>
              </a:rPr>
            </a:br>
            <a:br>
              <a:rPr lang="en-US" sz="4100" dirty="0">
                <a:solidFill>
                  <a:srgbClr val="FFFFFF"/>
                </a:solidFill>
              </a:rPr>
            </a:br>
            <a:br>
              <a:rPr lang="en-US" sz="4100" dirty="0">
                <a:solidFill>
                  <a:srgbClr val="FFFFFF"/>
                </a:solidFill>
              </a:rPr>
            </a:br>
            <a:endParaRPr lang="en-IL" sz="4100" b="1" dirty="0">
              <a:solidFill>
                <a:srgbClr val="FFFFFF"/>
              </a:solidFill>
            </a:endParaRPr>
          </a:p>
        </p:txBody>
      </p:sp>
      <p:sp>
        <p:nvSpPr>
          <p:cNvPr id="5" name="TextBox 4">
            <a:extLst>
              <a:ext uri="{FF2B5EF4-FFF2-40B4-BE49-F238E27FC236}">
                <a16:creationId xmlns:a16="http://schemas.microsoft.com/office/drawing/2014/main" id="{F3663F8F-9AF4-3D23-2299-3B4412B9D283}"/>
              </a:ext>
            </a:extLst>
          </p:cNvPr>
          <p:cNvSpPr txBox="1"/>
          <p:nvPr/>
        </p:nvSpPr>
        <p:spPr>
          <a:xfrm>
            <a:off x="185957" y="4602465"/>
            <a:ext cx="10005951" cy="1458258"/>
          </a:xfrm>
          <a:prstGeom prst="rect">
            <a:avLst/>
          </a:prstGeom>
        </p:spPr>
        <p:txBody>
          <a:bodyPr anchor="ctr">
            <a:normAutofit/>
          </a:bodyPr>
          <a:lstStyle/>
          <a:p>
            <a:pPr marL="0" defTabSz="914400" rtl="1" eaLnBrk="1" latinLnBrk="0" hangingPunct="1">
              <a:spcAft>
                <a:spcPts val="600"/>
              </a:spcAft>
            </a:pPr>
            <a:r>
              <a:rPr lang="en-US" dirty="0"/>
              <a:t>Implementing molecular findings to oncological patients’ care / 94300.</a:t>
            </a:r>
            <a:endParaRPr lang="en-IL" dirty="0"/>
          </a:p>
        </p:txBody>
      </p:sp>
    </p:spTree>
    <p:extLst>
      <p:ext uri="{BB962C8B-B14F-4D97-AF65-F5344CB8AC3E}">
        <p14:creationId xmlns:p14="http://schemas.microsoft.com/office/powerpoint/2010/main" val="799372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56DF3DC-FABA-4A66-239F-0E589C6C3103}"/>
              </a:ext>
            </a:extLst>
          </p:cNvPr>
          <p:cNvSpPr txBox="1"/>
          <p:nvPr/>
        </p:nvSpPr>
        <p:spPr>
          <a:xfrm>
            <a:off x="-2720" y="6488668"/>
            <a:ext cx="6098720" cy="369332"/>
          </a:xfrm>
          <a:prstGeom prst="rect">
            <a:avLst/>
          </a:prstGeom>
          <a:noFill/>
        </p:spPr>
        <p:txBody>
          <a:bodyPr wrap="square">
            <a:spAutoFit/>
          </a:bodyPr>
          <a:lstStyle/>
          <a:p>
            <a:r>
              <a:rPr lang="en-US" b="0" i="0" u="none" strike="noStrike" dirty="0">
                <a:solidFill>
                  <a:srgbClr val="007398"/>
                </a:solidFill>
                <a:effectLst/>
                <a:latin typeface="NexusSans"/>
                <a:hlinkClick r:id="rId3" tooltip="Persistent link using digital object identifier"/>
              </a:rPr>
              <a:t>https://doi.org/10.1136/esmoopen-2015-000023</a:t>
            </a:r>
            <a:endParaRPr lang="en-IL" dirty="0"/>
          </a:p>
        </p:txBody>
      </p:sp>
      <p:pic>
        <p:nvPicPr>
          <p:cNvPr id="6" name="Picture 5" descr="A picture containing screenshot, diagram, text&#10;&#10;Description automatically generated">
            <a:extLst>
              <a:ext uri="{FF2B5EF4-FFF2-40B4-BE49-F238E27FC236}">
                <a16:creationId xmlns:a16="http://schemas.microsoft.com/office/drawing/2014/main" id="{9BAB9CFE-1B9A-53FE-16FF-B94A061BC884}"/>
              </a:ext>
            </a:extLst>
          </p:cNvPr>
          <p:cNvPicPr>
            <a:picLocks noChangeAspect="1"/>
          </p:cNvPicPr>
          <p:nvPr/>
        </p:nvPicPr>
        <p:blipFill>
          <a:blip r:embed="rId4"/>
          <a:stretch>
            <a:fillRect/>
          </a:stretch>
        </p:blipFill>
        <p:spPr>
          <a:xfrm>
            <a:off x="1870703" y="48987"/>
            <a:ext cx="7772400" cy="6283335"/>
          </a:xfrm>
          <a:prstGeom prst="rect">
            <a:avLst/>
          </a:prstGeom>
        </p:spPr>
      </p:pic>
    </p:spTree>
    <p:extLst>
      <p:ext uri="{BB962C8B-B14F-4D97-AF65-F5344CB8AC3E}">
        <p14:creationId xmlns:p14="http://schemas.microsoft.com/office/powerpoint/2010/main" val="1735988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BA5B-3089-B02F-AD38-98997E4E0365}"/>
              </a:ext>
            </a:extLst>
          </p:cNvPr>
          <p:cNvSpPr>
            <a:spLocks noGrp="1"/>
          </p:cNvSpPr>
          <p:nvPr>
            <p:ph type="title"/>
          </p:nvPr>
        </p:nvSpPr>
        <p:spPr>
          <a:xfrm>
            <a:off x="1151708" y="780339"/>
            <a:ext cx="10515600" cy="1325563"/>
          </a:xfrm>
        </p:spPr>
        <p:txBody>
          <a:bodyPr>
            <a:normAutofit fontScale="90000"/>
          </a:bodyPr>
          <a:lstStyle/>
          <a:p>
            <a:r>
              <a:rPr lang="en-US" sz="6000" b="1" dirty="0">
                <a:solidFill>
                  <a:schemeClr val="accent1">
                    <a:lumMod val="75000"/>
                  </a:schemeClr>
                </a:solidFill>
              </a:rPr>
              <a:t>Patient's Treatment options:</a:t>
            </a:r>
            <a:br>
              <a:rPr lang="en-US" sz="6000" b="1" dirty="0">
                <a:solidFill>
                  <a:schemeClr val="accent1">
                    <a:lumMod val="75000"/>
                  </a:schemeClr>
                </a:solidFill>
              </a:rPr>
            </a:br>
            <a:br>
              <a:rPr lang="en-US" sz="6000" b="1" dirty="0">
                <a:solidFill>
                  <a:schemeClr val="accent1">
                    <a:lumMod val="75000"/>
                  </a:schemeClr>
                </a:solidFill>
              </a:rPr>
            </a:br>
            <a:endParaRPr lang="en-IL" sz="6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860C0C73-ECFC-4750-2F08-FD34E7E8080E}"/>
              </a:ext>
            </a:extLst>
          </p:cNvPr>
          <p:cNvSpPr>
            <a:spLocks noGrp="1"/>
          </p:cNvSpPr>
          <p:nvPr>
            <p:ph idx="1"/>
          </p:nvPr>
        </p:nvSpPr>
        <p:spPr>
          <a:xfrm>
            <a:off x="838200" y="1253331"/>
            <a:ext cx="10515600" cy="4351338"/>
          </a:xfrm>
        </p:spPr>
        <p:txBody>
          <a:bodyPr>
            <a:noAutofit/>
          </a:bodyPr>
          <a:lstStyle/>
          <a:p>
            <a:pPr algn="l" rtl="0">
              <a:lnSpc>
                <a:spcPct val="150000"/>
              </a:lnSpc>
              <a:spcAft>
                <a:spcPts val="800"/>
              </a:spcAft>
            </a:pPr>
            <a:r>
              <a:rPr lang="en-US" sz="2000" b="1" dirty="0">
                <a:effectLst/>
                <a:ea typeface="Calibri" panose="020F0502020204030204" pitchFamily="34" charset="0"/>
              </a:rPr>
              <a:t>Surgery</a:t>
            </a:r>
            <a:r>
              <a:rPr lang="en-US" sz="2000" dirty="0">
                <a:effectLst/>
                <a:ea typeface="Calibri" panose="020F0502020204030204" pitchFamily="34" charset="0"/>
              </a:rPr>
              <a:t>- aims to obtain a diagnosis, alleviate symptoms related to increased intracranial pressure or compression by tumor, increase survival, and decrease the need for corticosteroids. </a:t>
            </a:r>
            <a:r>
              <a:rPr lang="en-US" sz="2000" b="1" dirty="0">
                <a:effectLst/>
                <a:ea typeface="Calibri" panose="020F0502020204030204" pitchFamily="34" charset="0"/>
              </a:rPr>
              <a:t>Surgical intervention is typically considered part of the treatment plan as the patient has been diagnosed with glioblastoma</a:t>
            </a:r>
            <a:r>
              <a:rPr lang="en-US" sz="2000" dirty="0">
                <a:effectLst/>
                <a:ea typeface="Calibri" panose="020F0502020204030204" pitchFamily="34" charset="0"/>
              </a:rPr>
              <a:t>. However, the feasibility and extent of surgical intervention would depend on the location and size of the cancer and the patient's overall health.</a:t>
            </a:r>
          </a:p>
          <a:p>
            <a:pPr algn="l" rtl="0">
              <a:lnSpc>
                <a:spcPct val="150000"/>
              </a:lnSpc>
              <a:spcAft>
                <a:spcPts val="800"/>
              </a:spcAft>
            </a:pPr>
            <a:r>
              <a:rPr lang="en-US" sz="2000" b="1" dirty="0">
                <a:effectLst/>
                <a:ea typeface="Calibri" panose="020F0502020204030204" pitchFamily="34" charset="0"/>
              </a:rPr>
              <a:t>Targeted therapy </a:t>
            </a:r>
            <a:r>
              <a:rPr lang="en-US" sz="2000" dirty="0">
                <a:effectLst/>
                <a:ea typeface="Calibri" panose="020F0502020204030204" pitchFamily="34" charset="0"/>
              </a:rPr>
              <a:t>- Small molecule TRK inhibitors Larotrectinib and </a:t>
            </a:r>
            <a:r>
              <a:rPr lang="en-US" sz="2000" dirty="0" err="1">
                <a:effectLst/>
                <a:ea typeface="Calibri" panose="020F0502020204030204" pitchFamily="34" charset="0"/>
              </a:rPr>
              <a:t>Entrectinib</a:t>
            </a:r>
            <a:r>
              <a:rPr lang="en-US" sz="2000" dirty="0">
                <a:effectLst/>
                <a:ea typeface="Calibri" panose="020F0502020204030204" pitchFamily="34" charset="0"/>
              </a:rPr>
              <a:t> have shown promising results in patients with NTRK fusion-positive tumors. However, the decision to use targeted therapy would depend on factors such as the availability of specific targeted agents, the extent of NTRK fusion in the tumor, and the patient's overall condition.</a:t>
            </a:r>
            <a:endParaRPr lang="en-IL" dirty="0">
              <a:effectLst/>
              <a:ea typeface="Times New Roman" panose="02020603050405020304" pitchFamily="18" charset="0"/>
            </a:endParaRPr>
          </a:p>
        </p:txBody>
      </p:sp>
    </p:spTree>
    <p:extLst>
      <p:ext uri="{BB962C8B-B14F-4D97-AF65-F5344CB8AC3E}">
        <p14:creationId xmlns:p14="http://schemas.microsoft.com/office/powerpoint/2010/main" val="117314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a:xfrm>
            <a:off x="838200" y="38430"/>
            <a:ext cx="10515600" cy="1325563"/>
          </a:xfrm>
        </p:spPr>
        <p:txBody>
          <a:bodyPr>
            <a:noAutofit/>
          </a:bodyPr>
          <a:lstStyle/>
          <a:p>
            <a:pPr algn="ctr" rtl="1"/>
            <a:r>
              <a:rPr lang="en-US" sz="6600" b="1" dirty="0">
                <a:solidFill>
                  <a:schemeClr val="accent1">
                    <a:lumMod val="75000"/>
                  </a:schemeClr>
                </a:solidFill>
                <a:cs typeface="Arial" panose="020B0604020202020204" pitchFamily="34" charset="0"/>
              </a:rPr>
              <a:t>Larotrectinib</a:t>
            </a:r>
            <a:endParaRPr lang="en-IL" sz="6600" b="1" dirty="0">
              <a:solidFill>
                <a:schemeClr val="accent1">
                  <a:lumMod val="75000"/>
                </a:schemeClr>
              </a:solidFill>
            </a:endParaRPr>
          </a:p>
        </p:txBody>
      </p:sp>
      <p:sp>
        <p:nvSpPr>
          <p:cNvPr id="6" name="Content Placeholder 5">
            <a:extLst>
              <a:ext uri="{FF2B5EF4-FFF2-40B4-BE49-F238E27FC236}">
                <a16:creationId xmlns:a16="http://schemas.microsoft.com/office/drawing/2014/main" id="{FA917177-4994-7619-1E59-4C68416FBAD4}"/>
              </a:ext>
            </a:extLst>
          </p:cNvPr>
          <p:cNvSpPr>
            <a:spLocks noGrp="1"/>
          </p:cNvSpPr>
          <p:nvPr>
            <p:ph idx="1"/>
          </p:nvPr>
        </p:nvSpPr>
        <p:spPr>
          <a:xfrm>
            <a:off x="838200" y="1363993"/>
            <a:ext cx="10515600" cy="4351338"/>
          </a:xfrm>
        </p:spPr>
        <p:txBody>
          <a:bodyPr>
            <a:normAutofit fontScale="85000" lnSpcReduction="10000"/>
          </a:bodyPr>
          <a:lstStyle/>
          <a:p>
            <a:pPr algn="l" rtl="0">
              <a:lnSpc>
                <a:spcPct val="150000"/>
              </a:lnSpc>
            </a:pPr>
            <a:endParaRPr lang="en-US" sz="2400" dirty="0">
              <a:solidFill>
                <a:srgbClr val="222222"/>
              </a:solidFill>
              <a:effectLst/>
              <a:ea typeface="Times New Roman" panose="02020603050405020304" pitchFamily="18" charset="0"/>
            </a:endParaRPr>
          </a:p>
          <a:p>
            <a:pPr algn="l" rtl="0">
              <a:lnSpc>
                <a:spcPct val="150000"/>
              </a:lnSpc>
            </a:pPr>
            <a:r>
              <a:rPr lang="en-US" sz="2400" dirty="0">
                <a:solidFill>
                  <a:srgbClr val="222222"/>
                </a:solidFill>
                <a:effectLst/>
                <a:ea typeface="Times New Roman" panose="02020603050405020304" pitchFamily="18" charset="0"/>
              </a:rPr>
              <a:t>While some efficacy has been reported with </a:t>
            </a:r>
            <a:r>
              <a:rPr lang="en-US" sz="2400" dirty="0" err="1">
                <a:solidFill>
                  <a:srgbClr val="222222"/>
                </a:solidFill>
                <a:effectLst/>
                <a:ea typeface="Times New Roman" panose="02020603050405020304" pitchFamily="18" charset="0"/>
              </a:rPr>
              <a:t>larotrectinib</a:t>
            </a:r>
            <a:r>
              <a:rPr lang="en-US" sz="2400" dirty="0">
                <a:solidFill>
                  <a:srgbClr val="222222"/>
                </a:solidFill>
                <a:effectLst/>
                <a:ea typeface="Times New Roman" panose="02020603050405020304" pitchFamily="18" charset="0"/>
              </a:rPr>
              <a:t> in case reports and early clinical studies, there have been no published reports of the successful use of </a:t>
            </a:r>
            <a:r>
              <a:rPr lang="en-US" sz="2400" dirty="0" err="1">
                <a:solidFill>
                  <a:srgbClr val="222222"/>
                </a:solidFill>
                <a:effectLst/>
                <a:ea typeface="Times New Roman" panose="02020603050405020304" pitchFamily="18" charset="0"/>
              </a:rPr>
              <a:t>entrectinib</a:t>
            </a:r>
            <a:r>
              <a:rPr lang="en-US" sz="2400" dirty="0">
                <a:solidFill>
                  <a:srgbClr val="222222"/>
                </a:solidFill>
                <a:effectLst/>
                <a:ea typeface="Times New Roman" panose="02020603050405020304" pitchFamily="18" charset="0"/>
              </a:rPr>
              <a:t> in adult gliomas, including glioblastoma (GBM).</a:t>
            </a:r>
          </a:p>
          <a:p>
            <a:pPr algn="l" rtl="0">
              <a:lnSpc>
                <a:spcPct val="150000"/>
              </a:lnSpc>
            </a:pPr>
            <a:r>
              <a:rPr lang="en-US" sz="2400" dirty="0">
                <a:solidFill>
                  <a:srgbClr val="222222"/>
                </a:solidFill>
                <a:effectLst/>
                <a:ea typeface="Times New Roman" panose="02020603050405020304" pitchFamily="18" charset="0"/>
              </a:rPr>
              <a:t>Larotrectinib is a first-in-class, highly selective tropomyosin receptor kinase (TRK) inhibitor approved to treat adult and pediatric patients with TRK fusion-positive cancer. </a:t>
            </a:r>
          </a:p>
          <a:p>
            <a:pPr algn="l" rtl="0">
              <a:lnSpc>
                <a:spcPct val="150000"/>
              </a:lnSpc>
            </a:pPr>
            <a:r>
              <a:rPr lang="en-US" sz="2400" dirty="0" err="1">
                <a:solidFill>
                  <a:srgbClr val="222222"/>
                </a:solidFill>
                <a:effectLst/>
                <a:ea typeface="Times New Roman" panose="02020603050405020304" pitchFamily="18" charset="0"/>
              </a:rPr>
              <a:t>larotrectinib</a:t>
            </a:r>
            <a:r>
              <a:rPr lang="en-US" sz="2400" dirty="0">
                <a:solidFill>
                  <a:srgbClr val="222222"/>
                </a:solidFill>
                <a:effectLst/>
                <a:ea typeface="Times New Roman" panose="02020603050405020304" pitchFamily="18" charset="0"/>
              </a:rPr>
              <a:t> binds to Trk, thereby preventing </a:t>
            </a:r>
            <a:r>
              <a:rPr lang="en-US" sz="2400" dirty="0" err="1">
                <a:solidFill>
                  <a:srgbClr val="222222"/>
                </a:solidFill>
                <a:effectLst/>
                <a:ea typeface="Times New Roman" panose="02020603050405020304" pitchFamily="18" charset="0"/>
              </a:rPr>
              <a:t>neurotrophin</a:t>
            </a:r>
            <a:r>
              <a:rPr lang="en-US" sz="2400" dirty="0">
                <a:solidFill>
                  <a:srgbClr val="222222"/>
                </a:solidFill>
                <a:effectLst/>
                <a:ea typeface="Times New Roman" panose="02020603050405020304" pitchFamily="18" charset="0"/>
              </a:rPr>
              <a:t>-Trk interaction and Trk activation, which results in both the induction of cellular apoptosis and cell growth inhibition in tumors that overexpress Trk.</a:t>
            </a:r>
            <a:endParaRPr lang="en-IL" sz="3600" dirty="0"/>
          </a:p>
        </p:txBody>
      </p:sp>
    </p:spTree>
    <p:extLst>
      <p:ext uri="{BB962C8B-B14F-4D97-AF65-F5344CB8AC3E}">
        <p14:creationId xmlns:p14="http://schemas.microsoft.com/office/powerpoint/2010/main" val="560272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defTabSz="914400" rtl="1" eaLnBrk="1" latinLnBrk="0" hangingPunct="1">
              <a:lnSpc>
                <a:spcPct val="90000"/>
              </a:lnSpc>
              <a:spcBef>
                <a:spcPct val="0"/>
              </a:spcBef>
              <a:buNone/>
            </a:pPr>
            <a:r>
              <a:rPr lang="en-US" sz="5400" b="1" dirty="0">
                <a:solidFill>
                  <a:schemeClr val="accent1">
                    <a:lumMod val="75000"/>
                  </a:schemeClr>
                </a:solidFill>
              </a:rPr>
              <a:t>Clinical  trials </a:t>
            </a:r>
            <a:endParaRPr lang="en-IL" sz="54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p:txBody>
          <a:bodyPr>
            <a:normAutofit fontScale="92500" lnSpcReduction="20000"/>
          </a:bodyPr>
          <a:lstStyle/>
          <a:p>
            <a:pPr lvl="0">
              <a:lnSpc>
                <a:spcPct val="150000"/>
              </a:lnSpc>
            </a:pPr>
            <a:r>
              <a:rPr lang="en-US" dirty="0"/>
              <a:t>Since glioblastoma is an aggressive and challenging cancer, participation in clinical trials may be an option worth considering. </a:t>
            </a:r>
          </a:p>
          <a:p>
            <a:pPr lvl="0">
              <a:lnSpc>
                <a:spcPct val="150000"/>
              </a:lnSpc>
            </a:pPr>
            <a:r>
              <a:rPr lang="en-US" u="sng" dirty="0"/>
              <a:t>Mycophenolate Mofetil in combination with standard of care for the treatment of Glioblastoma </a:t>
            </a:r>
            <a:r>
              <a:rPr lang="en-US" dirty="0"/>
              <a:t>- Mycophenolate mofetil is an immunosuppressant drug typically used to prevent organ rejection in transplant recipients. However, it may also help chemotherapy with temozolomide work better by making tumor cells more sensitive to the drug - USA Illinois</a:t>
            </a:r>
            <a:endParaRPr lang="en-IL" dirty="0"/>
          </a:p>
        </p:txBody>
      </p:sp>
    </p:spTree>
    <p:extLst>
      <p:ext uri="{BB962C8B-B14F-4D97-AF65-F5344CB8AC3E}">
        <p14:creationId xmlns:p14="http://schemas.microsoft.com/office/powerpoint/2010/main" val="400137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defTabSz="914400" rtl="1" eaLnBrk="1" latinLnBrk="0" hangingPunct="1">
              <a:lnSpc>
                <a:spcPct val="90000"/>
              </a:lnSpc>
              <a:spcBef>
                <a:spcPct val="0"/>
              </a:spcBef>
              <a:buNone/>
            </a:pPr>
            <a:r>
              <a:rPr lang="en-US" sz="5400" b="1" dirty="0">
                <a:solidFill>
                  <a:schemeClr val="accent1">
                    <a:lumMod val="75000"/>
                  </a:schemeClr>
                </a:solidFill>
              </a:rPr>
              <a:t>Alternating electric field therapy</a:t>
            </a:r>
            <a:endParaRPr lang="en-IL" sz="54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a:xfrm>
            <a:off x="838200" y="1825625"/>
            <a:ext cx="7556500" cy="4351338"/>
          </a:xfrm>
        </p:spPr>
        <p:txBody>
          <a:bodyPr>
            <a:normAutofit/>
          </a:bodyPr>
          <a:lstStyle/>
          <a:p>
            <a:pPr algn="l">
              <a:lnSpc>
                <a:spcPct val="150000"/>
              </a:lnSpc>
              <a:spcBef>
                <a:spcPts val="0"/>
              </a:spcBef>
              <a:spcAft>
                <a:spcPts val="0"/>
              </a:spcAft>
            </a:pPr>
            <a:r>
              <a:rPr lang="en-US" b="0" i="0" strike="noStrike" dirty="0">
                <a:effectLst/>
              </a:rPr>
              <a:t>Alternating electric field therapy, sometimes called tumor treating fields (</a:t>
            </a:r>
            <a:r>
              <a:rPr lang="en-US" b="0" i="0" strike="noStrike" dirty="0" err="1">
                <a:effectLst/>
              </a:rPr>
              <a:t>TTFields</a:t>
            </a:r>
            <a:r>
              <a:rPr lang="en-US" b="0" i="0" strike="noStrike" dirty="0">
                <a:effectLst/>
              </a:rPr>
              <a:t>), is a type of electromagnetic field therapy using low-intensity, intermediate frequency electrical fields to stop mitosis/ cell division and</a:t>
            </a:r>
            <a:r>
              <a:rPr lang="en-US" dirty="0"/>
              <a:t> </a:t>
            </a:r>
            <a:r>
              <a:rPr lang="en-US" b="0" i="0" strike="noStrike" dirty="0">
                <a:effectLst/>
              </a:rPr>
              <a:t>treat cancer.</a:t>
            </a:r>
          </a:p>
        </p:txBody>
      </p:sp>
      <p:pic>
        <p:nvPicPr>
          <p:cNvPr id="5" name="Picture 4" descr="A picture containing medical equipment, indoor, plastic&#10;&#10;Description automatically generated">
            <a:extLst>
              <a:ext uri="{FF2B5EF4-FFF2-40B4-BE49-F238E27FC236}">
                <a16:creationId xmlns:a16="http://schemas.microsoft.com/office/drawing/2014/main" id="{A7BA3700-DC08-7FB0-1832-BC120C1FD4A1}"/>
              </a:ext>
            </a:extLst>
          </p:cNvPr>
          <p:cNvPicPr>
            <a:picLocks noChangeAspect="1"/>
          </p:cNvPicPr>
          <p:nvPr/>
        </p:nvPicPr>
        <p:blipFill>
          <a:blip r:embed="rId2"/>
          <a:stretch>
            <a:fillRect/>
          </a:stretch>
        </p:blipFill>
        <p:spPr>
          <a:xfrm>
            <a:off x="8394700" y="2121958"/>
            <a:ext cx="3136900" cy="2614083"/>
          </a:xfrm>
          <a:prstGeom prst="rect">
            <a:avLst/>
          </a:prstGeom>
        </p:spPr>
      </p:pic>
    </p:spTree>
    <p:extLst>
      <p:ext uri="{BB962C8B-B14F-4D97-AF65-F5344CB8AC3E}">
        <p14:creationId xmlns:p14="http://schemas.microsoft.com/office/powerpoint/2010/main" val="3856966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defTabSz="914400" rtl="1" eaLnBrk="1" latinLnBrk="0" hangingPunct="1">
              <a:lnSpc>
                <a:spcPct val="90000"/>
              </a:lnSpc>
              <a:spcBef>
                <a:spcPct val="0"/>
              </a:spcBef>
              <a:buNone/>
            </a:pPr>
            <a:r>
              <a:rPr lang="en-US" sz="5400" b="1" dirty="0">
                <a:solidFill>
                  <a:schemeClr val="accent1">
                    <a:lumMod val="75000"/>
                  </a:schemeClr>
                </a:solidFill>
                <a:effectLst/>
                <a:ea typeface="Calibri" panose="020F0502020204030204" pitchFamily="34" charset="0"/>
                <a:cs typeface="Arial" panose="020B0604020202020204" pitchFamily="34" charset="0"/>
              </a:rPr>
              <a:t>Conclusions:</a:t>
            </a:r>
            <a:endParaRPr lang="en-IL" sz="5400" b="1" dirty="0">
              <a:solidFill>
                <a:schemeClr val="accent1">
                  <a:lumMod val="75000"/>
                </a:schemeClr>
              </a:solidFill>
              <a:effectLst/>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p:txBody>
          <a:bodyPr>
            <a:normAutofit fontScale="70000" lnSpcReduction="20000"/>
          </a:bodyPr>
          <a:lstStyle/>
          <a:p>
            <a:pPr>
              <a:lnSpc>
                <a:spcPct val="200000"/>
              </a:lnSpc>
            </a:pPr>
            <a:r>
              <a:rPr lang="en-US" dirty="0"/>
              <a:t>This patient went through multiple biopsies; at the latest, he was diagnosed with </a:t>
            </a:r>
            <a:r>
              <a:rPr lang="en-US" u="sng" dirty="0"/>
              <a:t>Glioblastoma, IDH-wildtype, CNS WHO grade 4, </a:t>
            </a:r>
            <a:r>
              <a:rPr lang="en-US" dirty="0"/>
              <a:t>and started receiving standard radiotherapy care combined with temozolomide. </a:t>
            </a:r>
          </a:p>
          <a:p>
            <a:pPr>
              <a:lnSpc>
                <a:spcPct val="200000"/>
              </a:lnSpc>
            </a:pPr>
            <a:r>
              <a:rPr lang="en-US" dirty="0">
                <a:solidFill>
                  <a:srgbClr val="000000"/>
                </a:solidFill>
                <a:ea typeface="Times New Roman" panose="02020603050405020304" pitchFamily="18" charset="0"/>
              </a:rPr>
              <a:t>Patients with malignant gliomas eventually develop tumor recurrence or progression, meaning that cancer will most likely be incurable and reassured after surgery if possible. </a:t>
            </a:r>
            <a:endParaRPr lang="en-US" dirty="0"/>
          </a:p>
          <a:p>
            <a:pPr>
              <a:lnSpc>
                <a:spcPct val="200000"/>
              </a:lnSpc>
            </a:pPr>
            <a:r>
              <a:rPr lang="en-US" dirty="0"/>
              <a:t> Multiple treatment options should be considered after discussing with a professional who evaluates the patient's overall condition and determines which choice is possible. </a:t>
            </a:r>
          </a:p>
        </p:txBody>
      </p:sp>
    </p:spTree>
    <p:extLst>
      <p:ext uri="{BB962C8B-B14F-4D97-AF65-F5344CB8AC3E}">
        <p14:creationId xmlns:p14="http://schemas.microsoft.com/office/powerpoint/2010/main" val="2397314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a:r>
              <a:rPr lang="en-US" sz="6000" b="1" dirty="0">
                <a:solidFill>
                  <a:schemeClr val="accent1">
                    <a:lumMod val="75000"/>
                  </a:schemeClr>
                </a:solidFill>
                <a:effectLst/>
                <a:ea typeface="Calibri" panose="020F0502020204030204" pitchFamily="34" charset="0"/>
                <a:cs typeface="Arial" panose="020B0604020202020204" pitchFamily="34" charset="0"/>
              </a:rPr>
              <a:t>Recommendations</a:t>
            </a:r>
            <a:r>
              <a:rPr lang="en-US" sz="6000" dirty="0">
                <a:solidFill>
                  <a:schemeClr val="accent1">
                    <a:lumMod val="75000"/>
                  </a:schemeClr>
                </a:solidFill>
                <a:effectLst/>
                <a:ea typeface="Calibri" panose="020F0502020204030204" pitchFamily="34" charset="0"/>
                <a:cs typeface="Arial" panose="020B0604020202020204" pitchFamily="34" charset="0"/>
              </a:rPr>
              <a:t>:</a:t>
            </a:r>
            <a:endParaRPr lang="en-IL" sz="6000" dirty="0">
              <a:solidFill>
                <a:schemeClr val="accent1">
                  <a:lumMod val="75000"/>
                </a:schemeClr>
              </a:solidFill>
              <a:effectLst/>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p:txBody>
          <a:bodyPr>
            <a:normAutofit fontScale="92500"/>
          </a:bodyPr>
          <a:lstStyle/>
          <a:p>
            <a:pPr>
              <a:lnSpc>
                <a:spcPct val="150000"/>
              </a:lnSpc>
            </a:pPr>
            <a:r>
              <a:rPr lang="en-US" dirty="0">
                <a:solidFill>
                  <a:srgbClr val="000000"/>
                </a:solidFill>
                <a:ea typeface="Times New Roman" panose="02020603050405020304" pitchFamily="18" charset="0"/>
              </a:rPr>
              <a:t>The primary goal of the treatment is to palliate the passage of the disease. </a:t>
            </a:r>
          </a:p>
          <a:p>
            <a:pPr>
              <a:lnSpc>
                <a:spcPct val="150000"/>
              </a:lnSpc>
            </a:pPr>
            <a:r>
              <a:rPr lang="en-US" dirty="0">
                <a:solidFill>
                  <a:srgbClr val="000000"/>
                </a:solidFill>
                <a:ea typeface="Times New Roman" panose="02020603050405020304" pitchFamily="18" charset="0"/>
              </a:rPr>
              <a:t>Unfortunately, there is no established second-line therapy for recurrent gliomas.</a:t>
            </a:r>
          </a:p>
          <a:p>
            <a:pPr marL="0" indent="0" algn="ctr">
              <a:lnSpc>
                <a:spcPct val="150000"/>
              </a:lnSpc>
              <a:buNone/>
            </a:pPr>
            <a:r>
              <a:rPr lang="en-US" sz="3000" b="1" u="sng" dirty="0">
                <a:solidFill>
                  <a:srgbClr val="000000"/>
                </a:solidFill>
                <a:ea typeface="Times New Roman" panose="02020603050405020304" pitchFamily="18" charset="0"/>
              </a:rPr>
              <a:t>Keep the standard care and look for neurosurgical input to consider maximal safe resection if possible. In addition, consider adding alternating electric field therapy in combination with standard care. </a:t>
            </a:r>
            <a:endParaRPr lang="en-IL" sz="3000" b="1" u="sng" dirty="0"/>
          </a:p>
        </p:txBody>
      </p:sp>
    </p:spTree>
    <p:extLst>
      <p:ext uri="{BB962C8B-B14F-4D97-AF65-F5344CB8AC3E}">
        <p14:creationId xmlns:p14="http://schemas.microsoft.com/office/powerpoint/2010/main" val="107229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E6548BE-97F6-7E8F-A552-99AEF484518C}"/>
              </a:ext>
            </a:extLst>
          </p:cNvPr>
          <p:cNvSpPr>
            <a:spLocks noGrp="1"/>
          </p:cNvSpPr>
          <p:nvPr>
            <p:ph type="ctrTitle"/>
          </p:nvPr>
        </p:nvSpPr>
        <p:spPr>
          <a:xfrm>
            <a:off x="1314824" y="735106"/>
            <a:ext cx="10053763" cy="2928470"/>
          </a:xfrm>
        </p:spPr>
        <p:txBody>
          <a:bodyPr anchor="b">
            <a:normAutofit/>
          </a:bodyPr>
          <a:lstStyle/>
          <a:p>
            <a:pPr algn="l"/>
            <a:r>
              <a:rPr lang="en-US" sz="4800" b="1">
                <a:solidFill>
                  <a:srgbClr val="FFFFFF"/>
                </a:solidFill>
              </a:rPr>
              <a:t>Thank you for listening!</a:t>
            </a:r>
            <a:br>
              <a:rPr lang="en-US" sz="4800" b="1">
                <a:solidFill>
                  <a:srgbClr val="FFFFFF"/>
                </a:solidFill>
              </a:rPr>
            </a:br>
            <a:br>
              <a:rPr lang="en-US" sz="4800" b="1">
                <a:solidFill>
                  <a:srgbClr val="FFFFFF"/>
                </a:solidFill>
              </a:rPr>
            </a:br>
            <a:r>
              <a:rPr lang="en-US" sz="4800" b="1">
                <a:solidFill>
                  <a:srgbClr val="FFFFFF"/>
                </a:solidFill>
              </a:rPr>
              <a:t>Questions?</a:t>
            </a:r>
            <a:endParaRPr lang="en-IL" sz="4800" b="1">
              <a:solidFill>
                <a:srgbClr val="FFFFFF"/>
              </a:solidFill>
            </a:endParaRPr>
          </a:p>
        </p:txBody>
      </p:sp>
    </p:spTree>
    <p:extLst>
      <p:ext uri="{BB962C8B-B14F-4D97-AF65-F5344CB8AC3E}">
        <p14:creationId xmlns:p14="http://schemas.microsoft.com/office/powerpoint/2010/main" val="370973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8BA5B-3089-B02F-AD38-98997E4E0365}"/>
              </a:ext>
            </a:extLst>
          </p:cNvPr>
          <p:cNvSpPr>
            <a:spLocks noGrp="1"/>
          </p:cNvSpPr>
          <p:nvPr>
            <p:ph type="title"/>
          </p:nvPr>
        </p:nvSpPr>
        <p:spPr/>
        <p:txBody>
          <a:bodyPr>
            <a:normAutofit fontScale="90000"/>
          </a:bodyPr>
          <a:lstStyle/>
          <a:p>
            <a:r>
              <a:rPr lang="en-US" sz="6000" b="1" dirty="0">
                <a:solidFill>
                  <a:schemeClr val="accent1">
                    <a:lumMod val="75000"/>
                  </a:schemeClr>
                </a:solidFill>
              </a:rPr>
              <a:t>Patient's medical history</a:t>
            </a:r>
            <a:br>
              <a:rPr lang="en-US" sz="6000" b="1" dirty="0">
                <a:solidFill>
                  <a:schemeClr val="accent1">
                    <a:lumMod val="75000"/>
                  </a:schemeClr>
                </a:solidFill>
              </a:rPr>
            </a:br>
            <a:endParaRPr lang="en-IL" sz="6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860C0C73-ECFC-4750-2F08-FD34E7E8080E}"/>
              </a:ext>
            </a:extLst>
          </p:cNvPr>
          <p:cNvSpPr>
            <a:spLocks noGrp="1"/>
          </p:cNvSpPr>
          <p:nvPr>
            <p:ph idx="1"/>
          </p:nvPr>
        </p:nvSpPr>
        <p:spPr>
          <a:xfrm>
            <a:off x="661851" y="1253331"/>
            <a:ext cx="10515600" cy="4351338"/>
          </a:xfrm>
        </p:spPr>
        <p:txBody>
          <a:bodyPr>
            <a:noAutofit/>
          </a:bodyPr>
          <a:lstStyle/>
          <a:p>
            <a:r>
              <a:rPr lang="en-US" sz="2400" dirty="0"/>
              <a:t>A 56 year old man, on 7/20 referred to the immediate care department in the Hadassah Medical Center due to a brain lesion and uncontrolled movement in his right limbs. </a:t>
            </a:r>
            <a:endParaRPr lang="en-IL" sz="2400" dirty="0"/>
          </a:p>
          <a:p>
            <a:r>
              <a:rPr lang="en-US" sz="2400" dirty="0"/>
              <a:t>On 7-20 brain biopsy was performed, on pathology </a:t>
            </a:r>
            <a:r>
              <a:rPr lang="en-US" sz="2400" dirty="0">
                <a:solidFill>
                  <a:srgbClr val="FF0000"/>
                </a:solidFill>
              </a:rPr>
              <a:t>glial/glioneuronal neoplasm</a:t>
            </a:r>
            <a:r>
              <a:rPr lang="en-US" sz="2400" dirty="0"/>
              <a:t>, low grade.</a:t>
            </a:r>
            <a:r>
              <a:rPr lang="en-IL" sz="2000" dirty="0"/>
              <a:t> </a:t>
            </a:r>
          </a:p>
          <a:p>
            <a:r>
              <a:rPr lang="en-US" sz="2400" dirty="0"/>
              <a:t>On 11-20 brain biopsy was performed on pathology may be compatible with </a:t>
            </a:r>
            <a:r>
              <a:rPr lang="en-US" sz="2400" dirty="0">
                <a:solidFill>
                  <a:srgbClr val="FF0000"/>
                </a:solidFill>
              </a:rPr>
              <a:t>pleomorphic </a:t>
            </a:r>
            <a:r>
              <a:rPr lang="en-US" sz="2400" dirty="0" err="1">
                <a:solidFill>
                  <a:srgbClr val="FF0000"/>
                </a:solidFill>
              </a:rPr>
              <a:t>xanthoastrocytoma</a:t>
            </a:r>
            <a:r>
              <a:rPr lang="en-US" sz="2400" dirty="0">
                <a:solidFill>
                  <a:srgbClr val="FF0000"/>
                </a:solidFill>
              </a:rPr>
              <a:t>.</a:t>
            </a:r>
            <a:r>
              <a:rPr lang="en-IL" sz="2000" dirty="0">
                <a:solidFill>
                  <a:srgbClr val="FF0000"/>
                </a:solidFill>
              </a:rPr>
              <a:t> </a:t>
            </a:r>
          </a:p>
          <a:p>
            <a:r>
              <a:rPr lang="en-US" sz="2400" dirty="0"/>
              <a:t>On 4-22 brain biopsy was performed on pathology Main differential diagnosis includes a CD34-positive, IDH-wildtype low-grade </a:t>
            </a:r>
            <a:r>
              <a:rPr lang="en-US" sz="2400" dirty="0">
                <a:solidFill>
                  <a:srgbClr val="FF0000"/>
                </a:solidFill>
              </a:rPr>
              <a:t>neuroepithelial neoplasm. </a:t>
            </a:r>
            <a:endParaRPr lang="en-IL" sz="2400" dirty="0">
              <a:solidFill>
                <a:srgbClr val="FF0000"/>
              </a:solidFill>
            </a:endParaRPr>
          </a:p>
          <a:p>
            <a:r>
              <a:rPr lang="en-US" dirty="0"/>
              <a:t>On 2-23 brain biopsy was performed on pathology </a:t>
            </a:r>
            <a:r>
              <a:rPr lang="en-US" b="1" u="sng" dirty="0">
                <a:solidFill>
                  <a:srgbClr val="FF0000"/>
                </a:solidFill>
              </a:rPr>
              <a:t>Glioblastoma, IDH-wildtype, CNS WHO grade 4.</a:t>
            </a:r>
            <a:r>
              <a:rPr lang="en-US" dirty="0"/>
              <a:t> From 3-23 to 4-23 treated with </a:t>
            </a:r>
            <a:r>
              <a:rPr lang="en-US" b="1" dirty="0"/>
              <a:t>radiotherapy in combination with temozolomide. </a:t>
            </a:r>
            <a:endParaRPr lang="en-IL" sz="2400" b="1"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68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8810-98CA-220E-F61C-1876F709C8D1}"/>
              </a:ext>
            </a:extLst>
          </p:cNvPr>
          <p:cNvSpPr>
            <a:spLocks noGrp="1"/>
          </p:cNvSpPr>
          <p:nvPr>
            <p:ph type="title"/>
          </p:nvPr>
        </p:nvSpPr>
        <p:spPr/>
        <p:txBody>
          <a:bodyPr>
            <a:normAutofit fontScale="90000"/>
          </a:bodyPr>
          <a:lstStyle/>
          <a:p>
            <a:r>
              <a:rPr lang="en-US" sz="6000" b="1" dirty="0">
                <a:solidFill>
                  <a:schemeClr val="accent1">
                    <a:lumMod val="75000"/>
                  </a:schemeClr>
                </a:solidFill>
              </a:rPr>
              <a:t>Patient's medical history</a:t>
            </a:r>
            <a:br>
              <a:rPr lang="en-US" sz="6000" b="1" dirty="0">
                <a:solidFill>
                  <a:schemeClr val="accent1">
                    <a:lumMod val="75000"/>
                  </a:schemeClr>
                </a:solidFill>
              </a:rPr>
            </a:br>
            <a:endParaRPr lang="en-IL" sz="6000" dirty="0"/>
          </a:p>
        </p:txBody>
      </p:sp>
      <p:sp>
        <p:nvSpPr>
          <p:cNvPr id="3" name="Content Placeholder 2">
            <a:extLst>
              <a:ext uri="{FF2B5EF4-FFF2-40B4-BE49-F238E27FC236}">
                <a16:creationId xmlns:a16="http://schemas.microsoft.com/office/drawing/2014/main" id="{EA7C59A0-6B6B-565D-1ABC-9D15E557C7C3}"/>
              </a:ext>
            </a:extLst>
          </p:cNvPr>
          <p:cNvSpPr>
            <a:spLocks noGrp="1"/>
          </p:cNvSpPr>
          <p:nvPr>
            <p:ph idx="1"/>
          </p:nvPr>
        </p:nvSpPr>
        <p:spPr>
          <a:xfrm>
            <a:off x="838200" y="1253331"/>
            <a:ext cx="10515600" cy="4351338"/>
          </a:xfrm>
        </p:spPr>
        <p:txBody>
          <a:bodyPr>
            <a:normAutofit/>
          </a:bodyPr>
          <a:lstStyle/>
          <a:p>
            <a:pPr marL="0" indent="0" algn="l" rtl="0">
              <a:buNone/>
            </a:pPr>
            <a:r>
              <a:rPr lang="en-US" sz="3200" b="1" dirty="0">
                <a:solidFill>
                  <a:srgbClr val="000000"/>
                </a:solidFill>
                <a:effectLst/>
                <a:ea typeface="Times New Roman" panose="02020603050405020304" pitchFamily="18" charset="0"/>
              </a:rPr>
              <a:t>OCA</a:t>
            </a:r>
          </a:p>
          <a:p>
            <a:r>
              <a:rPr lang="en-US" sz="3200" dirty="0">
                <a:effectLst/>
                <a:ea typeface="Calibri" panose="020F0502020204030204" pitchFamily="34" charset="0"/>
              </a:rPr>
              <a:t>TFG(6) - NTRK2(17) Fusion 1.20% 12731.68654 Read Counts Per Million.</a:t>
            </a:r>
          </a:p>
          <a:p>
            <a:pPr marL="0" indent="0">
              <a:buNone/>
            </a:pPr>
            <a:endParaRPr lang="en-US" sz="3200" dirty="0">
              <a:effectLst/>
              <a:ea typeface="Calibri" panose="020F0502020204030204" pitchFamily="34" charset="0"/>
            </a:endParaRPr>
          </a:p>
          <a:p>
            <a:pPr marL="0" indent="0">
              <a:buNone/>
            </a:pPr>
            <a:r>
              <a:rPr lang="en-US" sz="3200" dirty="0">
                <a:effectLst/>
                <a:ea typeface="Calibri" panose="020F0502020204030204" pitchFamily="34" charset="0"/>
              </a:rPr>
              <a:t>MSI-stable (MSS)</a:t>
            </a:r>
          </a:p>
          <a:p>
            <a:pPr marL="0" indent="0">
              <a:buNone/>
            </a:pPr>
            <a:endParaRPr lang="en-US" sz="3200" dirty="0">
              <a:ea typeface="Times New Roman" panose="02020603050405020304" pitchFamily="18" charset="0"/>
            </a:endParaRPr>
          </a:p>
          <a:p>
            <a:pPr marL="0" indent="0">
              <a:buNone/>
            </a:pPr>
            <a:r>
              <a:rPr lang="en-US" sz="3200" dirty="0">
                <a:effectLst/>
                <a:ea typeface="Calibri" panose="020F0502020204030204" pitchFamily="34" charset="0"/>
              </a:rPr>
              <a:t>0.95 mutations/</a:t>
            </a:r>
            <a:r>
              <a:rPr lang="en-US" sz="3200" dirty="0" err="1">
                <a:effectLst/>
                <a:ea typeface="Calibri" panose="020F0502020204030204" pitchFamily="34" charset="0"/>
              </a:rPr>
              <a:t>megabase</a:t>
            </a:r>
            <a:r>
              <a:rPr lang="en-US" sz="3200" dirty="0">
                <a:effectLst/>
                <a:ea typeface="Calibri" panose="020F0502020204030204" pitchFamily="34" charset="0"/>
              </a:rPr>
              <a:t>, Low TMB</a:t>
            </a:r>
            <a:endParaRPr lang="en-IL" sz="3200" dirty="0">
              <a:effectLst/>
              <a:ea typeface="Times New Roman" panose="02020603050405020304" pitchFamily="18" charset="0"/>
            </a:endParaRPr>
          </a:p>
          <a:p>
            <a:pPr marL="0" indent="0">
              <a:buNone/>
            </a:pPr>
            <a:endParaRPr lang="en-IL" sz="3200" dirty="0">
              <a:effectLst/>
              <a:ea typeface="Times New Roman" panose="02020603050405020304" pitchFamily="18" charset="0"/>
            </a:endParaRPr>
          </a:p>
          <a:p>
            <a:endParaRPr lang="en-IL" sz="3200" dirty="0">
              <a:effectLst/>
              <a:ea typeface="Times New Roman" panose="02020603050405020304" pitchFamily="18" charset="0"/>
            </a:endParaRPr>
          </a:p>
          <a:p>
            <a:pPr marL="0" indent="0" algn="l" rtl="0">
              <a:buNone/>
            </a:pPr>
            <a:endParaRPr lang="en-IL" sz="3200" dirty="0">
              <a:effectLst/>
              <a:ea typeface="Times New Roman" panose="02020603050405020304" pitchFamily="18" charset="0"/>
            </a:endParaRPr>
          </a:p>
        </p:txBody>
      </p:sp>
    </p:spTree>
    <p:extLst>
      <p:ext uri="{BB962C8B-B14F-4D97-AF65-F5344CB8AC3E}">
        <p14:creationId xmlns:p14="http://schemas.microsoft.com/office/powerpoint/2010/main" val="263224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rtl="1"/>
            <a:r>
              <a:rPr lang="en-US" sz="4800" b="1" dirty="0">
                <a:solidFill>
                  <a:schemeClr val="accent1">
                    <a:lumMod val="75000"/>
                  </a:schemeClr>
                </a:solidFill>
              </a:rPr>
              <a:t>Glioblastoma (GBM)– Background</a:t>
            </a:r>
            <a:endParaRPr lang="en-IL" sz="48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a:xfrm>
            <a:off x="838200" y="1400288"/>
            <a:ext cx="10515600" cy="4351338"/>
          </a:xfrm>
        </p:spPr>
        <p:txBody>
          <a:bodyPr>
            <a:noAutofit/>
          </a:bodyPr>
          <a:lstStyle/>
          <a:p>
            <a:pPr algn="l" rtl="0">
              <a:lnSpc>
                <a:spcPct val="100000"/>
              </a:lnSpc>
            </a:pPr>
            <a:r>
              <a:rPr lang="en-US" sz="2400" spc="35" dirty="0">
                <a:solidFill>
                  <a:srgbClr val="000000"/>
                </a:solidFill>
                <a:effectLst/>
                <a:ea typeface="Times New Roman" panose="02020603050405020304" pitchFamily="18" charset="0"/>
              </a:rPr>
              <a:t>Glioblastoma is a highly malignant brain tumor that arises from astrocytes, the supportive cells in the nervous system.</a:t>
            </a:r>
          </a:p>
          <a:p>
            <a:pPr algn="l" rtl="0">
              <a:lnSpc>
                <a:spcPct val="100000"/>
              </a:lnSpc>
            </a:pPr>
            <a:r>
              <a:rPr lang="en-US" sz="2400" spc="35" dirty="0">
                <a:solidFill>
                  <a:srgbClr val="000000"/>
                </a:solidFill>
                <a:effectLst/>
                <a:ea typeface="Times New Roman" panose="02020603050405020304" pitchFamily="18" charset="0"/>
              </a:rPr>
              <a:t>Glioblastomas are the third most common primary brain tumor type, accounting for about 14.9% of primary brain tumors. </a:t>
            </a:r>
          </a:p>
          <a:p>
            <a:pPr algn="l" rtl="0">
              <a:lnSpc>
                <a:spcPct val="100000"/>
              </a:lnSpc>
            </a:pPr>
            <a:r>
              <a:rPr lang="en-US" sz="2400" spc="35" dirty="0">
                <a:solidFill>
                  <a:srgbClr val="000000"/>
                </a:solidFill>
                <a:effectLst/>
                <a:ea typeface="Times New Roman" panose="02020603050405020304" pitchFamily="18" charset="0"/>
              </a:rPr>
              <a:t>It's most common in older adults but can occur in children.</a:t>
            </a:r>
          </a:p>
          <a:p>
            <a:pPr algn="l" rtl="0">
              <a:lnSpc>
                <a:spcPct val="100000"/>
              </a:lnSpc>
            </a:pPr>
            <a:r>
              <a:rPr lang="en-US" sz="2400" spc="35" dirty="0">
                <a:solidFill>
                  <a:srgbClr val="000000"/>
                </a:solidFill>
                <a:ea typeface="Times New Roman" panose="02020603050405020304" pitchFamily="18" charset="0"/>
              </a:rPr>
              <a:t>T</a:t>
            </a:r>
            <a:r>
              <a:rPr lang="en-US" sz="2400" spc="35" dirty="0">
                <a:solidFill>
                  <a:srgbClr val="000000"/>
                </a:solidFill>
                <a:effectLst/>
                <a:ea typeface="Times New Roman" panose="02020603050405020304" pitchFamily="18" charset="0"/>
              </a:rPr>
              <a:t>he median survival of patients receiving radiotherapy with concomitant and adjuvant temozolomide chemotherapy is improved to 15 months. Still, less than 5% of patients survive over five years due to invariable GBM relapse.</a:t>
            </a:r>
          </a:p>
          <a:p>
            <a:pPr algn="l" rtl="0">
              <a:lnSpc>
                <a:spcPct val="100000"/>
              </a:lnSpc>
            </a:pPr>
            <a:r>
              <a:rPr lang="en-US" sz="2400" spc="35" dirty="0">
                <a:solidFill>
                  <a:srgbClr val="000000"/>
                </a:solidFill>
                <a:effectLst/>
                <a:ea typeface="Times New Roman" panose="02020603050405020304" pitchFamily="18" charset="0"/>
              </a:rPr>
              <a:t>The response of a patient to the treatment depends on a variety of factors; tumors size, location, the amount remaining after surgery.</a:t>
            </a:r>
            <a:endParaRPr lang="en-IL" sz="2400" dirty="0">
              <a:effectLst/>
              <a:ea typeface="Times New Roman" panose="02020603050405020304" pitchFamily="18" charset="0"/>
            </a:endParaRPr>
          </a:p>
        </p:txBody>
      </p:sp>
    </p:spTree>
    <p:extLst>
      <p:ext uri="{BB962C8B-B14F-4D97-AF65-F5344CB8AC3E}">
        <p14:creationId xmlns:p14="http://schemas.microsoft.com/office/powerpoint/2010/main" val="3658126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rtl="1"/>
            <a:r>
              <a:rPr lang="en-US" sz="3600" b="1" dirty="0">
                <a:solidFill>
                  <a:schemeClr val="accent1">
                    <a:lumMod val="75000"/>
                  </a:schemeClr>
                </a:solidFill>
              </a:rPr>
              <a:t>First line therapy - Glioblastoma, IDH-wildtype, CNS WHO grade 4</a:t>
            </a:r>
            <a:r>
              <a:rPr lang="en-IL" sz="3600" b="1" dirty="0">
                <a:solidFill>
                  <a:schemeClr val="accent1">
                    <a:lumMod val="75000"/>
                  </a:schemeClr>
                </a:solidFill>
              </a:rPr>
              <a:t> </a:t>
            </a: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p:txBody>
          <a:bodyPr>
            <a:normAutofit/>
          </a:bodyPr>
          <a:lstStyle/>
          <a:p>
            <a:r>
              <a:rPr lang="en-US" dirty="0"/>
              <a:t>The standard treatment according to NCCN is radiotherapy in combination with temozolomide .</a:t>
            </a:r>
          </a:p>
          <a:p>
            <a:r>
              <a:rPr lang="en-US" dirty="0"/>
              <a:t>Radiotherapy helps target any tumor cells in the brain, while temozolomide is a chemotherapy drug that penetrate the BBB and helps kill cancer cells.</a:t>
            </a:r>
          </a:p>
          <a:p>
            <a:endParaRPr lang="en-IL" sz="3600" dirty="0"/>
          </a:p>
        </p:txBody>
      </p:sp>
    </p:spTree>
    <p:extLst>
      <p:ext uri="{BB962C8B-B14F-4D97-AF65-F5344CB8AC3E}">
        <p14:creationId xmlns:p14="http://schemas.microsoft.com/office/powerpoint/2010/main" val="1842437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text, diagram, screenshot&#10;&#10;Description automatically generated">
            <a:extLst>
              <a:ext uri="{FF2B5EF4-FFF2-40B4-BE49-F238E27FC236}">
                <a16:creationId xmlns:a16="http://schemas.microsoft.com/office/drawing/2014/main" id="{2707EBE9-ED88-9BB2-4A1C-BD353D6B9D71}"/>
              </a:ext>
            </a:extLst>
          </p:cNvPr>
          <p:cNvPicPr>
            <a:picLocks noGrp="1" noChangeAspect="1"/>
          </p:cNvPicPr>
          <p:nvPr>
            <p:ph idx="1"/>
          </p:nvPr>
        </p:nvPicPr>
        <p:blipFill>
          <a:blip r:embed="rId3"/>
          <a:stretch>
            <a:fillRect/>
          </a:stretch>
        </p:blipFill>
        <p:spPr>
          <a:xfrm>
            <a:off x="3034392" y="1240422"/>
            <a:ext cx="9649443" cy="5103955"/>
          </a:xfrm>
        </p:spPr>
      </p:pic>
      <p:sp>
        <p:nvSpPr>
          <p:cNvPr id="9" name="TextBox 8">
            <a:extLst>
              <a:ext uri="{FF2B5EF4-FFF2-40B4-BE49-F238E27FC236}">
                <a16:creationId xmlns:a16="http://schemas.microsoft.com/office/drawing/2014/main" id="{DC851C11-60A3-E693-D355-920CEF886491}"/>
              </a:ext>
            </a:extLst>
          </p:cNvPr>
          <p:cNvSpPr txBox="1"/>
          <p:nvPr/>
        </p:nvSpPr>
        <p:spPr>
          <a:xfrm>
            <a:off x="0" y="6488668"/>
            <a:ext cx="6102220" cy="369332"/>
          </a:xfrm>
          <a:prstGeom prst="rect">
            <a:avLst/>
          </a:prstGeom>
          <a:noFill/>
        </p:spPr>
        <p:txBody>
          <a:bodyPr wrap="square">
            <a:spAutoFit/>
          </a:bodyPr>
          <a:lstStyle/>
          <a:p>
            <a:r>
              <a:rPr lang="en-US" sz="1800" u="sng" dirty="0">
                <a:solidFill>
                  <a:srgbClr val="222222"/>
                </a:solidFill>
                <a:effectLst/>
                <a:latin typeface="Segoe UI" panose="020B0502040204020203" pitchFamily="34" charset="0"/>
                <a:ea typeface="Times New Roman" panose="02020603050405020304" pitchFamily="18" charset="0"/>
                <a:hlinkClick r:id="rId4"/>
              </a:rPr>
              <a:t>https://doi.org/10.1038/s41388-021-02056-1</a:t>
            </a:r>
            <a:r>
              <a:rPr lang="en-IL" dirty="0">
                <a:effectLst/>
              </a:rPr>
              <a:t> </a:t>
            </a:r>
            <a:endParaRPr lang="en-IL" dirty="0"/>
          </a:p>
        </p:txBody>
      </p:sp>
      <p:sp>
        <p:nvSpPr>
          <p:cNvPr id="11" name="TextBox 10">
            <a:extLst>
              <a:ext uri="{FF2B5EF4-FFF2-40B4-BE49-F238E27FC236}">
                <a16:creationId xmlns:a16="http://schemas.microsoft.com/office/drawing/2014/main" id="{A2EE07B2-F424-04A8-C57D-A592DD29CD30}"/>
              </a:ext>
            </a:extLst>
          </p:cNvPr>
          <p:cNvSpPr txBox="1"/>
          <p:nvPr/>
        </p:nvSpPr>
        <p:spPr>
          <a:xfrm>
            <a:off x="42180" y="3328363"/>
            <a:ext cx="3158220" cy="2246769"/>
          </a:xfrm>
          <a:prstGeom prst="rect">
            <a:avLst/>
          </a:prstGeom>
          <a:noFill/>
        </p:spPr>
        <p:txBody>
          <a:bodyPr wrap="square">
            <a:spAutoFit/>
          </a:bodyPr>
          <a:lstStyle/>
          <a:p>
            <a:r>
              <a:rPr lang="en-US" sz="2000" dirty="0">
                <a:solidFill>
                  <a:srgbClr val="222222"/>
                </a:solidFill>
              </a:rPr>
              <a:t>P</a:t>
            </a:r>
            <a:r>
              <a:rPr lang="en-US" sz="2000" u="none" strike="noStrike" dirty="0">
                <a:solidFill>
                  <a:srgbClr val="222222"/>
                </a:solidFill>
                <a:effectLst/>
              </a:rPr>
              <a:t>atients with mutant IDH1/2 GBM have a better outcome compared to those with wild-type IDH tumor, due to </a:t>
            </a:r>
            <a:r>
              <a:rPr lang="en-US" sz="2000" dirty="0">
                <a:solidFill>
                  <a:srgbClr val="222222"/>
                </a:solidFill>
                <a:effectLst/>
                <a:ea typeface="Times New Roman" panose="02020603050405020304" pitchFamily="18" charset="0"/>
              </a:rPr>
              <a:t>new effective targeted molecular therapies.</a:t>
            </a:r>
            <a:r>
              <a:rPr lang="en-IL" sz="2000" dirty="0">
                <a:effectLst/>
              </a:rPr>
              <a:t> </a:t>
            </a:r>
            <a:endParaRPr lang="en-IL" sz="2000" dirty="0"/>
          </a:p>
        </p:txBody>
      </p:sp>
      <p:sp>
        <p:nvSpPr>
          <p:cNvPr id="13" name="TextBox 12">
            <a:extLst>
              <a:ext uri="{FF2B5EF4-FFF2-40B4-BE49-F238E27FC236}">
                <a16:creationId xmlns:a16="http://schemas.microsoft.com/office/drawing/2014/main" id="{42CA4B2E-6C5D-7228-7EA0-66C4FDE64297}"/>
              </a:ext>
            </a:extLst>
          </p:cNvPr>
          <p:cNvSpPr txBox="1"/>
          <p:nvPr/>
        </p:nvSpPr>
        <p:spPr>
          <a:xfrm>
            <a:off x="42180" y="1468785"/>
            <a:ext cx="3158220" cy="1631216"/>
          </a:xfrm>
          <a:prstGeom prst="rect">
            <a:avLst/>
          </a:prstGeom>
          <a:noFill/>
        </p:spPr>
        <p:txBody>
          <a:bodyPr wrap="square">
            <a:spAutoFit/>
          </a:bodyPr>
          <a:lstStyle/>
          <a:p>
            <a:r>
              <a:rPr lang="en-US" sz="2000" strike="noStrike" dirty="0">
                <a:effectLst/>
              </a:rPr>
              <a:t>The IDH genes are responsible for producing enzymes that are critical to cells’ ability to produce energy.</a:t>
            </a:r>
            <a:endParaRPr lang="en-IL" sz="2000" dirty="0"/>
          </a:p>
        </p:txBody>
      </p:sp>
      <p:sp>
        <p:nvSpPr>
          <p:cNvPr id="14" name="Title 1">
            <a:extLst>
              <a:ext uri="{FF2B5EF4-FFF2-40B4-BE49-F238E27FC236}">
                <a16:creationId xmlns:a16="http://schemas.microsoft.com/office/drawing/2014/main" id="{F72C353A-AB23-15E8-0E6A-0F2AEBF9F665}"/>
              </a:ext>
            </a:extLst>
          </p:cNvPr>
          <p:cNvSpPr>
            <a:spLocks noGrp="1"/>
          </p:cNvSpPr>
          <p:nvPr>
            <p:ph type="title"/>
          </p:nvPr>
        </p:nvSpPr>
        <p:spPr>
          <a:xfrm>
            <a:off x="544286" y="-42695"/>
            <a:ext cx="10515600" cy="1325563"/>
          </a:xfrm>
        </p:spPr>
        <p:txBody>
          <a:bodyPr>
            <a:noAutofit/>
          </a:bodyPr>
          <a:lstStyle/>
          <a:p>
            <a:pPr algn="ctr" rtl="1"/>
            <a:r>
              <a:rPr lang="en-US" sz="3600" b="1" dirty="0">
                <a:solidFill>
                  <a:schemeClr val="accent1">
                    <a:lumMod val="75000"/>
                  </a:schemeClr>
                </a:solidFill>
              </a:rPr>
              <a:t>IDH-wildtype VS IDH-mutant </a:t>
            </a:r>
            <a:endParaRPr lang="en-IL" sz="3600" b="1" dirty="0">
              <a:solidFill>
                <a:schemeClr val="accent1">
                  <a:lumMod val="75000"/>
                </a:schemeClr>
              </a:solidFill>
            </a:endParaRPr>
          </a:p>
        </p:txBody>
      </p:sp>
    </p:spTree>
    <p:extLst>
      <p:ext uri="{BB962C8B-B14F-4D97-AF65-F5344CB8AC3E}">
        <p14:creationId xmlns:p14="http://schemas.microsoft.com/office/powerpoint/2010/main" val="246289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8810-98CA-220E-F61C-1876F709C8D1}"/>
              </a:ext>
            </a:extLst>
          </p:cNvPr>
          <p:cNvSpPr>
            <a:spLocks noGrp="1"/>
          </p:cNvSpPr>
          <p:nvPr>
            <p:ph type="title"/>
          </p:nvPr>
        </p:nvSpPr>
        <p:spPr/>
        <p:txBody>
          <a:bodyPr>
            <a:normAutofit fontScale="90000"/>
          </a:bodyPr>
          <a:lstStyle/>
          <a:p>
            <a:r>
              <a:rPr lang="en-US" sz="6000" b="1" dirty="0">
                <a:solidFill>
                  <a:schemeClr val="accent1">
                    <a:lumMod val="75000"/>
                  </a:schemeClr>
                </a:solidFill>
              </a:rPr>
              <a:t>Patient's medical history</a:t>
            </a:r>
            <a:br>
              <a:rPr lang="en-US" sz="6000" b="1" dirty="0">
                <a:solidFill>
                  <a:schemeClr val="accent1">
                    <a:lumMod val="75000"/>
                  </a:schemeClr>
                </a:solidFill>
              </a:rPr>
            </a:br>
            <a:endParaRPr lang="en-IL" sz="6000" dirty="0"/>
          </a:p>
        </p:txBody>
      </p:sp>
      <p:sp>
        <p:nvSpPr>
          <p:cNvPr id="3" name="Content Placeholder 2">
            <a:extLst>
              <a:ext uri="{FF2B5EF4-FFF2-40B4-BE49-F238E27FC236}">
                <a16:creationId xmlns:a16="http://schemas.microsoft.com/office/drawing/2014/main" id="{EA7C59A0-6B6B-565D-1ABC-9D15E557C7C3}"/>
              </a:ext>
            </a:extLst>
          </p:cNvPr>
          <p:cNvSpPr>
            <a:spLocks noGrp="1"/>
          </p:cNvSpPr>
          <p:nvPr>
            <p:ph idx="1"/>
          </p:nvPr>
        </p:nvSpPr>
        <p:spPr>
          <a:xfrm>
            <a:off x="838200" y="1253331"/>
            <a:ext cx="10515600" cy="4351338"/>
          </a:xfrm>
        </p:spPr>
        <p:txBody>
          <a:bodyPr>
            <a:normAutofit/>
          </a:bodyPr>
          <a:lstStyle/>
          <a:p>
            <a:pPr marL="0" indent="0" algn="l" rtl="0">
              <a:buNone/>
            </a:pPr>
            <a:r>
              <a:rPr lang="en-US" sz="1800" b="1" dirty="0">
                <a:solidFill>
                  <a:srgbClr val="000000"/>
                </a:solidFill>
                <a:effectLst/>
                <a:latin typeface="Arial" panose="020B0604020202020204" pitchFamily="34" charset="0"/>
                <a:ea typeface="Times New Roman" panose="02020603050405020304" pitchFamily="18" charset="0"/>
              </a:rPr>
              <a:t>OCA</a:t>
            </a:r>
          </a:p>
          <a:p>
            <a:r>
              <a:rPr lang="en-US" sz="2400" b="1" dirty="0">
                <a:effectLst/>
                <a:latin typeface="Arial" panose="020B0604020202020204" pitchFamily="34" charset="0"/>
                <a:ea typeface="Calibri" panose="020F0502020204030204" pitchFamily="34" charset="0"/>
              </a:rPr>
              <a:t>TFG(6) - NTRK2(17) Fusion</a:t>
            </a:r>
            <a:r>
              <a:rPr lang="en-US" sz="1800" dirty="0">
                <a:effectLst/>
                <a:latin typeface="Arial" panose="020B0604020202020204" pitchFamily="34" charset="0"/>
                <a:ea typeface="Calibri" panose="020F0502020204030204" pitchFamily="34" charset="0"/>
              </a:rPr>
              <a:t> 1.20% 12731.68654 Read Counts Per Million.</a:t>
            </a:r>
            <a:endParaRPr lang="he-IL" sz="1800" dirty="0">
              <a:effectLst/>
              <a:latin typeface="Arial" panose="020B0604020202020204" pitchFamily="34" charset="0"/>
              <a:ea typeface="Calibri" panose="020F0502020204030204" pitchFamily="34" charset="0"/>
            </a:endParaRPr>
          </a:p>
          <a:p>
            <a:r>
              <a:rPr lang="en-US" sz="1800" dirty="0">
                <a:solidFill>
                  <a:srgbClr val="374151"/>
                </a:solidFill>
                <a:effectLst/>
                <a:latin typeface="Segoe UI" panose="020B0502040204020203" pitchFamily="34" charset="0"/>
                <a:ea typeface="Times New Roman" panose="02020603050405020304" pitchFamily="18" charset="0"/>
              </a:rPr>
              <a:t>In this case, the fusion was detected at a low percentage (1.20%), indicating that only a small proportion of the tumor cells harbor this fusion event.</a:t>
            </a:r>
            <a:r>
              <a:rPr lang="en-IL" sz="1200" dirty="0">
                <a:effectLst/>
              </a:rPr>
              <a:t> </a:t>
            </a:r>
            <a:endParaRPr lang="en-US" sz="1800" dirty="0">
              <a:effectLst/>
              <a:latin typeface="Arial" panose="020B0604020202020204" pitchFamily="34" charset="0"/>
              <a:ea typeface="Calibri" panose="020F0502020204030204" pitchFamily="34" charset="0"/>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MSI-stable (MSS)</a:t>
            </a:r>
          </a:p>
          <a:p>
            <a:pPr marL="0" indent="0">
              <a:buNone/>
            </a:pPr>
            <a:endParaRPr lang="en-US" sz="1800" dirty="0">
              <a:latin typeface="Arial" panose="020B0604020202020204" pitchFamily="34" charset="0"/>
              <a:ea typeface="Times New Roman" panose="02020603050405020304" pitchFamily="18" charset="0"/>
            </a:endParaRPr>
          </a:p>
          <a:p>
            <a:pPr marL="0" indent="0">
              <a:buNone/>
            </a:pPr>
            <a:r>
              <a:rPr lang="en-US" sz="1800" dirty="0">
                <a:effectLst/>
                <a:latin typeface="Arial" panose="020B0604020202020204" pitchFamily="34" charset="0"/>
                <a:ea typeface="Calibri" panose="020F0502020204030204" pitchFamily="34" charset="0"/>
              </a:rPr>
              <a:t>0.95 mutations/</a:t>
            </a:r>
            <a:r>
              <a:rPr lang="en-US" sz="1800" dirty="0" err="1">
                <a:effectLst/>
                <a:latin typeface="Arial" panose="020B0604020202020204" pitchFamily="34" charset="0"/>
                <a:ea typeface="Calibri" panose="020F0502020204030204" pitchFamily="34" charset="0"/>
              </a:rPr>
              <a:t>megabase</a:t>
            </a:r>
            <a:r>
              <a:rPr lang="en-US" sz="1800" dirty="0">
                <a:effectLst/>
                <a:latin typeface="Arial" panose="020B0604020202020204" pitchFamily="34" charset="0"/>
                <a:ea typeface="Calibri" panose="020F0502020204030204" pitchFamily="34" charset="0"/>
              </a:rPr>
              <a:t>, Low TMB</a:t>
            </a:r>
            <a:endParaRPr lang="en-IL" sz="1800" dirty="0">
              <a:effectLst/>
              <a:latin typeface="Times New Roman" panose="02020603050405020304" pitchFamily="18" charset="0"/>
              <a:ea typeface="Times New Roman" panose="02020603050405020304" pitchFamily="18" charset="0"/>
            </a:endParaRPr>
          </a:p>
          <a:p>
            <a:pPr marL="0" indent="0">
              <a:buNone/>
            </a:pPr>
            <a:endParaRPr lang="en-IL" sz="1800" dirty="0">
              <a:effectLst/>
              <a:latin typeface="Times New Roman" panose="02020603050405020304" pitchFamily="18" charset="0"/>
              <a:ea typeface="Times New Roman" panose="02020603050405020304" pitchFamily="18" charset="0"/>
            </a:endParaRPr>
          </a:p>
          <a:p>
            <a:endParaRPr lang="en-IL" sz="1800" dirty="0">
              <a:effectLst/>
              <a:latin typeface="Times New Roman" panose="02020603050405020304" pitchFamily="18" charset="0"/>
              <a:ea typeface="Times New Roman" panose="02020603050405020304" pitchFamily="18" charset="0"/>
            </a:endParaRPr>
          </a:p>
          <a:p>
            <a:pPr marL="0" indent="0" algn="l" rtl="0">
              <a:buNone/>
            </a:pPr>
            <a:endParaRPr lang="en-IL"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701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rtl="1"/>
            <a:r>
              <a:rPr lang="en-US" sz="5400" b="1" dirty="0">
                <a:solidFill>
                  <a:schemeClr val="accent1">
                    <a:lumMod val="75000"/>
                  </a:schemeClr>
                </a:solidFill>
              </a:rPr>
              <a:t>NTRK fusion - TFG(6) - NTRK2(17) </a:t>
            </a:r>
            <a:br>
              <a:rPr lang="en-US" sz="5400" b="1" dirty="0">
                <a:solidFill>
                  <a:schemeClr val="accent1">
                    <a:lumMod val="75000"/>
                  </a:schemeClr>
                </a:solidFill>
              </a:rPr>
            </a:br>
            <a:r>
              <a:rPr lang="en-US" sz="4000" b="1" dirty="0">
                <a:solidFill>
                  <a:schemeClr val="accent1">
                    <a:lumMod val="75000"/>
                  </a:schemeClr>
                </a:solidFill>
              </a:rPr>
              <a:t> </a:t>
            </a:r>
            <a:endParaRPr lang="en-IL"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a:xfrm>
            <a:off x="838200" y="1253331"/>
            <a:ext cx="10515600" cy="4351338"/>
          </a:xfrm>
        </p:spPr>
        <p:txBody>
          <a:bodyPr>
            <a:noAutofit/>
          </a:bodyPr>
          <a:lstStyle/>
          <a:p>
            <a:pPr>
              <a:lnSpc>
                <a:spcPct val="150000"/>
              </a:lnSpc>
            </a:pPr>
            <a:r>
              <a:rPr lang="en-US" sz="2400" dirty="0"/>
              <a:t>Fusions involving neurotrophic tyrosine receptor kinase (NTRK) genes are detected in ≤2% of gliomas and can promote glioma genesis.</a:t>
            </a:r>
          </a:p>
          <a:p>
            <a:pPr>
              <a:lnSpc>
                <a:spcPct val="150000"/>
              </a:lnSpc>
            </a:pPr>
            <a:r>
              <a:rPr lang="en-US" sz="2400" dirty="0"/>
              <a:t>Unsupervised principal component analysis of methylation profiles demonstrated no prominent grouping by histologic grade, NTRK gene involved, or age group.</a:t>
            </a:r>
          </a:p>
          <a:p>
            <a:pPr>
              <a:lnSpc>
                <a:spcPct val="150000"/>
              </a:lnSpc>
            </a:pPr>
            <a:r>
              <a:rPr lang="en-US" sz="2400" dirty="0"/>
              <a:t>The tropomyosin receptor kinase (TRK) family of tyrosine receptor kinases is comprised of TRKA, TRKB, and TRKC, which are encoded by neurotrophic tyrosine receptor kinase (NTRK) genes NTRK1, NTRK2, and NTRK3, respectively.</a:t>
            </a:r>
          </a:p>
        </p:txBody>
      </p:sp>
    </p:spTree>
    <p:extLst>
      <p:ext uri="{BB962C8B-B14F-4D97-AF65-F5344CB8AC3E}">
        <p14:creationId xmlns:p14="http://schemas.microsoft.com/office/powerpoint/2010/main" val="283563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1D16-DDD6-F6C0-A05A-70B3290D35B0}"/>
              </a:ext>
            </a:extLst>
          </p:cNvPr>
          <p:cNvSpPr>
            <a:spLocks noGrp="1"/>
          </p:cNvSpPr>
          <p:nvPr>
            <p:ph type="title"/>
          </p:nvPr>
        </p:nvSpPr>
        <p:spPr/>
        <p:txBody>
          <a:bodyPr>
            <a:noAutofit/>
          </a:bodyPr>
          <a:lstStyle/>
          <a:p>
            <a:pPr algn="ctr" rtl="1"/>
            <a:r>
              <a:rPr lang="en-US" sz="5400" b="1" dirty="0">
                <a:solidFill>
                  <a:schemeClr val="accent1">
                    <a:lumMod val="75000"/>
                  </a:schemeClr>
                </a:solidFill>
              </a:rPr>
              <a:t>NTRK fusion - TFG(6) - NTRK2(17) </a:t>
            </a:r>
            <a:br>
              <a:rPr lang="en-US" sz="5400" b="1" dirty="0">
                <a:solidFill>
                  <a:schemeClr val="accent1">
                    <a:lumMod val="75000"/>
                  </a:schemeClr>
                </a:solidFill>
              </a:rPr>
            </a:br>
            <a:r>
              <a:rPr lang="en-US" sz="4000" b="1" dirty="0">
                <a:solidFill>
                  <a:schemeClr val="accent1">
                    <a:lumMod val="75000"/>
                  </a:schemeClr>
                </a:solidFill>
              </a:rPr>
              <a:t> </a:t>
            </a:r>
            <a:endParaRPr lang="en-IL"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605531E-FF99-C5C8-59E6-7FE3C34116FC}"/>
              </a:ext>
            </a:extLst>
          </p:cNvPr>
          <p:cNvSpPr>
            <a:spLocks noGrp="1"/>
          </p:cNvSpPr>
          <p:nvPr>
            <p:ph idx="1"/>
          </p:nvPr>
        </p:nvSpPr>
        <p:spPr>
          <a:xfrm>
            <a:off x="838200" y="1253331"/>
            <a:ext cx="10515600" cy="4351338"/>
          </a:xfrm>
        </p:spPr>
        <p:txBody>
          <a:bodyPr>
            <a:noAutofit/>
          </a:bodyPr>
          <a:lstStyle/>
          <a:p>
            <a:pPr>
              <a:lnSpc>
                <a:spcPct val="150000"/>
              </a:lnSpc>
            </a:pPr>
            <a:r>
              <a:rPr lang="en-US" sz="2000" dirty="0"/>
              <a:t>TRK receptors are highly expressed in neural tissue, where they have a physiologic role in neuronal survival, development, proliferation, and synaptic plasticity, as well as memory and cognition</a:t>
            </a:r>
          </a:p>
          <a:p>
            <a:pPr>
              <a:lnSpc>
                <a:spcPct val="150000"/>
              </a:lnSpc>
            </a:pPr>
            <a:r>
              <a:rPr lang="en-US" sz="2000" dirty="0"/>
              <a:t>Fusions involving the NTRK genes can be oncogenic drivers, leading to constitutive activation of TRK signaling pathways, and upregulated proliferation and resistance to apoptosis.</a:t>
            </a:r>
          </a:p>
          <a:p>
            <a:pPr>
              <a:lnSpc>
                <a:spcPct val="150000"/>
              </a:lnSpc>
            </a:pPr>
            <a:r>
              <a:rPr lang="en-US" sz="2000" dirty="0"/>
              <a:t>TFG -  There are several documented fusion oncoproteins encoded partially by this gene. This gene also participates in several oncogenic rearrangements and may play a role in the NF-</a:t>
            </a:r>
            <a:r>
              <a:rPr lang="en-US" sz="2000" dirty="0" err="1"/>
              <a:t>kappaB</a:t>
            </a:r>
            <a:r>
              <a:rPr lang="en-US" sz="2000" dirty="0"/>
              <a:t> pathway.</a:t>
            </a:r>
            <a:endParaRPr lang="en-IL" sz="2000" dirty="0"/>
          </a:p>
        </p:txBody>
      </p:sp>
    </p:spTree>
    <p:extLst>
      <p:ext uri="{BB962C8B-B14F-4D97-AF65-F5344CB8AC3E}">
        <p14:creationId xmlns:p14="http://schemas.microsoft.com/office/powerpoint/2010/main" val="1287693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12859</TotalTime>
  <Words>1497</Words>
  <Application>Microsoft Macintosh PowerPoint</Application>
  <PresentationFormat>Widescreen</PresentationFormat>
  <Paragraphs>86</Paragraphs>
  <Slides>17</Slides>
  <Notes>13</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-apple-system</vt:lpstr>
      <vt:lpstr>Arial</vt:lpstr>
      <vt:lpstr>Calibri</vt:lpstr>
      <vt:lpstr>Calibri Light</vt:lpstr>
      <vt:lpstr>ElsevierGulliver</vt:lpstr>
      <vt:lpstr>NexusSans</vt:lpstr>
      <vt:lpstr>Segoe UI</vt:lpstr>
      <vt:lpstr>Times New Roman</vt:lpstr>
      <vt:lpstr>Office Theme</vt:lpstr>
      <vt:lpstr> Case report  Adi Sheena  22.6.2023     </vt:lpstr>
      <vt:lpstr>Patient's medical history </vt:lpstr>
      <vt:lpstr>Patient's medical history </vt:lpstr>
      <vt:lpstr>Glioblastoma (GBM)– Background</vt:lpstr>
      <vt:lpstr>First line therapy - Glioblastoma, IDH-wildtype, CNS WHO grade 4 </vt:lpstr>
      <vt:lpstr>IDH-wildtype VS IDH-mutant </vt:lpstr>
      <vt:lpstr>Patient's medical history </vt:lpstr>
      <vt:lpstr>NTRK fusion - TFG(6) - NTRK2(17)   </vt:lpstr>
      <vt:lpstr>NTRK fusion - TFG(6) - NTRK2(17)   </vt:lpstr>
      <vt:lpstr>PowerPoint Presentation</vt:lpstr>
      <vt:lpstr>Patient's Treatment options:  </vt:lpstr>
      <vt:lpstr>Larotrectinib</vt:lpstr>
      <vt:lpstr>Clinical  trials </vt:lpstr>
      <vt:lpstr>Alternating electric field therapy</vt:lpstr>
      <vt:lpstr>Conclusions:</vt:lpstr>
      <vt:lpstr>Recommendations:</vt:lpstr>
      <vt:lpstr>Thank you for listening!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Case report  Adi Sheena  22.5.2023     </dc:title>
  <dc:creator>Adi sheena</dc:creator>
  <cp:lastModifiedBy>Adi sheena</cp:lastModifiedBy>
  <cp:revision>14</cp:revision>
  <dcterms:created xsi:type="dcterms:W3CDTF">2023-05-21T05:53:27Z</dcterms:created>
  <dcterms:modified xsi:type="dcterms:W3CDTF">2023-06-26T05:59:15Z</dcterms:modified>
</cp:coreProperties>
</file>