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778" r:id="rId2"/>
    <p:sldId id="756" r:id="rId3"/>
    <p:sldId id="751" r:id="rId4"/>
    <p:sldId id="730" r:id="rId5"/>
    <p:sldId id="731" r:id="rId6"/>
    <p:sldId id="774" r:id="rId7"/>
    <p:sldId id="755" r:id="rId8"/>
    <p:sldId id="738" r:id="rId9"/>
    <p:sldId id="739" r:id="rId10"/>
    <p:sldId id="740" r:id="rId11"/>
    <p:sldId id="744" r:id="rId12"/>
    <p:sldId id="759" r:id="rId13"/>
    <p:sldId id="760" r:id="rId14"/>
    <p:sldId id="775" r:id="rId15"/>
    <p:sldId id="770" r:id="rId16"/>
    <p:sldId id="746" r:id="rId17"/>
    <p:sldId id="771" r:id="rId18"/>
    <p:sldId id="761" r:id="rId19"/>
    <p:sldId id="766" r:id="rId20"/>
    <p:sldId id="772" r:id="rId21"/>
    <p:sldId id="748" r:id="rId22"/>
    <p:sldId id="776" r:id="rId23"/>
    <p:sldId id="752" r:id="rId24"/>
    <p:sldId id="735" r:id="rId25"/>
    <p:sldId id="768" r:id="rId26"/>
    <p:sldId id="767" r:id="rId27"/>
    <p:sldId id="769" r:id="rId28"/>
    <p:sldId id="765" r:id="rId29"/>
    <p:sldId id="754" r:id="rId30"/>
    <p:sldId id="779" r:id="rId31"/>
    <p:sldId id="78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26" autoAdjust="0"/>
    <p:restoredTop sz="69074" autoAdjust="0"/>
  </p:normalViewPr>
  <p:slideViewPr>
    <p:cSldViewPr snapToGrid="0">
      <p:cViewPr varScale="1">
        <p:scale>
          <a:sx n="79" d="100"/>
          <a:sy n="79" d="100"/>
        </p:scale>
        <p:origin x="1692" y="1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image" Target="../media/image28.png"/></Relationships>
</file>

<file path=ppt/diagrams/_rels/drawing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A18E68-CE87-4CAD-BDE2-AD5A4256D4FE}"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pPr rtl="1"/>
          <a:endParaRPr lang="he-IL"/>
        </a:p>
      </dgm:t>
    </dgm:pt>
    <dgm:pt modelId="{65441E8A-057F-4DA7-A608-0E69420A4EF7}">
      <dgm:prSet phldrT="[טקסט]" phldr="1"/>
      <dgm:spPr>
        <a:blipFill rotWithShape="0">
          <a:blip xmlns:r="http://schemas.openxmlformats.org/officeDocument/2006/relationships" r:embed="rId1">
            <a:extLst>
              <a:ext uri="{28A0092B-C50C-407E-A947-70E740481C1C}">
                <a14:useLocalDpi xmlns:a14="http://schemas.microsoft.com/office/drawing/2010/main" val="0"/>
              </a:ext>
            </a:extLst>
          </a:blip>
          <a:srcRect/>
          <a:stretch>
            <a:fillRect l="-15000" r="-15000"/>
          </a:stretch>
        </a:blipFill>
      </dgm:spPr>
      <dgm:t>
        <a:bodyPr/>
        <a:lstStyle/>
        <a:p>
          <a:pPr rtl="1"/>
          <a:endParaRPr lang="he-IL" dirty="0"/>
        </a:p>
      </dgm:t>
    </dgm:pt>
    <dgm:pt modelId="{EE677FD3-71B6-41C2-B9A1-16EBFCAAF5BF}" type="parTrans" cxnId="{3DE7A7C2-BDB0-4621-B4E3-692ABC79C1D8}">
      <dgm:prSet/>
      <dgm:spPr/>
      <dgm:t>
        <a:bodyPr/>
        <a:lstStyle/>
        <a:p>
          <a:pPr rtl="1"/>
          <a:endParaRPr lang="he-IL"/>
        </a:p>
      </dgm:t>
    </dgm:pt>
    <dgm:pt modelId="{43238830-875B-46E2-8E62-B4319553100C}" type="sibTrans" cxnId="{3DE7A7C2-BDB0-4621-B4E3-692ABC79C1D8}">
      <dgm:prSet/>
      <dgm:spPr/>
      <dgm:t>
        <a:bodyPr/>
        <a:lstStyle/>
        <a:p>
          <a:pPr rtl="1"/>
          <a:endParaRPr lang="he-IL"/>
        </a:p>
      </dgm:t>
    </dgm:pt>
    <dgm:pt modelId="{8C52CC15-A0E6-41F5-B24B-32CC1DC2A19E}">
      <dgm:prSet phldrT="[טקסט]" phldr="1"/>
      <dgm:spPr>
        <a:noFill/>
        <a:ln>
          <a:noFill/>
        </a:ln>
      </dgm:spPr>
      <dgm:t>
        <a:bodyPr/>
        <a:lstStyle/>
        <a:p>
          <a:pPr rtl="1"/>
          <a:endParaRPr lang="he-IL" dirty="0"/>
        </a:p>
      </dgm:t>
    </dgm:pt>
    <dgm:pt modelId="{4D3AC4D0-0D52-43C8-9CBC-330DF9332604}" type="sibTrans" cxnId="{FCA088F1-400B-444D-8454-6EA7A71941EA}">
      <dgm:prSet/>
      <dgm:spPr/>
      <dgm:t>
        <a:bodyPr/>
        <a:lstStyle/>
        <a:p>
          <a:pPr rtl="1"/>
          <a:endParaRPr lang="he-IL"/>
        </a:p>
      </dgm:t>
    </dgm:pt>
    <dgm:pt modelId="{C7E4D995-6134-4AE6-B572-A672AA2124FD}" type="parTrans" cxnId="{FCA088F1-400B-444D-8454-6EA7A71941EA}">
      <dgm:prSet/>
      <dgm:spPr/>
      <dgm:t>
        <a:bodyPr/>
        <a:lstStyle/>
        <a:p>
          <a:pPr rtl="1"/>
          <a:endParaRPr lang="he-IL"/>
        </a:p>
      </dgm:t>
    </dgm:pt>
    <dgm:pt modelId="{90FA54A4-5248-4FD0-B5B6-1717DC0F8786}">
      <dgm:prSet phldrT="[טקסט]" phldr="1"/>
      <dgm:spPr>
        <a:blipFill rotWithShape="0">
          <a:blip xmlns:r="http://schemas.openxmlformats.org/officeDocument/2006/relationships" r:embed="rId2">
            <a:extLst>
              <a:ext uri="{28A0092B-C50C-407E-A947-70E740481C1C}">
                <a14:useLocalDpi xmlns:a14="http://schemas.microsoft.com/office/drawing/2010/main" val="0"/>
              </a:ext>
            </a:extLst>
          </a:blip>
          <a:srcRect/>
          <a:stretch>
            <a:fillRect l="-40000" r="-40000"/>
          </a:stretch>
        </a:blipFill>
      </dgm:spPr>
      <dgm:t>
        <a:bodyPr/>
        <a:lstStyle/>
        <a:p>
          <a:pPr rtl="1"/>
          <a:endParaRPr lang="he-IL" dirty="0"/>
        </a:p>
      </dgm:t>
    </dgm:pt>
    <dgm:pt modelId="{29A9A7D1-2BA9-4DF7-AF0C-88F279970A5B}" type="sibTrans" cxnId="{66A24516-DED9-471F-9291-68097E9E51F0}">
      <dgm:prSet/>
      <dgm:spPr/>
      <dgm:t>
        <a:bodyPr/>
        <a:lstStyle/>
        <a:p>
          <a:pPr rtl="1"/>
          <a:endParaRPr lang="he-IL"/>
        </a:p>
      </dgm:t>
    </dgm:pt>
    <dgm:pt modelId="{1B2CBB55-0119-4399-AEB8-66DE3E509EF1}" type="parTrans" cxnId="{66A24516-DED9-471F-9291-68097E9E51F0}">
      <dgm:prSet/>
      <dgm:spPr/>
      <dgm:t>
        <a:bodyPr/>
        <a:lstStyle/>
        <a:p>
          <a:pPr rtl="1"/>
          <a:endParaRPr lang="he-IL"/>
        </a:p>
      </dgm:t>
    </dgm:pt>
    <dgm:pt modelId="{6010572B-A5AE-4BAE-9B2F-648238AA802C}">
      <dgm:prSet phldrT="[טקסט]" phldr="1"/>
      <dgm:spPr>
        <a:noFill/>
        <a:ln>
          <a:noFill/>
        </a:ln>
      </dgm:spPr>
      <dgm:t>
        <a:bodyPr/>
        <a:lstStyle/>
        <a:p>
          <a:pPr rtl="1"/>
          <a:endParaRPr lang="he-IL" dirty="0"/>
        </a:p>
      </dgm:t>
    </dgm:pt>
    <dgm:pt modelId="{E058FFE6-B01E-471E-A190-BD0FF3C927A4}" type="sibTrans" cxnId="{DDDEC345-CBC6-474A-90B4-01337689B2E0}">
      <dgm:prSet/>
      <dgm:spPr/>
      <dgm:t>
        <a:bodyPr/>
        <a:lstStyle/>
        <a:p>
          <a:pPr rtl="1"/>
          <a:endParaRPr lang="he-IL"/>
        </a:p>
      </dgm:t>
    </dgm:pt>
    <dgm:pt modelId="{895C04C2-2EBC-4762-A253-F6AB7C45D757}" type="parTrans" cxnId="{DDDEC345-CBC6-474A-90B4-01337689B2E0}">
      <dgm:prSet/>
      <dgm:spPr/>
      <dgm:t>
        <a:bodyPr/>
        <a:lstStyle/>
        <a:p>
          <a:pPr rtl="1"/>
          <a:endParaRPr lang="he-IL"/>
        </a:p>
      </dgm:t>
    </dgm:pt>
    <dgm:pt modelId="{0E6B2873-6C40-4A1D-999A-4740391ED743}" type="pres">
      <dgm:prSet presAssocID="{B3A18E68-CE87-4CAD-BDE2-AD5A4256D4FE}" presName="Name0" presStyleCnt="0">
        <dgm:presLayoutVars>
          <dgm:dir/>
          <dgm:animLvl val="lvl"/>
          <dgm:resizeHandles val="exact"/>
        </dgm:presLayoutVars>
      </dgm:prSet>
      <dgm:spPr/>
      <dgm:t>
        <a:bodyPr/>
        <a:lstStyle/>
        <a:p>
          <a:endParaRPr lang="en-US"/>
        </a:p>
      </dgm:t>
    </dgm:pt>
    <dgm:pt modelId="{B02B98A1-350F-432F-8A39-28CF192A8115}" type="pres">
      <dgm:prSet presAssocID="{B3A18E68-CE87-4CAD-BDE2-AD5A4256D4FE}" presName="tSp" presStyleCnt="0"/>
      <dgm:spPr/>
    </dgm:pt>
    <dgm:pt modelId="{9FEB59F8-481B-48E6-BCBD-088B0839CA9D}" type="pres">
      <dgm:prSet presAssocID="{B3A18E68-CE87-4CAD-BDE2-AD5A4256D4FE}" presName="bSp" presStyleCnt="0"/>
      <dgm:spPr/>
    </dgm:pt>
    <dgm:pt modelId="{EB7A218A-CF3C-45D8-A5FA-DE2ED08AFB16}" type="pres">
      <dgm:prSet presAssocID="{B3A18E68-CE87-4CAD-BDE2-AD5A4256D4FE}" presName="process" presStyleCnt="0"/>
      <dgm:spPr/>
    </dgm:pt>
    <dgm:pt modelId="{E9800A3B-3870-4C0C-8BF2-42CD4E547BB4}" type="pres">
      <dgm:prSet presAssocID="{8C52CC15-A0E6-41F5-B24B-32CC1DC2A19E}" presName="composite1" presStyleCnt="0"/>
      <dgm:spPr/>
    </dgm:pt>
    <dgm:pt modelId="{1D35DA04-509E-4C2D-8CBE-B7C125144199}" type="pres">
      <dgm:prSet presAssocID="{8C52CC15-A0E6-41F5-B24B-32CC1DC2A19E}" presName="dummyNode1" presStyleLbl="node1" presStyleIdx="0" presStyleCnt="2"/>
      <dgm:spPr/>
    </dgm:pt>
    <dgm:pt modelId="{B1C834D9-2D82-4B97-8B40-C632BFDF5743}" type="pres">
      <dgm:prSet presAssocID="{8C52CC15-A0E6-41F5-B24B-32CC1DC2A19E}" presName="childNode1" presStyleLbl="bgAcc1" presStyleIdx="0" presStyleCnt="2" custScaleX="153851" custScaleY="164734">
        <dgm:presLayoutVars>
          <dgm:bulletEnabled val="1"/>
        </dgm:presLayoutVars>
      </dgm:prSet>
      <dgm:spPr/>
      <dgm:t>
        <a:bodyPr/>
        <a:lstStyle/>
        <a:p>
          <a:endParaRPr lang="en-US"/>
        </a:p>
      </dgm:t>
    </dgm:pt>
    <dgm:pt modelId="{5C8C83A0-1926-4AFD-A8BA-17E52B1B3947}" type="pres">
      <dgm:prSet presAssocID="{8C52CC15-A0E6-41F5-B24B-32CC1DC2A19E}" presName="childNode1tx" presStyleLbl="bgAcc1" presStyleIdx="0" presStyleCnt="2">
        <dgm:presLayoutVars>
          <dgm:bulletEnabled val="1"/>
        </dgm:presLayoutVars>
      </dgm:prSet>
      <dgm:spPr/>
      <dgm:t>
        <a:bodyPr/>
        <a:lstStyle/>
        <a:p>
          <a:endParaRPr lang="en-US"/>
        </a:p>
      </dgm:t>
    </dgm:pt>
    <dgm:pt modelId="{A10A87BD-24E7-4A44-BA34-46FC60362A18}" type="pres">
      <dgm:prSet presAssocID="{8C52CC15-A0E6-41F5-B24B-32CC1DC2A19E}" presName="parentNode1" presStyleLbl="node1" presStyleIdx="0" presStyleCnt="2">
        <dgm:presLayoutVars>
          <dgm:chMax val="1"/>
          <dgm:bulletEnabled val="1"/>
        </dgm:presLayoutVars>
      </dgm:prSet>
      <dgm:spPr/>
      <dgm:t>
        <a:bodyPr/>
        <a:lstStyle/>
        <a:p>
          <a:endParaRPr lang="en-US"/>
        </a:p>
      </dgm:t>
    </dgm:pt>
    <dgm:pt modelId="{6D4F6A3E-5806-4873-B3B8-6AD51D2F3B83}" type="pres">
      <dgm:prSet presAssocID="{8C52CC15-A0E6-41F5-B24B-32CC1DC2A19E}" presName="connSite1" presStyleCnt="0"/>
      <dgm:spPr/>
    </dgm:pt>
    <dgm:pt modelId="{E0893758-3913-403C-A648-5AFB449ED6FA}" type="pres">
      <dgm:prSet presAssocID="{4D3AC4D0-0D52-43C8-9CBC-330DF9332604}" presName="Name9" presStyleLbl="sibTrans2D1" presStyleIdx="0" presStyleCnt="1" custLinFactNeighborX="-2274" custLinFactNeighborY="4371"/>
      <dgm:spPr/>
      <dgm:t>
        <a:bodyPr/>
        <a:lstStyle/>
        <a:p>
          <a:endParaRPr lang="en-US"/>
        </a:p>
      </dgm:t>
    </dgm:pt>
    <dgm:pt modelId="{EAD99E95-8CF8-44B8-8BCC-7E11C723B58B}" type="pres">
      <dgm:prSet presAssocID="{6010572B-A5AE-4BAE-9B2F-648238AA802C}" presName="composite2" presStyleCnt="0"/>
      <dgm:spPr/>
    </dgm:pt>
    <dgm:pt modelId="{CF665228-89DE-472A-826E-4AD4610B6135}" type="pres">
      <dgm:prSet presAssocID="{6010572B-A5AE-4BAE-9B2F-648238AA802C}" presName="dummyNode2" presStyleLbl="node1" presStyleIdx="0" presStyleCnt="2"/>
      <dgm:spPr/>
    </dgm:pt>
    <dgm:pt modelId="{03C9873F-83A8-4977-A03C-AC3322F4C039}" type="pres">
      <dgm:prSet presAssocID="{6010572B-A5AE-4BAE-9B2F-648238AA802C}" presName="childNode2" presStyleLbl="bgAcc1" presStyleIdx="1" presStyleCnt="2" custScaleX="153851" custScaleY="164734">
        <dgm:presLayoutVars>
          <dgm:bulletEnabled val="1"/>
        </dgm:presLayoutVars>
      </dgm:prSet>
      <dgm:spPr/>
      <dgm:t>
        <a:bodyPr/>
        <a:lstStyle/>
        <a:p>
          <a:endParaRPr lang="en-US"/>
        </a:p>
      </dgm:t>
    </dgm:pt>
    <dgm:pt modelId="{106FE68E-36D3-4FAB-B56F-72423EF3C7CE}" type="pres">
      <dgm:prSet presAssocID="{6010572B-A5AE-4BAE-9B2F-648238AA802C}" presName="childNode2tx" presStyleLbl="bgAcc1" presStyleIdx="1" presStyleCnt="2">
        <dgm:presLayoutVars>
          <dgm:bulletEnabled val="1"/>
        </dgm:presLayoutVars>
      </dgm:prSet>
      <dgm:spPr/>
      <dgm:t>
        <a:bodyPr/>
        <a:lstStyle/>
        <a:p>
          <a:endParaRPr lang="en-US"/>
        </a:p>
      </dgm:t>
    </dgm:pt>
    <dgm:pt modelId="{B6CC8AA6-59FF-4177-A813-08468BA58BD9}" type="pres">
      <dgm:prSet presAssocID="{6010572B-A5AE-4BAE-9B2F-648238AA802C}" presName="parentNode2" presStyleLbl="node1" presStyleIdx="1" presStyleCnt="2">
        <dgm:presLayoutVars>
          <dgm:chMax val="0"/>
          <dgm:bulletEnabled val="1"/>
        </dgm:presLayoutVars>
      </dgm:prSet>
      <dgm:spPr/>
      <dgm:t>
        <a:bodyPr/>
        <a:lstStyle/>
        <a:p>
          <a:endParaRPr lang="en-US"/>
        </a:p>
      </dgm:t>
    </dgm:pt>
    <dgm:pt modelId="{D4623DD0-0630-47EB-963E-C7D6B4377CAE}" type="pres">
      <dgm:prSet presAssocID="{6010572B-A5AE-4BAE-9B2F-648238AA802C}" presName="connSite2" presStyleCnt="0"/>
      <dgm:spPr/>
    </dgm:pt>
  </dgm:ptLst>
  <dgm:cxnLst>
    <dgm:cxn modelId="{CE512BAA-1D6A-4523-873A-DF97B7D78A9C}" type="presOf" srcId="{90FA54A4-5248-4FD0-B5B6-1717DC0F8786}" destId="{5C8C83A0-1926-4AFD-A8BA-17E52B1B3947}" srcOrd="1" destOrd="0" presId="urn:microsoft.com/office/officeart/2005/8/layout/hProcess4"/>
    <dgm:cxn modelId="{B3482F79-BF98-4793-B00B-ABE8C284FB43}" type="presOf" srcId="{4D3AC4D0-0D52-43C8-9CBC-330DF9332604}" destId="{E0893758-3913-403C-A648-5AFB449ED6FA}" srcOrd="0" destOrd="0" presId="urn:microsoft.com/office/officeart/2005/8/layout/hProcess4"/>
    <dgm:cxn modelId="{66A24516-DED9-471F-9291-68097E9E51F0}" srcId="{8C52CC15-A0E6-41F5-B24B-32CC1DC2A19E}" destId="{90FA54A4-5248-4FD0-B5B6-1717DC0F8786}" srcOrd="0" destOrd="0" parTransId="{1B2CBB55-0119-4399-AEB8-66DE3E509EF1}" sibTransId="{29A9A7D1-2BA9-4DF7-AF0C-88F279970A5B}"/>
    <dgm:cxn modelId="{66E1E969-5C8C-49F6-ABEB-EBCC25E41C20}" type="presOf" srcId="{65441E8A-057F-4DA7-A608-0E69420A4EF7}" destId="{106FE68E-36D3-4FAB-B56F-72423EF3C7CE}" srcOrd="1" destOrd="0" presId="urn:microsoft.com/office/officeart/2005/8/layout/hProcess4"/>
    <dgm:cxn modelId="{3DE7A7C2-BDB0-4621-B4E3-692ABC79C1D8}" srcId="{6010572B-A5AE-4BAE-9B2F-648238AA802C}" destId="{65441E8A-057F-4DA7-A608-0E69420A4EF7}" srcOrd="0" destOrd="0" parTransId="{EE677FD3-71B6-41C2-B9A1-16EBFCAAF5BF}" sibTransId="{43238830-875B-46E2-8E62-B4319553100C}"/>
    <dgm:cxn modelId="{750FBC8E-F144-4737-93EC-843E45A46BE1}" type="presOf" srcId="{B3A18E68-CE87-4CAD-BDE2-AD5A4256D4FE}" destId="{0E6B2873-6C40-4A1D-999A-4740391ED743}" srcOrd="0" destOrd="0" presId="urn:microsoft.com/office/officeart/2005/8/layout/hProcess4"/>
    <dgm:cxn modelId="{442707E6-78AB-4994-862B-E60F52EE940B}" type="presOf" srcId="{90FA54A4-5248-4FD0-B5B6-1717DC0F8786}" destId="{B1C834D9-2D82-4B97-8B40-C632BFDF5743}" srcOrd="0" destOrd="0" presId="urn:microsoft.com/office/officeart/2005/8/layout/hProcess4"/>
    <dgm:cxn modelId="{B8B5A2E1-FF6D-4351-8C14-C17760C9CE5A}" type="presOf" srcId="{8C52CC15-A0E6-41F5-B24B-32CC1DC2A19E}" destId="{A10A87BD-24E7-4A44-BA34-46FC60362A18}" srcOrd="0" destOrd="0" presId="urn:microsoft.com/office/officeart/2005/8/layout/hProcess4"/>
    <dgm:cxn modelId="{4A7A25AC-86F3-40E3-B724-3A34D5EBD9C0}" type="presOf" srcId="{65441E8A-057F-4DA7-A608-0E69420A4EF7}" destId="{03C9873F-83A8-4977-A03C-AC3322F4C039}" srcOrd="0" destOrd="0" presId="urn:microsoft.com/office/officeart/2005/8/layout/hProcess4"/>
    <dgm:cxn modelId="{9AF5B07D-3778-4919-BCB9-055C80916833}" type="presOf" srcId="{6010572B-A5AE-4BAE-9B2F-648238AA802C}" destId="{B6CC8AA6-59FF-4177-A813-08468BA58BD9}" srcOrd="0" destOrd="0" presId="urn:microsoft.com/office/officeart/2005/8/layout/hProcess4"/>
    <dgm:cxn modelId="{DDDEC345-CBC6-474A-90B4-01337689B2E0}" srcId="{B3A18E68-CE87-4CAD-BDE2-AD5A4256D4FE}" destId="{6010572B-A5AE-4BAE-9B2F-648238AA802C}" srcOrd="1" destOrd="0" parTransId="{895C04C2-2EBC-4762-A253-F6AB7C45D757}" sibTransId="{E058FFE6-B01E-471E-A190-BD0FF3C927A4}"/>
    <dgm:cxn modelId="{FCA088F1-400B-444D-8454-6EA7A71941EA}" srcId="{B3A18E68-CE87-4CAD-BDE2-AD5A4256D4FE}" destId="{8C52CC15-A0E6-41F5-B24B-32CC1DC2A19E}" srcOrd="0" destOrd="0" parTransId="{C7E4D995-6134-4AE6-B572-A672AA2124FD}" sibTransId="{4D3AC4D0-0D52-43C8-9CBC-330DF9332604}"/>
    <dgm:cxn modelId="{038F9DC3-2823-4D16-AAB7-4E53B00637BF}" type="presParOf" srcId="{0E6B2873-6C40-4A1D-999A-4740391ED743}" destId="{B02B98A1-350F-432F-8A39-28CF192A8115}" srcOrd="0" destOrd="0" presId="urn:microsoft.com/office/officeart/2005/8/layout/hProcess4"/>
    <dgm:cxn modelId="{4A3DA6EB-E0D0-4B29-8CB3-94EAD9D50CB6}" type="presParOf" srcId="{0E6B2873-6C40-4A1D-999A-4740391ED743}" destId="{9FEB59F8-481B-48E6-BCBD-088B0839CA9D}" srcOrd="1" destOrd="0" presId="urn:microsoft.com/office/officeart/2005/8/layout/hProcess4"/>
    <dgm:cxn modelId="{791D5726-AE25-4A4C-92E9-6B7B5FAF4B9B}" type="presParOf" srcId="{0E6B2873-6C40-4A1D-999A-4740391ED743}" destId="{EB7A218A-CF3C-45D8-A5FA-DE2ED08AFB16}" srcOrd="2" destOrd="0" presId="urn:microsoft.com/office/officeart/2005/8/layout/hProcess4"/>
    <dgm:cxn modelId="{5460275D-4FE8-4E70-9894-B421C24FA727}" type="presParOf" srcId="{EB7A218A-CF3C-45D8-A5FA-DE2ED08AFB16}" destId="{E9800A3B-3870-4C0C-8BF2-42CD4E547BB4}" srcOrd="0" destOrd="0" presId="urn:microsoft.com/office/officeart/2005/8/layout/hProcess4"/>
    <dgm:cxn modelId="{9407AD72-CD56-4C81-9E6F-C563F14F27C9}" type="presParOf" srcId="{E9800A3B-3870-4C0C-8BF2-42CD4E547BB4}" destId="{1D35DA04-509E-4C2D-8CBE-B7C125144199}" srcOrd="0" destOrd="0" presId="urn:microsoft.com/office/officeart/2005/8/layout/hProcess4"/>
    <dgm:cxn modelId="{20D35813-7396-4E36-A0F8-E64623CD326A}" type="presParOf" srcId="{E9800A3B-3870-4C0C-8BF2-42CD4E547BB4}" destId="{B1C834D9-2D82-4B97-8B40-C632BFDF5743}" srcOrd="1" destOrd="0" presId="urn:microsoft.com/office/officeart/2005/8/layout/hProcess4"/>
    <dgm:cxn modelId="{4E4DAAD8-505E-4F44-BC60-95D418EE1616}" type="presParOf" srcId="{E9800A3B-3870-4C0C-8BF2-42CD4E547BB4}" destId="{5C8C83A0-1926-4AFD-A8BA-17E52B1B3947}" srcOrd="2" destOrd="0" presId="urn:microsoft.com/office/officeart/2005/8/layout/hProcess4"/>
    <dgm:cxn modelId="{69D88503-E3CB-482E-9D5A-AB5EA73BC9B5}" type="presParOf" srcId="{E9800A3B-3870-4C0C-8BF2-42CD4E547BB4}" destId="{A10A87BD-24E7-4A44-BA34-46FC60362A18}" srcOrd="3" destOrd="0" presId="urn:microsoft.com/office/officeart/2005/8/layout/hProcess4"/>
    <dgm:cxn modelId="{0DE2011C-4BC1-4F5B-8A95-F4518C02A1D6}" type="presParOf" srcId="{E9800A3B-3870-4C0C-8BF2-42CD4E547BB4}" destId="{6D4F6A3E-5806-4873-B3B8-6AD51D2F3B83}" srcOrd="4" destOrd="0" presId="urn:microsoft.com/office/officeart/2005/8/layout/hProcess4"/>
    <dgm:cxn modelId="{AAD16382-6BAF-44F7-A1E4-5BD6AF550003}" type="presParOf" srcId="{EB7A218A-CF3C-45D8-A5FA-DE2ED08AFB16}" destId="{E0893758-3913-403C-A648-5AFB449ED6FA}" srcOrd="1" destOrd="0" presId="urn:microsoft.com/office/officeart/2005/8/layout/hProcess4"/>
    <dgm:cxn modelId="{BAE687BA-0850-4B99-A815-64DB33A99AFD}" type="presParOf" srcId="{EB7A218A-CF3C-45D8-A5FA-DE2ED08AFB16}" destId="{EAD99E95-8CF8-44B8-8BCC-7E11C723B58B}" srcOrd="2" destOrd="0" presId="urn:microsoft.com/office/officeart/2005/8/layout/hProcess4"/>
    <dgm:cxn modelId="{C53400FC-0AE4-4D53-9EA3-ECFCEDB99463}" type="presParOf" srcId="{EAD99E95-8CF8-44B8-8BCC-7E11C723B58B}" destId="{CF665228-89DE-472A-826E-4AD4610B6135}" srcOrd="0" destOrd="0" presId="urn:microsoft.com/office/officeart/2005/8/layout/hProcess4"/>
    <dgm:cxn modelId="{5B0D91BC-AD33-4DDF-A749-2461090A199C}" type="presParOf" srcId="{EAD99E95-8CF8-44B8-8BCC-7E11C723B58B}" destId="{03C9873F-83A8-4977-A03C-AC3322F4C039}" srcOrd="1" destOrd="0" presId="urn:microsoft.com/office/officeart/2005/8/layout/hProcess4"/>
    <dgm:cxn modelId="{87B1086B-403E-46C6-B3CA-7E9AA5727952}" type="presParOf" srcId="{EAD99E95-8CF8-44B8-8BCC-7E11C723B58B}" destId="{106FE68E-36D3-4FAB-B56F-72423EF3C7CE}" srcOrd="2" destOrd="0" presId="urn:microsoft.com/office/officeart/2005/8/layout/hProcess4"/>
    <dgm:cxn modelId="{A36FAEE0-317B-46BE-99DF-6EE24CA6D054}" type="presParOf" srcId="{EAD99E95-8CF8-44B8-8BCC-7E11C723B58B}" destId="{B6CC8AA6-59FF-4177-A813-08468BA58BD9}" srcOrd="3" destOrd="0" presId="urn:microsoft.com/office/officeart/2005/8/layout/hProcess4"/>
    <dgm:cxn modelId="{D2318E52-8FAE-4A22-A0E7-4FA15953F78C}" type="presParOf" srcId="{EAD99E95-8CF8-44B8-8BCC-7E11C723B58B}" destId="{D4623DD0-0630-47EB-963E-C7D6B4377CAE}"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C834D9-2D82-4B97-8B40-C632BFDF5743}">
      <dsp:nvSpPr>
        <dsp:cNvPr id="0" name=""/>
        <dsp:cNvSpPr/>
      </dsp:nvSpPr>
      <dsp:spPr>
        <a:xfrm>
          <a:off x="1017728" y="419476"/>
          <a:ext cx="3977181" cy="3512385"/>
        </a:xfrm>
        <a:prstGeom prst="roundRect">
          <a:avLst>
            <a:gd name="adj" fmla="val 10000"/>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l="-40000" r="-40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285750" lvl="1" indent="-285750" algn="r" defTabSz="2755900" rtl="1">
            <a:lnSpc>
              <a:spcPct val="90000"/>
            </a:lnSpc>
            <a:spcBef>
              <a:spcPct val="0"/>
            </a:spcBef>
            <a:spcAft>
              <a:spcPct val="15000"/>
            </a:spcAft>
            <a:buChar char="••"/>
          </a:pPr>
          <a:endParaRPr lang="he-IL" sz="6200" kern="1200" dirty="0"/>
        </a:p>
      </dsp:txBody>
      <dsp:txXfrm>
        <a:off x="1098558" y="500306"/>
        <a:ext cx="3815521" cy="2598071"/>
      </dsp:txXfrm>
    </dsp:sp>
    <dsp:sp modelId="{E0893758-3913-403C-A648-5AFB449ED6FA}">
      <dsp:nvSpPr>
        <dsp:cNvPr id="0" name=""/>
        <dsp:cNvSpPr/>
      </dsp:nvSpPr>
      <dsp:spPr>
        <a:xfrm>
          <a:off x="2959659" y="754311"/>
          <a:ext cx="4278059" cy="4278059"/>
        </a:xfrm>
        <a:prstGeom prst="leftCircularArrow">
          <a:avLst>
            <a:gd name="adj1" fmla="val 2581"/>
            <a:gd name="adj2" fmla="val 313380"/>
            <a:gd name="adj3" fmla="val 2098541"/>
            <a:gd name="adj4" fmla="val 9034140"/>
            <a:gd name="adj5" fmla="val 301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10A87BD-24E7-4A44-BA34-46FC60362A18}">
      <dsp:nvSpPr>
        <dsp:cNvPr id="0" name=""/>
        <dsp:cNvSpPr/>
      </dsp:nvSpPr>
      <dsp:spPr>
        <a:xfrm>
          <a:off x="2288239" y="2784856"/>
          <a:ext cx="2297854" cy="913780"/>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66040" rIns="99060" bIns="66040" numCol="1" spcCol="1270" anchor="ctr" anchorCtr="0">
          <a:noAutofit/>
        </a:bodyPr>
        <a:lstStyle/>
        <a:p>
          <a:pPr lvl="0" algn="ctr" defTabSz="2311400" rtl="1">
            <a:lnSpc>
              <a:spcPct val="90000"/>
            </a:lnSpc>
            <a:spcBef>
              <a:spcPct val="0"/>
            </a:spcBef>
            <a:spcAft>
              <a:spcPct val="35000"/>
            </a:spcAft>
          </a:pPr>
          <a:endParaRPr lang="he-IL" sz="5200" kern="1200" dirty="0"/>
        </a:p>
      </dsp:txBody>
      <dsp:txXfrm>
        <a:off x="2315003" y="2811620"/>
        <a:ext cx="2244326" cy="860252"/>
      </dsp:txXfrm>
    </dsp:sp>
    <dsp:sp modelId="{03C9873F-83A8-4977-A03C-AC3322F4C039}">
      <dsp:nvSpPr>
        <dsp:cNvPr id="0" name=""/>
        <dsp:cNvSpPr/>
      </dsp:nvSpPr>
      <dsp:spPr>
        <a:xfrm>
          <a:off x="5520690" y="419476"/>
          <a:ext cx="3977181" cy="3512385"/>
        </a:xfrm>
        <a:prstGeom prst="roundRect">
          <a:avLst>
            <a:gd name="adj" fmla="val 10000"/>
          </a:avLst>
        </a:prstGeom>
        <a:blipFill rotWithShape="0">
          <a:blip xmlns:r="http://schemas.openxmlformats.org/officeDocument/2006/relationships" r:embed="rId2">
            <a:extLst>
              <a:ext uri="{28A0092B-C50C-407E-A947-70E740481C1C}">
                <a14:useLocalDpi xmlns:a14="http://schemas.microsoft.com/office/drawing/2010/main" val="0"/>
              </a:ext>
            </a:extLst>
          </a:blip>
          <a:srcRect/>
          <a:stretch>
            <a:fillRect l="-15000" r="-15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6205" tIns="116205" rIns="116205" bIns="116205" numCol="1" spcCol="1270" anchor="t" anchorCtr="0">
          <a:noAutofit/>
        </a:bodyPr>
        <a:lstStyle/>
        <a:p>
          <a:pPr marL="285750" lvl="1" indent="-285750" algn="r" defTabSz="2711450" rtl="1">
            <a:lnSpc>
              <a:spcPct val="90000"/>
            </a:lnSpc>
            <a:spcBef>
              <a:spcPct val="0"/>
            </a:spcBef>
            <a:spcAft>
              <a:spcPct val="15000"/>
            </a:spcAft>
            <a:buChar char="••"/>
          </a:pPr>
          <a:endParaRPr lang="he-IL" sz="6100" kern="1200" dirty="0"/>
        </a:p>
      </dsp:txBody>
      <dsp:txXfrm>
        <a:off x="5601520" y="1252960"/>
        <a:ext cx="3815521" cy="2598071"/>
      </dsp:txXfrm>
    </dsp:sp>
    <dsp:sp modelId="{B6CC8AA6-59FF-4177-A813-08468BA58BD9}">
      <dsp:nvSpPr>
        <dsp:cNvPr id="0" name=""/>
        <dsp:cNvSpPr/>
      </dsp:nvSpPr>
      <dsp:spPr>
        <a:xfrm>
          <a:off x="6791201" y="652700"/>
          <a:ext cx="2297854" cy="913780"/>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66040" rIns="99060" bIns="66040" numCol="1" spcCol="1270" anchor="ctr" anchorCtr="0">
          <a:noAutofit/>
        </a:bodyPr>
        <a:lstStyle/>
        <a:p>
          <a:pPr lvl="0" algn="ctr" defTabSz="2311400" rtl="1">
            <a:lnSpc>
              <a:spcPct val="90000"/>
            </a:lnSpc>
            <a:spcBef>
              <a:spcPct val="0"/>
            </a:spcBef>
            <a:spcAft>
              <a:spcPct val="35000"/>
            </a:spcAft>
          </a:pPr>
          <a:endParaRPr lang="he-IL" sz="5200" kern="1200" dirty="0"/>
        </a:p>
      </dsp:txBody>
      <dsp:txXfrm>
        <a:off x="6817965" y="679464"/>
        <a:ext cx="2244326" cy="86025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207360-87F1-4708-B77F-B43FF5F32C9A}" type="datetimeFigureOut">
              <a:rPr lang="en-US" smtClean="0"/>
              <a:t>7/25/2023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8D6753-FF32-408F-AE43-EDC356421FBE}" type="slidenum">
              <a:rPr lang="en-US" smtClean="0"/>
              <a:t>‹#›</a:t>
            </a:fld>
            <a:endParaRPr lang="en-US"/>
          </a:p>
        </p:txBody>
      </p:sp>
    </p:spTree>
    <p:extLst>
      <p:ext uri="{BB962C8B-B14F-4D97-AF65-F5344CB8AC3E}">
        <p14:creationId xmlns:p14="http://schemas.microsoft.com/office/powerpoint/2010/main" val="1863572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endParaRPr lang="he-IL" dirty="0"/>
          </a:p>
        </p:txBody>
      </p:sp>
      <p:sp>
        <p:nvSpPr>
          <p:cNvPr id="4" name="מציין מיקום של מספר שקופית 3"/>
          <p:cNvSpPr>
            <a:spLocks noGrp="1"/>
          </p:cNvSpPr>
          <p:nvPr>
            <p:ph type="sldNum" sz="quarter" idx="5"/>
          </p:nvPr>
        </p:nvSpPr>
        <p:spPr/>
        <p:txBody>
          <a:bodyPr/>
          <a:lstStyle/>
          <a:p>
            <a:fld id="{0E8D6753-FF32-408F-AE43-EDC356421FBE}" type="slidenum">
              <a:rPr lang="en-US" smtClean="0"/>
              <a:t>1</a:t>
            </a:fld>
            <a:endParaRPr lang="en-US"/>
          </a:p>
        </p:txBody>
      </p:sp>
    </p:spTree>
    <p:extLst>
      <p:ext uri="{BB962C8B-B14F-4D97-AF65-F5344CB8AC3E}">
        <p14:creationId xmlns:p14="http://schemas.microsoft.com/office/powerpoint/2010/main" val="146335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he-IL" dirty="0"/>
          </a:p>
        </p:txBody>
      </p:sp>
      <p:sp>
        <p:nvSpPr>
          <p:cNvPr id="4" name="מציין מיקום של מספר שקופית 3"/>
          <p:cNvSpPr>
            <a:spLocks noGrp="1"/>
          </p:cNvSpPr>
          <p:nvPr>
            <p:ph type="sldNum" sz="quarter" idx="5"/>
          </p:nvPr>
        </p:nvSpPr>
        <p:spPr/>
        <p:txBody>
          <a:bodyPr/>
          <a:lstStyle/>
          <a:p>
            <a:fld id="{0E8D6753-FF32-408F-AE43-EDC356421FBE}" type="slidenum">
              <a:rPr lang="en-US" smtClean="0"/>
              <a:t>12</a:t>
            </a:fld>
            <a:endParaRPr lang="en-US"/>
          </a:p>
        </p:txBody>
      </p:sp>
    </p:spTree>
    <p:extLst>
      <p:ext uri="{BB962C8B-B14F-4D97-AF65-F5344CB8AC3E}">
        <p14:creationId xmlns:p14="http://schemas.microsoft.com/office/powerpoint/2010/main" val="2801955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he-IL" dirty="0"/>
          </a:p>
        </p:txBody>
      </p:sp>
      <p:sp>
        <p:nvSpPr>
          <p:cNvPr id="4" name="מציין מיקום של מספר שקופית 3"/>
          <p:cNvSpPr>
            <a:spLocks noGrp="1"/>
          </p:cNvSpPr>
          <p:nvPr>
            <p:ph type="sldNum" sz="quarter" idx="5"/>
          </p:nvPr>
        </p:nvSpPr>
        <p:spPr/>
        <p:txBody>
          <a:bodyPr/>
          <a:lstStyle/>
          <a:p>
            <a:fld id="{0E8D6753-FF32-408F-AE43-EDC356421FBE}" type="slidenum">
              <a:rPr lang="en-US" smtClean="0"/>
              <a:t>13</a:t>
            </a:fld>
            <a:endParaRPr lang="en-US"/>
          </a:p>
        </p:txBody>
      </p:sp>
    </p:spTree>
    <p:extLst>
      <p:ext uri="{BB962C8B-B14F-4D97-AF65-F5344CB8AC3E}">
        <p14:creationId xmlns:p14="http://schemas.microsoft.com/office/powerpoint/2010/main" val="1292930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endParaRPr lang="he-IL" dirty="0"/>
          </a:p>
        </p:txBody>
      </p:sp>
      <p:sp>
        <p:nvSpPr>
          <p:cNvPr id="4" name="מציין מיקום של מספר שקופית 3"/>
          <p:cNvSpPr>
            <a:spLocks noGrp="1"/>
          </p:cNvSpPr>
          <p:nvPr>
            <p:ph type="sldNum" sz="quarter" idx="5"/>
          </p:nvPr>
        </p:nvSpPr>
        <p:spPr/>
        <p:txBody>
          <a:bodyPr/>
          <a:lstStyle/>
          <a:p>
            <a:fld id="{0E8D6753-FF32-408F-AE43-EDC356421FBE}" type="slidenum">
              <a:rPr lang="en-US" smtClean="0"/>
              <a:t>14</a:t>
            </a:fld>
            <a:endParaRPr lang="en-US"/>
          </a:p>
        </p:txBody>
      </p:sp>
    </p:spTree>
    <p:extLst>
      <p:ext uri="{BB962C8B-B14F-4D97-AF65-F5344CB8AC3E}">
        <p14:creationId xmlns:p14="http://schemas.microsoft.com/office/powerpoint/2010/main" val="3441389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endParaRPr lang="he-IL" dirty="0"/>
          </a:p>
        </p:txBody>
      </p:sp>
      <p:sp>
        <p:nvSpPr>
          <p:cNvPr id="4" name="מציין מיקום של מספר שקופית 3"/>
          <p:cNvSpPr>
            <a:spLocks noGrp="1"/>
          </p:cNvSpPr>
          <p:nvPr>
            <p:ph type="sldNum" sz="quarter" idx="5"/>
          </p:nvPr>
        </p:nvSpPr>
        <p:spPr/>
        <p:txBody>
          <a:bodyPr/>
          <a:lstStyle/>
          <a:p>
            <a:fld id="{0E8D6753-FF32-408F-AE43-EDC356421FBE}" type="slidenum">
              <a:rPr lang="en-US" smtClean="0"/>
              <a:t>16</a:t>
            </a:fld>
            <a:endParaRPr lang="en-US"/>
          </a:p>
        </p:txBody>
      </p:sp>
    </p:spTree>
    <p:extLst>
      <p:ext uri="{BB962C8B-B14F-4D97-AF65-F5344CB8AC3E}">
        <p14:creationId xmlns:p14="http://schemas.microsoft.com/office/powerpoint/2010/main" val="3968070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endParaRPr lang="he-IL" dirty="0"/>
          </a:p>
        </p:txBody>
      </p:sp>
      <p:sp>
        <p:nvSpPr>
          <p:cNvPr id="4" name="מציין מיקום של מספר שקופית 3"/>
          <p:cNvSpPr>
            <a:spLocks noGrp="1"/>
          </p:cNvSpPr>
          <p:nvPr>
            <p:ph type="sldNum" sz="quarter" idx="5"/>
          </p:nvPr>
        </p:nvSpPr>
        <p:spPr/>
        <p:txBody>
          <a:bodyPr/>
          <a:lstStyle/>
          <a:p>
            <a:fld id="{0E8D6753-FF32-408F-AE43-EDC356421FBE}" type="slidenum">
              <a:rPr lang="en-US" smtClean="0"/>
              <a:t>18</a:t>
            </a:fld>
            <a:endParaRPr lang="en-US"/>
          </a:p>
        </p:txBody>
      </p:sp>
    </p:spTree>
    <p:extLst>
      <p:ext uri="{BB962C8B-B14F-4D97-AF65-F5344CB8AC3E}">
        <p14:creationId xmlns:p14="http://schemas.microsoft.com/office/powerpoint/2010/main" val="2970328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endParaRPr lang="he-IL" dirty="0"/>
          </a:p>
        </p:txBody>
      </p:sp>
      <p:sp>
        <p:nvSpPr>
          <p:cNvPr id="4" name="מציין מיקום של מספר שקופית 3"/>
          <p:cNvSpPr>
            <a:spLocks noGrp="1"/>
          </p:cNvSpPr>
          <p:nvPr>
            <p:ph type="sldNum" sz="quarter" idx="5"/>
          </p:nvPr>
        </p:nvSpPr>
        <p:spPr/>
        <p:txBody>
          <a:bodyPr/>
          <a:lstStyle/>
          <a:p>
            <a:fld id="{0E8D6753-FF32-408F-AE43-EDC356421FBE}" type="slidenum">
              <a:rPr lang="en-US" smtClean="0"/>
              <a:t>19</a:t>
            </a:fld>
            <a:endParaRPr lang="en-US"/>
          </a:p>
        </p:txBody>
      </p:sp>
    </p:spTree>
    <p:extLst>
      <p:ext uri="{BB962C8B-B14F-4D97-AF65-F5344CB8AC3E}">
        <p14:creationId xmlns:p14="http://schemas.microsoft.com/office/powerpoint/2010/main" val="9239126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endParaRPr lang="he-IL" dirty="0"/>
          </a:p>
        </p:txBody>
      </p:sp>
      <p:sp>
        <p:nvSpPr>
          <p:cNvPr id="4" name="מציין מיקום של מספר שקופית 3"/>
          <p:cNvSpPr>
            <a:spLocks noGrp="1"/>
          </p:cNvSpPr>
          <p:nvPr>
            <p:ph type="sldNum" sz="quarter" idx="5"/>
          </p:nvPr>
        </p:nvSpPr>
        <p:spPr/>
        <p:txBody>
          <a:bodyPr/>
          <a:lstStyle/>
          <a:p>
            <a:fld id="{0E8D6753-FF32-408F-AE43-EDC356421FBE}" type="slidenum">
              <a:rPr lang="en-US" smtClean="0"/>
              <a:t>21</a:t>
            </a:fld>
            <a:endParaRPr lang="en-US"/>
          </a:p>
        </p:txBody>
      </p:sp>
    </p:spTree>
    <p:extLst>
      <p:ext uri="{BB962C8B-B14F-4D97-AF65-F5344CB8AC3E}">
        <p14:creationId xmlns:p14="http://schemas.microsoft.com/office/powerpoint/2010/main" val="4800706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0E8D6753-FF32-408F-AE43-EDC356421FBE}" type="slidenum">
              <a:rPr lang="en-US" smtClean="0"/>
              <a:t>22</a:t>
            </a:fld>
            <a:endParaRPr lang="en-US"/>
          </a:p>
        </p:txBody>
      </p:sp>
    </p:spTree>
    <p:extLst>
      <p:ext uri="{BB962C8B-B14F-4D97-AF65-F5344CB8AC3E}">
        <p14:creationId xmlns:p14="http://schemas.microsoft.com/office/powerpoint/2010/main" val="11932431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endParaRPr lang="he-IL" dirty="0"/>
          </a:p>
        </p:txBody>
      </p:sp>
      <p:sp>
        <p:nvSpPr>
          <p:cNvPr id="4" name="מציין מיקום של מספר שקופית 3"/>
          <p:cNvSpPr>
            <a:spLocks noGrp="1"/>
          </p:cNvSpPr>
          <p:nvPr>
            <p:ph type="sldNum" sz="quarter" idx="5"/>
          </p:nvPr>
        </p:nvSpPr>
        <p:spPr/>
        <p:txBody>
          <a:bodyPr/>
          <a:lstStyle/>
          <a:p>
            <a:fld id="{0E8D6753-FF32-408F-AE43-EDC356421FBE}" type="slidenum">
              <a:rPr lang="en-US" smtClean="0"/>
              <a:t>23</a:t>
            </a:fld>
            <a:endParaRPr lang="en-US"/>
          </a:p>
        </p:txBody>
      </p:sp>
    </p:spTree>
    <p:extLst>
      <p:ext uri="{BB962C8B-B14F-4D97-AF65-F5344CB8AC3E}">
        <p14:creationId xmlns:p14="http://schemas.microsoft.com/office/powerpoint/2010/main" val="38316750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endParaRPr lang="he-IL" dirty="0"/>
          </a:p>
        </p:txBody>
      </p:sp>
      <p:sp>
        <p:nvSpPr>
          <p:cNvPr id="4" name="מציין מיקום של מספר שקופית 3"/>
          <p:cNvSpPr>
            <a:spLocks noGrp="1"/>
          </p:cNvSpPr>
          <p:nvPr>
            <p:ph type="sldNum" sz="quarter" idx="5"/>
          </p:nvPr>
        </p:nvSpPr>
        <p:spPr/>
        <p:txBody>
          <a:bodyPr/>
          <a:lstStyle/>
          <a:p>
            <a:fld id="{0E8D6753-FF32-408F-AE43-EDC356421FBE}" type="slidenum">
              <a:rPr lang="en-US" smtClean="0"/>
              <a:t>24</a:t>
            </a:fld>
            <a:endParaRPr lang="en-US"/>
          </a:p>
        </p:txBody>
      </p:sp>
    </p:spTree>
    <p:extLst>
      <p:ext uri="{BB962C8B-B14F-4D97-AF65-F5344CB8AC3E}">
        <p14:creationId xmlns:p14="http://schemas.microsoft.com/office/powerpoint/2010/main" val="3221540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0E8D6753-FF32-408F-AE43-EDC356421FBE}" type="slidenum">
              <a:rPr lang="en-US" smtClean="0"/>
              <a:t>2</a:t>
            </a:fld>
            <a:endParaRPr lang="en-US"/>
          </a:p>
        </p:txBody>
      </p:sp>
    </p:spTree>
    <p:extLst>
      <p:ext uri="{BB962C8B-B14F-4D97-AF65-F5344CB8AC3E}">
        <p14:creationId xmlns:p14="http://schemas.microsoft.com/office/powerpoint/2010/main" val="38115196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endParaRPr lang="he-IL" dirty="0"/>
          </a:p>
        </p:txBody>
      </p:sp>
      <p:sp>
        <p:nvSpPr>
          <p:cNvPr id="4" name="מציין מיקום של מספר שקופית 3"/>
          <p:cNvSpPr>
            <a:spLocks noGrp="1"/>
          </p:cNvSpPr>
          <p:nvPr>
            <p:ph type="sldNum" sz="quarter" idx="5"/>
          </p:nvPr>
        </p:nvSpPr>
        <p:spPr/>
        <p:txBody>
          <a:bodyPr/>
          <a:lstStyle/>
          <a:p>
            <a:fld id="{0E8D6753-FF32-408F-AE43-EDC356421FBE}" type="slidenum">
              <a:rPr lang="en-US" smtClean="0"/>
              <a:t>25</a:t>
            </a:fld>
            <a:endParaRPr lang="en-US"/>
          </a:p>
        </p:txBody>
      </p:sp>
    </p:spTree>
    <p:extLst>
      <p:ext uri="{BB962C8B-B14F-4D97-AF65-F5344CB8AC3E}">
        <p14:creationId xmlns:p14="http://schemas.microsoft.com/office/powerpoint/2010/main" val="7324401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0E8D6753-FF32-408F-AE43-EDC356421FBE}" type="slidenum">
              <a:rPr lang="en-US" smtClean="0"/>
              <a:t>26</a:t>
            </a:fld>
            <a:endParaRPr lang="en-US"/>
          </a:p>
        </p:txBody>
      </p:sp>
    </p:spTree>
    <p:extLst>
      <p:ext uri="{BB962C8B-B14F-4D97-AF65-F5344CB8AC3E}">
        <p14:creationId xmlns:p14="http://schemas.microsoft.com/office/powerpoint/2010/main" val="15535633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endParaRPr lang="he-IL" dirty="0"/>
          </a:p>
        </p:txBody>
      </p:sp>
      <p:sp>
        <p:nvSpPr>
          <p:cNvPr id="4" name="מציין מיקום של מספר שקופית 3"/>
          <p:cNvSpPr>
            <a:spLocks noGrp="1"/>
          </p:cNvSpPr>
          <p:nvPr>
            <p:ph type="sldNum" sz="quarter" idx="5"/>
          </p:nvPr>
        </p:nvSpPr>
        <p:spPr/>
        <p:txBody>
          <a:bodyPr/>
          <a:lstStyle/>
          <a:p>
            <a:fld id="{0E8D6753-FF32-408F-AE43-EDC356421FBE}" type="slidenum">
              <a:rPr lang="en-US" smtClean="0"/>
              <a:t>28</a:t>
            </a:fld>
            <a:endParaRPr lang="en-US"/>
          </a:p>
        </p:txBody>
      </p:sp>
    </p:spTree>
    <p:extLst>
      <p:ext uri="{BB962C8B-B14F-4D97-AF65-F5344CB8AC3E}">
        <p14:creationId xmlns:p14="http://schemas.microsoft.com/office/powerpoint/2010/main" val="13663169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0E8D6753-FF32-408F-AE43-EDC356421FBE}" type="slidenum">
              <a:rPr lang="en-US" smtClean="0"/>
              <a:t>29</a:t>
            </a:fld>
            <a:endParaRPr lang="en-US"/>
          </a:p>
        </p:txBody>
      </p:sp>
    </p:spTree>
    <p:extLst>
      <p:ext uri="{BB962C8B-B14F-4D97-AF65-F5344CB8AC3E}">
        <p14:creationId xmlns:p14="http://schemas.microsoft.com/office/powerpoint/2010/main" val="24586240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0E8D6753-FF32-408F-AE43-EDC356421FBE}" type="slidenum">
              <a:rPr lang="en-US" smtClean="0"/>
              <a:t>30</a:t>
            </a:fld>
            <a:endParaRPr lang="en-US"/>
          </a:p>
        </p:txBody>
      </p:sp>
    </p:spTree>
    <p:extLst>
      <p:ext uri="{BB962C8B-B14F-4D97-AF65-F5344CB8AC3E}">
        <p14:creationId xmlns:p14="http://schemas.microsoft.com/office/powerpoint/2010/main" val="39431765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0E8D6753-FF32-408F-AE43-EDC356421FBE}" type="slidenum">
              <a:rPr lang="en-US" smtClean="0"/>
              <a:t>31</a:t>
            </a:fld>
            <a:endParaRPr lang="en-US"/>
          </a:p>
        </p:txBody>
      </p:sp>
    </p:spTree>
    <p:extLst>
      <p:ext uri="{BB962C8B-B14F-4D97-AF65-F5344CB8AC3E}">
        <p14:creationId xmlns:p14="http://schemas.microsoft.com/office/powerpoint/2010/main" val="1770456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endParaRPr lang="he-IL" dirty="0"/>
          </a:p>
        </p:txBody>
      </p:sp>
      <p:sp>
        <p:nvSpPr>
          <p:cNvPr id="4" name="מציין מיקום של מספר שקופית 3"/>
          <p:cNvSpPr>
            <a:spLocks noGrp="1"/>
          </p:cNvSpPr>
          <p:nvPr>
            <p:ph type="sldNum" sz="quarter" idx="5"/>
          </p:nvPr>
        </p:nvSpPr>
        <p:spPr/>
        <p:txBody>
          <a:bodyPr/>
          <a:lstStyle/>
          <a:p>
            <a:fld id="{0E8D6753-FF32-408F-AE43-EDC356421FBE}" type="slidenum">
              <a:rPr lang="en-US" smtClean="0"/>
              <a:t>3</a:t>
            </a:fld>
            <a:endParaRPr lang="en-US"/>
          </a:p>
        </p:txBody>
      </p:sp>
    </p:spTree>
    <p:extLst>
      <p:ext uri="{BB962C8B-B14F-4D97-AF65-F5344CB8AC3E}">
        <p14:creationId xmlns:p14="http://schemas.microsoft.com/office/powerpoint/2010/main" val="2997434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a:endParaRPr lang="he-IL" dirty="0"/>
          </a:p>
        </p:txBody>
      </p:sp>
      <p:sp>
        <p:nvSpPr>
          <p:cNvPr id="4" name="מציין מיקום של מספר שקופית 3"/>
          <p:cNvSpPr>
            <a:spLocks noGrp="1"/>
          </p:cNvSpPr>
          <p:nvPr>
            <p:ph type="sldNum" sz="quarter" idx="5"/>
          </p:nvPr>
        </p:nvSpPr>
        <p:spPr/>
        <p:txBody>
          <a:bodyPr/>
          <a:lstStyle/>
          <a:p>
            <a:fld id="{0E8D6753-FF32-408F-AE43-EDC356421FBE}" type="slidenum">
              <a:rPr lang="en-US" smtClean="0"/>
              <a:t>4</a:t>
            </a:fld>
            <a:endParaRPr lang="en-US"/>
          </a:p>
        </p:txBody>
      </p:sp>
    </p:spTree>
    <p:extLst>
      <p:ext uri="{BB962C8B-B14F-4D97-AF65-F5344CB8AC3E}">
        <p14:creationId xmlns:p14="http://schemas.microsoft.com/office/powerpoint/2010/main" val="1985823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0E8D6753-FF32-408F-AE43-EDC356421FBE}" type="slidenum">
              <a:rPr lang="en-US" smtClean="0"/>
              <a:t>5</a:t>
            </a:fld>
            <a:endParaRPr lang="en-US"/>
          </a:p>
        </p:txBody>
      </p:sp>
    </p:spTree>
    <p:extLst>
      <p:ext uri="{BB962C8B-B14F-4D97-AF65-F5344CB8AC3E}">
        <p14:creationId xmlns:p14="http://schemas.microsoft.com/office/powerpoint/2010/main" val="4203663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0E8D6753-FF32-408F-AE43-EDC356421FBE}" type="slidenum">
              <a:rPr lang="en-US" smtClean="0"/>
              <a:t>8</a:t>
            </a:fld>
            <a:endParaRPr lang="en-US"/>
          </a:p>
        </p:txBody>
      </p:sp>
    </p:spTree>
    <p:extLst>
      <p:ext uri="{BB962C8B-B14F-4D97-AF65-F5344CB8AC3E}">
        <p14:creationId xmlns:p14="http://schemas.microsoft.com/office/powerpoint/2010/main" val="3237231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0E8D6753-FF32-408F-AE43-EDC356421FBE}" type="slidenum">
              <a:rPr lang="en-US" smtClean="0"/>
              <a:t>9</a:t>
            </a:fld>
            <a:endParaRPr lang="en-US"/>
          </a:p>
        </p:txBody>
      </p:sp>
    </p:spTree>
    <p:extLst>
      <p:ext uri="{BB962C8B-B14F-4D97-AF65-F5344CB8AC3E}">
        <p14:creationId xmlns:p14="http://schemas.microsoft.com/office/powerpoint/2010/main" val="75055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0E8D6753-FF32-408F-AE43-EDC356421FBE}" type="slidenum">
              <a:rPr lang="en-US" smtClean="0"/>
              <a:t>10</a:t>
            </a:fld>
            <a:endParaRPr lang="en-US"/>
          </a:p>
        </p:txBody>
      </p:sp>
    </p:spTree>
    <p:extLst>
      <p:ext uri="{BB962C8B-B14F-4D97-AF65-F5344CB8AC3E}">
        <p14:creationId xmlns:p14="http://schemas.microsoft.com/office/powerpoint/2010/main" val="3039348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b="1" u="sng" dirty="0"/>
          </a:p>
        </p:txBody>
      </p:sp>
      <p:sp>
        <p:nvSpPr>
          <p:cNvPr id="4" name="מציין מיקום של מספר שקופית 3"/>
          <p:cNvSpPr>
            <a:spLocks noGrp="1"/>
          </p:cNvSpPr>
          <p:nvPr>
            <p:ph type="sldNum" sz="quarter" idx="5"/>
          </p:nvPr>
        </p:nvSpPr>
        <p:spPr/>
        <p:txBody>
          <a:bodyPr/>
          <a:lstStyle/>
          <a:p>
            <a:fld id="{0E8D6753-FF32-408F-AE43-EDC356421FBE}" type="slidenum">
              <a:rPr lang="en-US" smtClean="0"/>
              <a:t>11</a:t>
            </a:fld>
            <a:endParaRPr lang="en-US"/>
          </a:p>
        </p:txBody>
      </p:sp>
    </p:spTree>
    <p:extLst>
      <p:ext uri="{BB962C8B-B14F-4D97-AF65-F5344CB8AC3E}">
        <p14:creationId xmlns:p14="http://schemas.microsoft.com/office/powerpoint/2010/main" val="4152079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3C112-8927-99E5-2D11-AD16451120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D9F5088-15B4-2714-E1D1-1860D073D0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10FF033-6CD5-31DA-8E60-1C1EC8D83554}"/>
              </a:ext>
            </a:extLst>
          </p:cNvPr>
          <p:cNvSpPr>
            <a:spLocks noGrp="1"/>
          </p:cNvSpPr>
          <p:nvPr>
            <p:ph type="dt" sz="half" idx="10"/>
          </p:nvPr>
        </p:nvSpPr>
        <p:spPr/>
        <p:txBody>
          <a:bodyPr/>
          <a:lstStyle/>
          <a:p>
            <a:fld id="{71FBB7E6-1C7B-4590-ABED-B5D7DDF83F04}" type="datetimeFigureOut">
              <a:rPr lang="en-US" smtClean="0"/>
              <a:t>7/25/2023</a:t>
            </a:fld>
            <a:endParaRPr lang="en-US"/>
          </a:p>
        </p:txBody>
      </p:sp>
      <p:sp>
        <p:nvSpPr>
          <p:cNvPr id="5" name="Footer Placeholder 4">
            <a:extLst>
              <a:ext uri="{FF2B5EF4-FFF2-40B4-BE49-F238E27FC236}">
                <a16:creationId xmlns:a16="http://schemas.microsoft.com/office/drawing/2014/main" id="{FDA409E6-7FCA-1650-FE7F-47D84E1A69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F041EC-7206-775C-AD81-C2E0435E2C80}"/>
              </a:ext>
            </a:extLst>
          </p:cNvPr>
          <p:cNvSpPr>
            <a:spLocks noGrp="1"/>
          </p:cNvSpPr>
          <p:nvPr>
            <p:ph type="sldNum" sz="quarter" idx="12"/>
          </p:nvPr>
        </p:nvSpPr>
        <p:spPr/>
        <p:txBody>
          <a:bodyPr/>
          <a:lstStyle/>
          <a:p>
            <a:fld id="{C323D979-77CD-4559-B8EB-8B892B27CCB1}" type="slidenum">
              <a:rPr lang="en-US" smtClean="0"/>
              <a:t>‹#›</a:t>
            </a:fld>
            <a:endParaRPr lang="en-US"/>
          </a:p>
        </p:txBody>
      </p:sp>
    </p:spTree>
    <p:extLst>
      <p:ext uri="{BB962C8B-B14F-4D97-AF65-F5344CB8AC3E}">
        <p14:creationId xmlns:p14="http://schemas.microsoft.com/office/powerpoint/2010/main" val="523067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B0939-BDCF-0D49-44D8-3FF51557C5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9DB8B1-D7D1-77D0-8088-FF77A6A208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C3D715-7CFE-B38F-A02D-D668EF66F787}"/>
              </a:ext>
            </a:extLst>
          </p:cNvPr>
          <p:cNvSpPr>
            <a:spLocks noGrp="1"/>
          </p:cNvSpPr>
          <p:nvPr>
            <p:ph type="dt" sz="half" idx="10"/>
          </p:nvPr>
        </p:nvSpPr>
        <p:spPr/>
        <p:txBody>
          <a:bodyPr/>
          <a:lstStyle/>
          <a:p>
            <a:fld id="{71FBB7E6-1C7B-4590-ABED-B5D7DDF83F04}" type="datetimeFigureOut">
              <a:rPr lang="en-US" smtClean="0"/>
              <a:t>7/25/2023</a:t>
            </a:fld>
            <a:endParaRPr lang="en-US"/>
          </a:p>
        </p:txBody>
      </p:sp>
      <p:sp>
        <p:nvSpPr>
          <p:cNvPr id="5" name="Footer Placeholder 4">
            <a:extLst>
              <a:ext uri="{FF2B5EF4-FFF2-40B4-BE49-F238E27FC236}">
                <a16:creationId xmlns:a16="http://schemas.microsoft.com/office/drawing/2014/main" id="{F5DCBAB0-F264-0C8D-36D7-A2BF811F44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9E0887-D96B-0DD5-129E-CD049132B223}"/>
              </a:ext>
            </a:extLst>
          </p:cNvPr>
          <p:cNvSpPr>
            <a:spLocks noGrp="1"/>
          </p:cNvSpPr>
          <p:nvPr>
            <p:ph type="sldNum" sz="quarter" idx="12"/>
          </p:nvPr>
        </p:nvSpPr>
        <p:spPr/>
        <p:txBody>
          <a:bodyPr/>
          <a:lstStyle/>
          <a:p>
            <a:fld id="{C323D979-77CD-4559-B8EB-8B892B27CCB1}" type="slidenum">
              <a:rPr lang="en-US" smtClean="0"/>
              <a:t>‹#›</a:t>
            </a:fld>
            <a:endParaRPr lang="en-US"/>
          </a:p>
        </p:txBody>
      </p:sp>
    </p:spTree>
    <p:extLst>
      <p:ext uri="{BB962C8B-B14F-4D97-AF65-F5344CB8AC3E}">
        <p14:creationId xmlns:p14="http://schemas.microsoft.com/office/powerpoint/2010/main" val="197027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CDC81E-0A22-F870-4881-DFBAB0D52B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C352A44-E09C-C3A7-6751-6AD87D61FB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C3D61E-01B7-E2D1-32E5-643A4138E8E5}"/>
              </a:ext>
            </a:extLst>
          </p:cNvPr>
          <p:cNvSpPr>
            <a:spLocks noGrp="1"/>
          </p:cNvSpPr>
          <p:nvPr>
            <p:ph type="dt" sz="half" idx="10"/>
          </p:nvPr>
        </p:nvSpPr>
        <p:spPr/>
        <p:txBody>
          <a:bodyPr/>
          <a:lstStyle/>
          <a:p>
            <a:fld id="{71FBB7E6-1C7B-4590-ABED-B5D7DDF83F04}" type="datetimeFigureOut">
              <a:rPr lang="en-US" smtClean="0"/>
              <a:t>7/25/2023</a:t>
            </a:fld>
            <a:endParaRPr lang="en-US"/>
          </a:p>
        </p:txBody>
      </p:sp>
      <p:sp>
        <p:nvSpPr>
          <p:cNvPr id="5" name="Footer Placeholder 4">
            <a:extLst>
              <a:ext uri="{FF2B5EF4-FFF2-40B4-BE49-F238E27FC236}">
                <a16:creationId xmlns:a16="http://schemas.microsoft.com/office/drawing/2014/main" id="{DD92600C-C8C8-8045-026A-785196F86C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18D2C4-83CA-C1FF-5938-3430C57F8C1C}"/>
              </a:ext>
            </a:extLst>
          </p:cNvPr>
          <p:cNvSpPr>
            <a:spLocks noGrp="1"/>
          </p:cNvSpPr>
          <p:nvPr>
            <p:ph type="sldNum" sz="quarter" idx="12"/>
          </p:nvPr>
        </p:nvSpPr>
        <p:spPr/>
        <p:txBody>
          <a:bodyPr/>
          <a:lstStyle/>
          <a:p>
            <a:fld id="{C323D979-77CD-4559-B8EB-8B892B27CCB1}" type="slidenum">
              <a:rPr lang="en-US" smtClean="0"/>
              <a:t>‹#›</a:t>
            </a:fld>
            <a:endParaRPr lang="en-US"/>
          </a:p>
        </p:txBody>
      </p:sp>
    </p:spTree>
    <p:extLst>
      <p:ext uri="{BB962C8B-B14F-4D97-AF65-F5344CB8AC3E}">
        <p14:creationId xmlns:p14="http://schemas.microsoft.com/office/powerpoint/2010/main" val="2260717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CD15F-55F7-4FF9-4A88-E5FB6AA96E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BD6C40-635B-AF80-CA44-ECE5C39D18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7D4684-2222-DE74-779D-4A79FCA4BF9E}"/>
              </a:ext>
            </a:extLst>
          </p:cNvPr>
          <p:cNvSpPr>
            <a:spLocks noGrp="1"/>
          </p:cNvSpPr>
          <p:nvPr>
            <p:ph type="dt" sz="half" idx="10"/>
          </p:nvPr>
        </p:nvSpPr>
        <p:spPr/>
        <p:txBody>
          <a:bodyPr/>
          <a:lstStyle/>
          <a:p>
            <a:fld id="{71FBB7E6-1C7B-4590-ABED-B5D7DDF83F04}" type="datetimeFigureOut">
              <a:rPr lang="en-US" smtClean="0"/>
              <a:t>7/25/2023</a:t>
            </a:fld>
            <a:endParaRPr lang="en-US"/>
          </a:p>
        </p:txBody>
      </p:sp>
      <p:sp>
        <p:nvSpPr>
          <p:cNvPr id="5" name="Footer Placeholder 4">
            <a:extLst>
              <a:ext uri="{FF2B5EF4-FFF2-40B4-BE49-F238E27FC236}">
                <a16:creationId xmlns:a16="http://schemas.microsoft.com/office/drawing/2014/main" id="{29E0269E-1DEE-0CB0-1D59-D48C49E585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F75256-701E-7862-2A44-DCB6DF53770F}"/>
              </a:ext>
            </a:extLst>
          </p:cNvPr>
          <p:cNvSpPr>
            <a:spLocks noGrp="1"/>
          </p:cNvSpPr>
          <p:nvPr>
            <p:ph type="sldNum" sz="quarter" idx="12"/>
          </p:nvPr>
        </p:nvSpPr>
        <p:spPr/>
        <p:txBody>
          <a:bodyPr/>
          <a:lstStyle/>
          <a:p>
            <a:fld id="{C323D979-77CD-4559-B8EB-8B892B27CCB1}" type="slidenum">
              <a:rPr lang="en-US" smtClean="0"/>
              <a:t>‹#›</a:t>
            </a:fld>
            <a:endParaRPr lang="en-US"/>
          </a:p>
        </p:txBody>
      </p:sp>
    </p:spTree>
    <p:extLst>
      <p:ext uri="{BB962C8B-B14F-4D97-AF65-F5344CB8AC3E}">
        <p14:creationId xmlns:p14="http://schemas.microsoft.com/office/powerpoint/2010/main" val="3950479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F98A7-1DEB-AAA8-1ADE-D08FEA6CC0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947666E-1F69-7F3C-AF24-6D873F6CDA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870B38-43D4-ED14-DB42-359DA5CEC763}"/>
              </a:ext>
            </a:extLst>
          </p:cNvPr>
          <p:cNvSpPr>
            <a:spLocks noGrp="1"/>
          </p:cNvSpPr>
          <p:nvPr>
            <p:ph type="dt" sz="half" idx="10"/>
          </p:nvPr>
        </p:nvSpPr>
        <p:spPr/>
        <p:txBody>
          <a:bodyPr/>
          <a:lstStyle/>
          <a:p>
            <a:fld id="{71FBB7E6-1C7B-4590-ABED-B5D7DDF83F04}" type="datetimeFigureOut">
              <a:rPr lang="en-US" smtClean="0"/>
              <a:t>7/25/2023</a:t>
            </a:fld>
            <a:endParaRPr lang="en-US"/>
          </a:p>
        </p:txBody>
      </p:sp>
      <p:sp>
        <p:nvSpPr>
          <p:cNvPr id="5" name="Footer Placeholder 4">
            <a:extLst>
              <a:ext uri="{FF2B5EF4-FFF2-40B4-BE49-F238E27FC236}">
                <a16:creationId xmlns:a16="http://schemas.microsoft.com/office/drawing/2014/main" id="{4ABEBB7F-4DD1-682F-E7FF-BFFA656ED9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F78655-790C-BC37-19EB-8D684B35C3FF}"/>
              </a:ext>
            </a:extLst>
          </p:cNvPr>
          <p:cNvSpPr>
            <a:spLocks noGrp="1"/>
          </p:cNvSpPr>
          <p:nvPr>
            <p:ph type="sldNum" sz="quarter" idx="12"/>
          </p:nvPr>
        </p:nvSpPr>
        <p:spPr/>
        <p:txBody>
          <a:bodyPr/>
          <a:lstStyle/>
          <a:p>
            <a:fld id="{C323D979-77CD-4559-B8EB-8B892B27CCB1}" type="slidenum">
              <a:rPr lang="en-US" smtClean="0"/>
              <a:t>‹#›</a:t>
            </a:fld>
            <a:endParaRPr lang="en-US"/>
          </a:p>
        </p:txBody>
      </p:sp>
    </p:spTree>
    <p:extLst>
      <p:ext uri="{BB962C8B-B14F-4D97-AF65-F5344CB8AC3E}">
        <p14:creationId xmlns:p14="http://schemas.microsoft.com/office/powerpoint/2010/main" val="510783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49D2C-0D0C-0590-9D9C-D03F3083C2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3B159E-7DBE-A092-8654-19E9D9B0C9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4535EB0-E814-8D4A-0897-F9E3E5770A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359794-5C13-8F0B-20CB-4DA8FC9F703D}"/>
              </a:ext>
            </a:extLst>
          </p:cNvPr>
          <p:cNvSpPr>
            <a:spLocks noGrp="1"/>
          </p:cNvSpPr>
          <p:nvPr>
            <p:ph type="dt" sz="half" idx="10"/>
          </p:nvPr>
        </p:nvSpPr>
        <p:spPr/>
        <p:txBody>
          <a:bodyPr/>
          <a:lstStyle/>
          <a:p>
            <a:fld id="{71FBB7E6-1C7B-4590-ABED-B5D7DDF83F04}" type="datetimeFigureOut">
              <a:rPr lang="en-US" smtClean="0"/>
              <a:t>7/25/2023</a:t>
            </a:fld>
            <a:endParaRPr lang="en-US"/>
          </a:p>
        </p:txBody>
      </p:sp>
      <p:sp>
        <p:nvSpPr>
          <p:cNvPr id="6" name="Footer Placeholder 5">
            <a:extLst>
              <a:ext uri="{FF2B5EF4-FFF2-40B4-BE49-F238E27FC236}">
                <a16:creationId xmlns:a16="http://schemas.microsoft.com/office/drawing/2014/main" id="{A975885C-8194-3D85-5599-5531442CCA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62BE22-43C4-0B2B-4E5C-F2D417976016}"/>
              </a:ext>
            </a:extLst>
          </p:cNvPr>
          <p:cNvSpPr>
            <a:spLocks noGrp="1"/>
          </p:cNvSpPr>
          <p:nvPr>
            <p:ph type="sldNum" sz="quarter" idx="12"/>
          </p:nvPr>
        </p:nvSpPr>
        <p:spPr/>
        <p:txBody>
          <a:bodyPr/>
          <a:lstStyle/>
          <a:p>
            <a:fld id="{C323D979-77CD-4559-B8EB-8B892B27CCB1}" type="slidenum">
              <a:rPr lang="en-US" smtClean="0"/>
              <a:t>‹#›</a:t>
            </a:fld>
            <a:endParaRPr lang="en-US"/>
          </a:p>
        </p:txBody>
      </p:sp>
    </p:spTree>
    <p:extLst>
      <p:ext uri="{BB962C8B-B14F-4D97-AF65-F5344CB8AC3E}">
        <p14:creationId xmlns:p14="http://schemas.microsoft.com/office/powerpoint/2010/main" val="3888526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EE799-1700-548C-BFD1-8F49484F02E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891F69-66DB-E900-8F3E-781217FA15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E7182F-E4FA-B984-E4A2-40B0C494A42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45746C-E91A-A6D3-2D5B-6FC279B18F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F4E77E7-857F-54CC-2813-772F9A1815A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9B65714-3DDD-A29D-DEB7-84ABE9FFCEE0}"/>
              </a:ext>
            </a:extLst>
          </p:cNvPr>
          <p:cNvSpPr>
            <a:spLocks noGrp="1"/>
          </p:cNvSpPr>
          <p:nvPr>
            <p:ph type="dt" sz="half" idx="10"/>
          </p:nvPr>
        </p:nvSpPr>
        <p:spPr/>
        <p:txBody>
          <a:bodyPr/>
          <a:lstStyle/>
          <a:p>
            <a:fld id="{71FBB7E6-1C7B-4590-ABED-B5D7DDF83F04}" type="datetimeFigureOut">
              <a:rPr lang="en-US" smtClean="0"/>
              <a:t>7/25/2023</a:t>
            </a:fld>
            <a:endParaRPr lang="en-US"/>
          </a:p>
        </p:txBody>
      </p:sp>
      <p:sp>
        <p:nvSpPr>
          <p:cNvPr id="8" name="Footer Placeholder 7">
            <a:extLst>
              <a:ext uri="{FF2B5EF4-FFF2-40B4-BE49-F238E27FC236}">
                <a16:creationId xmlns:a16="http://schemas.microsoft.com/office/drawing/2014/main" id="{C2F9FA69-7A94-BEB1-D3AA-BF7B988CB7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4C199FA-3CF3-9579-9BF8-B68295298B8A}"/>
              </a:ext>
            </a:extLst>
          </p:cNvPr>
          <p:cNvSpPr>
            <a:spLocks noGrp="1"/>
          </p:cNvSpPr>
          <p:nvPr>
            <p:ph type="sldNum" sz="quarter" idx="12"/>
          </p:nvPr>
        </p:nvSpPr>
        <p:spPr/>
        <p:txBody>
          <a:bodyPr/>
          <a:lstStyle/>
          <a:p>
            <a:fld id="{C323D979-77CD-4559-B8EB-8B892B27CCB1}" type="slidenum">
              <a:rPr lang="en-US" smtClean="0"/>
              <a:t>‹#›</a:t>
            </a:fld>
            <a:endParaRPr lang="en-US"/>
          </a:p>
        </p:txBody>
      </p:sp>
    </p:spTree>
    <p:extLst>
      <p:ext uri="{BB962C8B-B14F-4D97-AF65-F5344CB8AC3E}">
        <p14:creationId xmlns:p14="http://schemas.microsoft.com/office/powerpoint/2010/main" val="170744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1280E-FD04-79A8-57E2-A8C404429DF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70500F-370D-361C-4C9C-F2844900F71C}"/>
              </a:ext>
            </a:extLst>
          </p:cNvPr>
          <p:cNvSpPr>
            <a:spLocks noGrp="1"/>
          </p:cNvSpPr>
          <p:nvPr>
            <p:ph type="dt" sz="half" idx="10"/>
          </p:nvPr>
        </p:nvSpPr>
        <p:spPr/>
        <p:txBody>
          <a:bodyPr/>
          <a:lstStyle/>
          <a:p>
            <a:fld id="{71FBB7E6-1C7B-4590-ABED-B5D7DDF83F04}" type="datetimeFigureOut">
              <a:rPr lang="en-US" smtClean="0"/>
              <a:t>7/25/2023</a:t>
            </a:fld>
            <a:endParaRPr lang="en-US"/>
          </a:p>
        </p:txBody>
      </p:sp>
      <p:sp>
        <p:nvSpPr>
          <p:cNvPr id="4" name="Footer Placeholder 3">
            <a:extLst>
              <a:ext uri="{FF2B5EF4-FFF2-40B4-BE49-F238E27FC236}">
                <a16:creationId xmlns:a16="http://schemas.microsoft.com/office/drawing/2014/main" id="{F975533B-3342-F464-5FFB-341D426BEF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D64C818-337E-1E6E-A49D-7C58F32D5423}"/>
              </a:ext>
            </a:extLst>
          </p:cNvPr>
          <p:cNvSpPr>
            <a:spLocks noGrp="1"/>
          </p:cNvSpPr>
          <p:nvPr>
            <p:ph type="sldNum" sz="quarter" idx="12"/>
          </p:nvPr>
        </p:nvSpPr>
        <p:spPr/>
        <p:txBody>
          <a:bodyPr/>
          <a:lstStyle/>
          <a:p>
            <a:fld id="{C323D979-77CD-4559-B8EB-8B892B27CCB1}" type="slidenum">
              <a:rPr lang="en-US" smtClean="0"/>
              <a:t>‹#›</a:t>
            </a:fld>
            <a:endParaRPr lang="en-US"/>
          </a:p>
        </p:txBody>
      </p:sp>
    </p:spTree>
    <p:extLst>
      <p:ext uri="{BB962C8B-B14F-4D97-AF65-F5344CB8AC3E}">
        <p14:creationId xmlns:p14="http://schemas.microsoft.com/office/powerpoint/2010/main" val="3577120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B4A3A6-F33F-E1E7-FA0C-7B4EEE846DCC}"/>
              </a:ext>
            </a:extLst>
          </p:cNvPr>
          <p:cNvSpPr>
            <a:spLocks noGrp="1"/>
          </p:cNvSpPr>
          <p:nvPr>
            <p:ph type="dt" sz="half" idx="10"/>
          </p:nvPr>
        </p:nvSpPr>
        <p:spPr/>
        <p:txBody>
          <a:bodyPr/>
          <a:lstStyle/>
          <a:p>
            <a:fld id="{71FBB7E6-1C7B-4590-ABED-B5D7DDF83F04}" type="datetimeFigureOut">
              <a:rPr lang="en-US" smtClean="0"/>
              <a:t>7/25/2023</a:t>
            </a:fld>
            <a:endParaRPr lang="en-US"/>
          </a:p>
        </p:txBody>
      </p:sp>
      <p:sp>
        <p:nvSpPr>
          <p:cNvPr id="3" name="Footer Placeholder 2">
            <a:extLst>
              <a:ext uri="{FF2B5EF4-FFF2-40B4-BE49-F238E27FC236}">
                <a16:creationId xmlns:a16="http://schemas.microsoft.com/office/drawing/2014/main" id="{C3FE7E8F-EF86-BE7E-5F04-21A975872D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1C3DE7-1BCD-62A2-FEEE-537108987B3E}"/>
              </a:ext>
            </a:extLst>
          </p:cNvPr>
          <p:cNvSpPr>
            <a:spLocks noGrp="1"/>
          </p:cNvSpPr>
          <p:nvPr>
            <p:ph type="sldNum" sz="quarter" idx="12"/>
          </p:nvPr>
        </p:nvSpPr>
        <p:spPr/>
        <p:txBody>
          <a:bodyPr/>
          <a:lstStyle/>
          <a:p>
            <a:fld id="{C323D979-77CD-4559-B8EB-8B892B27CCB1}" type="slidenum">
              <a:rPr lang="en-US" smtClean="0"/>
              <a:t>‹#›</a:t>
            </a:fld>
            <a:endParaRPr lang="en-US"/>
          </a:p>
        </p:txBody>
      </p:sp>
    </p:spTree>
    <p:extLst>
      <p:ext uri="{BB962C8B-B14F-4D97-AF65-F5344CB8AC3E}">
        <p14:creationId xmlns:p14="http://schemas.microsoft.com/office/powerpoint/2010/main" val="1054564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447B6-7646-FB3E-A502-2C3A020DEF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AD2AF5C-979A-1D02-90D9-783E9B327B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E71023-C51B-D3E6-9043-D63E72B60A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4AED7E-29BB-1440-0D74-818B77B64181}"/>
              </a:ext>
            </a:extLst>
          </p:cNvPr>
          <p:cNvSpPr>
            <a:spLocks noGrp="1"/>
          </p:cNvSpPr>
          <p:nvPr>
            <p:ph type="dt" sz="half" idx="10"/>
          </p:nvPr>
        </p:nvSpPr>
        <p:spPr/>
        <p:txBody>
          <a:bodyPr/>
          <a:lstStyle/>
          <a:p>
            <a:fld id="{71FBB7E6-1C7B-4590-ABED-B5D7DDF83F04}" type="datetimeFigureOut">
              <a:rPr lang="en-US" smtClean="0"/>
              <a:t>7/25/2023</a:t>
            </a:fld>
            <a:endParaRPr lang="en-US"/>
          </a:p>
        </p:txBody>
      </p:sp>
      <p:sp>
        <p:nvSpPr>
          <p:cNvPr id="6" name="Footer Placeholder 5">
            <a:extLst>
              <a:ext uri="{FF2B5EF4-FFF2-40B4-BE49-F238E27FC236}">
                <a16:creationId xmlns:a16="http://schemas.microsoft.com/office/drawing/2014/main" id="{88D10327-072E-4096-0813-FE1B2E2DAC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A6196A-7F8E-F127-62A2-FB0214876EC5}"/>
              </a:ext>
            </a:extLst>
          </p:cNvPr>
          <p:cNvSpPr>
            <a:spLocks noGrp="1"/>
          </p:cNvSpPr>
          <p:nvPr>
            <p:ph type="sldNum" sz="quarter" idx="12"/>
          </p:nvPr>
        </p:nvSpPr>
        <p:spPr/>
        <p:txBody>
          <a:bodyPr/>
          <a:lstStyle/>
          <a:p>
            <a:fld id="{C323D979-77CD-4559-B8EB-8B892B27CCB1}" type="slidenum">
              <a:rPr lang="en-US" smtClean="0"/>
              <a:t>‹#›</a:t>
            </a:fld>
            <a:endParaRPr lang="en-US"/>
          </a:p>
        </p:txBody>
      </p:sp>
    </p:spTree>
    <p:extLst>
      <p:ext uri="{BB962C8B-B14F-4D97-AF65-F5344CB8AC3E}">
        <p14:creationId xmlns:p14="http://schemas.microsoft.com/office/powerpoint/2010/main" val="3597287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A5412-1126-5BE3-C69E-DC5FB29B45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4E041F-EC04-4977-8157-99BA28694C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E94E643-8E70-79B2-1E85-D3828A8E0F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5AFAA9-8C17-6A6A-BBE0-A22CAB946710}"/>
              </a:ext>
            </a:extLst>
          </p:cNvPr>
          <p:cNvSpPr>
            <a:spLocks noGrp="1"/>
          </p:cNvSpPr>
          <p:nvPr>
            <p:ph type="dt" sz="half" idx="10"/>
          </p:nvPr>
        </p:nvSpPr>
        <p:spPr/>
        <p:txBody>
          <a:bodyPr/>
          <a:lstStyle/>
          <a:p>
            <a:fld id="{71FBB7E6-1C7B-4590-ABED-B5D7DDF83F04}" type="datetimeFigureOut">
              <a:rPr lang="en-US" smtClean="0"/>
              <a:t>7/25/2023</a:t>
            </a:fld>
            <a:endParaRPr lang="en-US"/>
          </a:p>
        </p:txBody>
      </p:sp>
      <p:sp>
        <p:nvSpPr>
          <p:cNvPr id="6" name="Footer Placeholder 5">
            <a:extLst>
              <a:ext uri="{FF2B5EF4-FFF2-40B4-BE49-F238E27FC236}">
                <a16:creationId xmlns:a16="http://schemas.microsoft.com/office/drawing/2014/main" id="{A0CDDAA5-9E7D-F801-0413-2A5E613D07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25C57C-C16C-00AB-CB17-71E6B09F0870}"/>
              </a:ext>
            </a:extLst>
          </p:cNvPr>
          <p:cNvSpPr>
            <a:spLocks noGrp="1"/>
          </p:cNvSpPr>
          <p:nvPr>
            <p:ph type="sldNum" sz="quarter" idx="12"/>
          </p:nvPr>
        </p:nvSpPr>
        <p:spPr/>
        <p:txBody>
          <a:bodyPr/>
          <a:lstStyle/>
          <a:p>
            <a:fld id="{C323D979-77CD-4559-B8EB-8B892B27CCB1}" type="slidenum">
              <a:rPr lang="en-US" smtClean="0"/>
              <a:t>‹#›</a:t>
            </a:fld>
            <a:endParaRPr lang="en-US"/>
          </a:p>
        </p:txBody>
      </p:sp>
    </p:spTree>
    <p:extLst>
      <p:ext uri="{BB962C8B-B14F-4D97-AF65-F5344CB8AC3E}">
        <p14:creationId xmlns:p14="http://schemas.microsoft.com/office/powerpoint/2010/main" val="1866618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E826EF-116B-722A-44C4-6057873906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87307E-2AF2-8965-5658-A338068B44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9B0FE2-0586-F2BD-72F5-3FA9D6C9C7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FBB7E6-1C7B-4590-ABED-B5D7DDF83F04}" type="datetimeFigureOut">
              <a:rPr lang="en-US" smtClean="0"/>
              <a:t>7/25/2023</a:t>
            </a:fld>
            <a:endParaRPr lang="en-US"/>
          </a:p>
        </p:txBody>
      </p:sp>
      <p:sp>
        <p:nvSpPr>
          <p:cNvPr id="5" name="Footer Placeholder 4">
            <a:extLst>
              <a:ext uri="{FF2B5EF4-FFF2-40B4-BE49-F238E27FC236}">
                <a16:creationId xmlns:a16="http://schemas.microsoft.com/office/drawing/2014/main" id="{79E3CE48-85C7-0D91-03E4-646F0825DA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464D2EF-AF30-540C-283C-4E44CB08B3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23D979-77CD-4559-B8EB-8B892B27CCB1}" type="slidenum">
              <a:rPr lang="en-US" smtClean="0"/>
              <a:t>‹#›</a:t>
            </a:fld>
            <a:endParaRPr lang="en-US"/>
          </a:p>
        </p:txBody>
      </p:sp>
    </p:spTree>
    <p:extLst>
      <p:ext uri="{BB962C8B-B14F-4D97-AF65-F5344CB8AC3E}">
        <p14:creationId xmlns:p14="http://schemas.microsoft.com/office/powerpoint/2010/main" val="41099033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en.wikipedia.org/wiki/AXL_receptor_tyrosine_kinase"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s://www.lung.org/lung-health-diseases/lung-disease-lookup/lung-cancer/symptoms-diagnosis/lung-cancer-stagi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חץ: מחומש 3">
            <a:extLst>
              <a:ext uri="{FF2B5EF4-FFF2-40B4-BE49-F238E27FC236}">
                <a16:creationId xmlns:a16="http://schemas.microsoft.com/office/drawing/2014/main" id="{D931DC99-9E05-CC37-D4D0-A6729CCBE09F}"/>
              </a:ext>
            </a:extLst>
          </p:cNvPr>
          <p:cNvSpPr/>
          <p:nvPr/>
        </p:nvSpPr>
        <p:spPr>
          <a:xfrm flipH="1">
            <a:off x="6595672" y="4999544"/>
            <a:ext cx="10515600" cy="1184548"/>
          </a:xfrm>
          <a:prstGeom prst="homePlate">
            <a:avLst>
              <a:gd name="adj" fmla="val 92703"/>
            </a:avLst>
          </a:prstGeom>
          <a:pattFill prst="wdDnDiag">
            <a:fgClr>
              <a:schemeClr val="accent1">
                <a:lumMod val="40000"/>
                <a:lumOff val="60000"/>
              </a:schemeClr>
            </a:fgClr>
            <a:bgClr>
              <a:schemeClr val="bg2"/>
            </a:bgClr>
          </a:pattFill>
          <a:ln w="222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 name="כותרת 1">
            <a:extLst>
              <a:ext uri="{FF2B5EF4-FFF2-40B4-BE49-F238E27FC236}">
                <a16:creationId xmlns:a16="http://schemas.microsoft.com/office/drawing/2014/main" id="{487F3EC6-3473-FD65-6149-EDB219D6C330}"/>
              </a:ext>
            </a:extLst>
          </p:cNvPr>
          <p:cNvSpPr>
            <a:spLocks noGrp="1"/>
          </p:cNvSpPr>
          <p:nvPr>
            <p:ph type="ctrTitle"/>
          </p:nvPr>
        </p:nvSpPr>
        <p:spPr/>
        <p:txBody>
          <a:bodyPr>
            <a:normAutofit fontScale="90000"/>
          </a:bodyPr>
          <a:lstStyle/>
          <a:p>
            <a:r>
              <a:rPr lang="en-US" sz="6000" b="1" spc="300" dirty="0">
                <a:ln w="28575">
                  <a:solidFill>
                    <a:schemeClr val="accent1">
                      <a:lumMod val="75000"/>
                    </a:schemeClr>
                  </a:solidFill>
                </a:ln>
                <a:solidFill>
                  <a:schemeClr val="bg1"/>
                </a:solidFill>
                <a:effectLst>
                  <a:glow rad="101600">
                    <a:schemeClr val="accent2">
                      <a:satMod val="175000"/>
                      <a:alpha val="21000"/>
                    </a:schemeClr>
                  </a:glow>
                </a:effectLst>
                <a:latin typeface="Arial" panose="020B0604020202020204" pitchFamily="34" charset="0"/>
                <a:ea typeface="Times New Roman" panose="02020603050405020304" pitchFamily="18" charset="0"/>
              </a:rPr>
              <a:t>Implementing Molecular Findings to Oncological Patients' Care</a:t>
            </a:r>
            <a:endParaRPr lang="he-IL" b="1" dirty="0">
              <a:ln w="28575">
                <a:solidFill>
                  <a:schemeClr val="tx1"/>
                </a:solidFill>
              </a:ln>
              <a:solidFill>
                <a:schemeClr val="bg1"/>
              </a:solidFill>
              <a:effectLst>
                <a:glow rad="101600">
                  <a:schemeClr val="accent2">
                    <a:satMod val="175000"/>
                    <a:alpha val="21000"/>
                  </a:schemeClr>
                </a:glow>
              </a:effectLst>
            </a:endParaRPr>
          </a:p>
        </p:txBody>
      </p:sp>
      <p:sp>
        <p:nvSpPr>
          <p:cNvPr id="3" name="כותרת משנה 2">
            <a:extLst>
              <a:ext uri="{FF2B5EF4-FFF2-40B4-BE49-F238E27FC236}">
                <a16:creationId xmlns:a16="http://schemas.microsoft.com/office/drawing/2014/main" id="{2862CBCC-E28E-8C2E-6570-06679499F7DE}"/>
              </a:ext>
            </a:extLst>
          </p:cNvPr>
          <p:cNvSpPr>
            <a:spLocks noGrp="1"/>
          </p:cNvSpPr>
          <p:nvPr>
            <p:ph type="subTitle" idx="1"/>
          </p:nvPr>
        </p:nvSpPr>
        <p:spPr>
          <a:xfrm>
            <a:off x="5046689" y="5082153"/>
            <a:ext cx="9144000" cy="1655762"/>
          </a:xfrm>
        </p:spPr>
        <p:txBody>
          <a:bodyPr>
            <a:normAutofit/>
          </a:bodyPr>
          <a:lstStyle/>
          <a:p>
            <a:pPr>
              <a:spcBef>
                <a:spcPct val="0"/>
              </a:spcBef>
            </a:pPr>
            <a:r>
              <a:rPr lang="en-US" sz="2800" b="1" spc="300" dirty="0">
                <a:ln w="6350">
                  <a:solidFill>
                    <a:schemeClr val="accent1">
                      <a:lumMod val="75000"/>
                    </a:schemeClr>
                  </a:solidFill>
                </a:ln>
                <a:solidFill>
                  <a:schemeClr val="accent1">
                    <a:lumMod val="50000"/>
                  </a:schemeClr>
                </a:solidFill>
                <a:effectLst>
                  <a:glow rad="101600">
                    <a:schemeClr val="bg1">
                      <a:alpha val="60000"/>
                    </a:schemeClr>
                  </a:glow>
                </a:effectLst>
                <a:latin typeface="Arial" panose="020B0604020202020204" pitchFamily="34" charset="0"/>
                <a:cs typeface="+mj-cs"/>
              </a:rPr>
              <a:t>Dr. </a:t>
            </a:r>
            <a:r>
              <a:rPr lang="en-US" sz="2800" b="1" spc="300" dirty="0" err="1">
                <a:ln w="6350">
                  <a:solidFill>
                    <a:schemeClr val="accent1">
                      <a:lumMod val="75000"/>
                    </a:schemeClr>
                  </a:solidFill>
                </a:ln>
                <a:solidFill>
                  <a:schemeClr val="accent1">
                    <a:lumMod val="50000"/>
                  </a:schemeClr>
                </a:solidFill>
                <a:effectLst>
                  <a:glow rad="101600">
                    <a:schemeClr val="bg1">
                      <a:alpha val="60000"/>
                    </a:schemeClr>
                  </a:glow>
                </a:effectLst>
                <a:latin typeface="Arial" panose="020B0604020202020204" pitchFamily="34" charset="0"/>
                <a:cs typeface="+mj-cs"/>
              </a:rPr>
              <a:t>Aviad</a:t>
            </a:r>
            <a:r>
              <a:rPr lang="en-US" sz="2800" b="1" spc="300" dirty="0">
                <a:ln w="6350">
                  <a:solidFill>
                    <a:schemeClr val="accent1">
                      <a:lumMod val="75000"/>
                    </a:schemeClr>
                  </a:solidFill>
                </a:ln>
                <a:solidFill>
                  <a:schemeClr val="accent1">
                    <a:lumMod val="50000"/>
                  </a:schemeClr>
                </a:solidFill>
                <a:effectLst>
                  <a:glow rad="101600">
                    <a:schemeClr val="bg1">
                      <a:alpha val="60000"/>
                    </a:schemeClr>
                  </a:glow>
                </a:effectLst>
                <a:latin typeface="Arial" panose="020B0604020202020204" pitchFamily="34" charset="0"/>
                <a:cs typeface="+mj-cs"/>
              </a:rPr>
              <a:t> </a:t>
            </a:r>
            <a:r>
              <a:rPr lang="en-US" sz="2800" b="1" spc="300" dirty="0" err="1">
                <a:ln w="6350">
                  <a:solidFill>
                    <a:schemeClr val="accent1">
                      <a:lumMod val="75000"/>
                    </a:schemeClr>
                  </a:solidFill>
                </a:ln>
                <a:solidFill>
                  <a:schemeClr val="accent1">
                    <a:lumMod val="50000"/>
                  </a:schemeClr>
                </a:solidFill>
                <a:effectLst>
                  <a:glow rad="101600">
                    <a:schemeClr val="bg1">
                      <a:alpha val="60000"/>
                    </a:schemeClr>
                  </a:glow>
                </a:effectLst>
                <a:latin typeface="Arial" panose="020B0604020202020204" pitchFamily="34" charset="0"/>
                <a:cs typeface="+mj-cs"/>
              </a:rPr>
              <a:t>Zick</a:t>
            </a:r>
            <a:endParaRPr lang="he-IL" sz="2800" b="1" spc="300" dirty="0">
              <a:ln w="6350">
                <a:solidFill>
                  <a:schemeClr val="accent1">
                    <a:lumMod val="75000"/>
                  </a:schemeClr>
                </a:solidFill>
              </a:ln>
              <a:solidFill>
                <a:schemeClr val="accent1">
                  <a:lumMod val="50000"/>
                </a:schemeClr>
              </a:solidFill>
              <a:effectLst>
                <a:glow rad="101600">
                  <a:schemeClr val="bg1">
                    <a:alpha val="60000"/>
                  </a:schemeClr>
                </a:glow>
              </a:effectLst>
              <a:latin typeface="Arial" panose="020B0604020202020204" pitchFamily="34" charset="0"/>
              <a:cs typeface="+mj-cs"/>
            </a:endParaRPr>
          </a:p>
          <a:p>
            <a:pPr>
              <a:spcBef>
                <a:spcPct val="0"/>
              </a:spcBef>
            </a:pPr>
            <a:endParaRPr lang="en-US" sz="1200" b="1" spc="300" dirty="0">
              <a:ln w="6350">
                <a:solidFill>
                  <a:schemeClr val="accent1">
                    <a:lumMod val="75000"/>
                  </a:schemeClr>
                </a:solidFill>
              </a:ln>
              <a:solidFill>
                <a:schemeClr val="accent1">
                  <a:lumMod val="50000"/>
                </a:schemeClr>
              </a:solidFill>
              <a:effectLst>
                <a:glow rad="101600">
                  <a:schemeClr val="bg1">
                    <a:alpha val="60000"/>
                  </a:schemeClr>
                </a:glow>
              </a:effectLst>
              <a:latin typeface="Arial" panose="020B0604020202020204" pitchFamily="34" charset="0"/>
              <a:cs typeface="+mj-cs"/>
            </a:endParaRPr>
          </a:p>
          <a:p>
            <a:pPr>
              <a:spcBef>
                <a:spcPct val="0"/>
              </a:spcBef>
            </a:pPr>
            <a:r>
              <a:rPr lang="en-US" sz="2800" b="1" spc="300" dirty="0">
                <a:ln w="6350">
                  <a:solidFill>
                    <a:schemeClr val="accent1">
                      <a:lumMod val="75000"/>
                    </a:schemeClr>
                  </a:solidFill>
                </a:ln>
                <a:solidFill>
                  <a:schemeClr val="accent1">
                    <a:lumMod val="50000"/>
                  </a:schemeClr>
                </a:solidFill>
                <a:effectLst>
                  <a:glow rad="101600">
                    <a:schemeClr val="bg1">
                      <a:alpha val="60000"/>
                    </a:schemeClr>
                  </a:glow>
                </a:effectLst>
                <a:latin typeface="Arial" panose="020B0604020202020204" pitchFamily="34" charset="0"/>
                <a:cs typeface="+mj-cs"/>
              </a:rPr>
              <a:t>Tehila Ernst</a:t>
            </a:r>
          </a:p>
        </p:txBody>
      </p:sp>
    </p:spTree>
    <p:extLst>
      <p:ext uri="{BB962C8B-B14F-4D97-AF65-F5344CB8AC3E}">
        <p14:creationId xmlns:p14="http://schemas.microsoft.com/office/powerpoint/2010/main" val="3695541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AEEBE0C9-E6A1-240E-6408-A79A589BFC5F}"/>
              </a:ext>
            </a:extLst>
          </p:cNvPr>
          <p:cNvPicPr>
            <a:picLocks noChangeAspect="1"/>
          </p:cNvPicPr>
          <p:nvPr/>
        </p:nvPicPr>
        <p:blipFill rotWithShape="1">
          <a:blip r:embed="rId3"/>
          <a:srcRect l="18351" t="15018" r="2021" b="5302"/>
          <a:stretch/>
        </p:blipFill>
        <p:spPr>
          <a:xfrm>
            <a:off x="424075" y="696788"/>
            <a:ext cx="9103468" cy="5121524"/>
          </a:xfrm>
          <a:prstGeom prst="rect">
            <a:avLst/>
          </a:prstGeom>
        </p:spPr>
      </p:pic>
      <p:pic>
        <p:nvPicPr>
          <p:cNvPr id="4" name="מציין מיקום תוכן 3">
            <a:extLst>
              <a:ext uri="{FF2B5EF4-FFF2-40B4-BE49-F238E27FC236}">
                <a16:creationId xmlns:a16="http://schemas.microsoft.com/office/drawing/2014/main" id="{E2200FAB-3E77-5176-49BB-41F0ECFB750E}"/>
              </a:ext>
            </a:extLst>
          </p:cNvPr>
          <p:cNvPicPr>
            <a:picLocks noGrp="1" noChangeAspect="1"/>
          </p:cNvPicPr>
          <p:nvPr>
            <p:ph idx="1"/>
          </p:nvPr>
        </p:nvPicPr>
        <p:blipFill rotWithShape="1">
          <a:blip r:embed="rId4"/>
          <a:srcRect l="26029" t="40270" r="30738" b="12910"/>
          <a:stretch/>
        </p:blipFill>
        <p:spPr>
          <a:xfrm>
            <a:off x="6594599" y="3257550"/>
            <a:ext cx="5230476" cy="3184695"/>
          </a:xfrm>
          <a:prstGeom prst="rect">
            <a:avLst/>
          </a:prstGeom>
          <a:ln w="19050">
            <a:solidFill>
              <a:schemeClr val="accent1"/>
            </a:solidFill>
            <a:extLst>
              <a:ext uri="{C807C97D-BFC1-408E-A445-0C87EB9F89A2}">
                <ask:lineSketchStyleProps xmlns:ask="http://schemas.microsoft.com/office/drawing/2018/sketchyshapes" xmlns="" sd="981765707">
                  <a:custGeom>
                    <a:avLst/>
                    <a:gdLst>
                      <a:gd name="connsiteX0" fmla="*/ 0 w 5383751"/>
                      <a:gd name="connsiteY0" fmla="*/ 0 h 3278020"/>
                      <a:gd name="connsiteX1" fmla="*/ 5383751 w 5383751"/>
                      <a:gd name="connsiteY1" fmla="*/ 0 h 3278020"/>
                      <a:gd name="connsiteX2" fmla="*/ 5383751 w 5383751"/>
                      <a:gd name="connsiteY2" fmla="*/ 3278020 h 3278020"/>
                      <a:gd name="connsiteX3" fmla="*/ 0 w 5383751"/>
                      <a:gd name="connsiteY3" fmla="*/ 3278020 h 3278020"/>
                      <a:gd name="connsiteX4" fmla="*/ 0 w 5383751"/>
                      <a:gd name="connsiteY4" fmla="*/ 0 h 3278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3751" h="3278020" fill="none" extrusionOk="0">
                        <a:moveTo>
                          <a:pt x="0" y="0"/>
                        </a:moveTo>
                        <a:cubicBezTo>
                          <a:pt x="1706899" y="-33775"/>
                          <a:pt x="4650699" y="138873"/>
                          <a:pt x="5383751" y="0"/>
                        </a:cubicBezTo>
                        <a:cubicBezTo>
                          <a:pt x="5309980" y="1602521"/>
                          <a:pt x="5227868" y="2911246"/>
                          <a:pt x="5383751" y="3278020"/>
                        </a:cubicBezTo>
                        <a:cubicBezTo>
                          <a:pt x="2709476" y="3140690"/>
                          <a:pt x="1430935" y="3140164"/>
                          <a:pt x="0" y="3278020"/>
                        </a:cubicBezTo>
                        <a:cubicBezTo>
                          <a:pt x="152408" y="2435825"/>
                          <a:pt x="73868" y="1221124"/>
                          <a:pt x="0" y="0"/>
                        </a:cubicBezTo>
                        <a:close/>
                      </a:path>
                      <a:path w="5383751" h="3278020" stroke="0" extrusionOk="0">
                        <a:moveTo>
                          <a:pt x="0" y="0"/>
                        </a:moveTo>
                        <a:cubicBezTo>
                          <a:pt x="613312" y="-101487"/>
                          <a:pt x="4042734" y="-162162"/>
                          <a:pt x="5383751" y="0"/>
                        </a:cubicBezTo>
                        <a:cubicBezTo>
                          <a:pt x="5444464" y="1623697"/>
                          <a:pt x="5322679" y="1658360"/>
                          <a:pt x="5383751" y="3278020"/>
                        </a:cubicBezTo>
                        <a:cubicBezTo>
                          <a:pt x="3569895" y="3328085"/>
                          <a:pt x="1274717" y="3119571"/>
                          <a:pt x="0" y="3278020"/>
                        </a:cubicBezTo>
                        <a:cubicBezTo>
                          <a:pt x="-24452" y="2563602"/>
                          <a:pt x="-67663" y="328259"/>
                          <a:pt x="0" y="0"/>
                        </a:cubicBezTo>
                        <a:close/>
                      </a:path>
                    </a:pathLst>
                  </a:custGeom>
                  <ask:type>
                    <ask:lineSketchNone/>
                  </ask:type>
                </ask:lineSketchStyleProps>
              </a:ext>
            </a:extLst>
          </a:ln>
        </p:spPr>
      </p:pic>
      <p:cxnSp>
        <p:nvCxnSpPr>
          <p:cNvPr id="6" name="מחבר חץ ישר 5">
            <a:extLst>
              <a:ext uri="{FF2B5EF4-FFF2-40B4-BE49-F238E27FC236}">
                <a16:creationId xmlns:a16="http://schemas.microsoft.com/office/drawing/2014/main" id="{C07082E7-F4CC-ED28-9287-C6A1C8FBFEB3}"/>
              </a:ext>
            </a:extLst>
          </p:cNvPr>
          <p:cNvCxnSpPr/>
          <p:nvPr/>
        </p:nvCxnSpPr>
        <p:spPr>
          <a:xfrm>
            <a:off x="7261630" y="4014693"/>
            <a:ext cx="448056" cy="0"/>
          </a:xfrm>
          <a:prstGeom prst="straightConnector1">
            <a:avLst/>
          </a:prstGeom>
          <a:ln w="57150">
            <a:solidFill>
              <a:schemeClr val="accent1">
                <a:lumMod val="50000"/>
              </a:schemeClr>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376716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קבוצה 5">
            <a:extLst>
              <a:ext uri="{FF2B5EF4-FFF2-40B4-BE49-F238E27FC236}">
                <a16:creationId xmlns:a16="http://schemas.microsoft.com/office/drawing/2014/main" id="{8EB923CA-E664-760C-C209-6CE263BFBB00}"/>
              </a:ext>
            </a:extLst>
          </p:cNvPr>
          <p:cNvGrpSpPr/>
          <p:nvPr/>
        </p:nvGrpSpPr>
        <p:grpSpPr>
          <a:xfrm>
            <a:off x="877511" y="632383"/>
            <a:ext cx="9809539" cy="3101975"/>
            <a:chOff x="395458" y="1690688"/>
            <a:chExt cx="10102774" cy="3093396"/>
          </a:xfrm>
        </p:grpSpPr>
        <p:pic>
          <p:nvPicPr>
            <p:cNvPr id="5" name="תמונה 4">
              <a:extLst>
                <a:ext uri="{FF2B5EF4-FFF2-40B4-BE49-F238E27FC236}">
                  <a16:creationId xmlns:a16="http://schemas.microsoft.com/office/drawing/2014/main" id="{CC3EABB2-9A31-3830-A5F4-AC9EC4F7DCFF}"/>
                </a:ext>
              </a:extLst>
            </p:cNvPr>
            <p:cNvPicPr>
              <a:picLocks noChangeAspect="1"/>
            </p:cNvPicPr>
            <p:nvPr/>
          </p:nvPicPr>
          <p:blipFill rotWithShape="1">
            <a:blip r:embed="rId3"/>
            <a:srcRect l="18031" t="33626" r="2736" b="21245"/>
            <a:stretch/>
          </p:blipFill>
          <p:spPr>
            <a:xfrm>
              <a:off x="838200" y="1690688"/>
              <a:ext cx="9660032" cy="3093396"/>
            </a:xfrm>
            <a:prstGeom prst="rect">
              <a:avLst/>
            </a:prstGeom>
          </p:spPr>
        </p:pic>
        <p:cxnSp>
          <p:nvCxnSpPr>
            <p:cNvPr id="4" name="מחבר חץ ישר 3">
              <a:extLst>
                <a:ext uri="{FF2B5EF4-FFF2-40B4-BE49-F238E27FC236}">
                  <a16:creationId xmlns:a16="http://schemas.microsoft.com/office/drawing/2014/main" id="{A9968D61-9BE0-2D27-AA1A-6FBA417221B6}"/>
                </a:ext>
              </a:extLst>
            </p:cNvPr>
            <p:cNvCxnSpPr/>
            <p:nvPr/>
          </p:nvCxnSpPr>
          <p:spPr>
            <a:xfrm>
              <a:off x="395458" y="3777581"/>
              <a:ext cx="448056" cy="0"/>
            </a:xfrm>
            <a:prstGeom prst="straightConnector1">
              <a:avLst/>
            </a:prstGeom>
            <a:ln w="57150">
              <a:solidFill>
                <a:schemeClr val="accent1">
                  <a:lumMod val="50000"/>
                </a:schemeClr>
              </a:solidFill>
              <a:tailEnd type="triangle"/>
            </a:ln>
          </p:spPr>
          <p:style>
            <a:lnRef idx="1">
              <a:schemeClr val="accent2"/>
            </a:lnRef>
            <a:fillRef idx="0">
              <a:schemeClr val="accent2"/>
            </a:fillRef>
            <a:effectRef idx="0">
              <a:schemeClr val="accent2"/>
            </a:effectRef>
            <a:fontRef idx="minor">
              <a:schemeClr val="tx1"/>
            </a:fontRef>
          </p:style>
        </p:cxnSp>
      </p:grpSp>
      <p:pic>
        <p:nvPicPr>
          <p:cNvPr id="9" name="תמונה 8">
            <a:extLst>
              <a:ext uri="{FF2B5EF4-FFF2-40B4-BE49-F238E27FC236}">
                <a16:creationId xmlns:a16="http://schemas.microsoft.com/office/drawing/2014/main" id="{17855C41-FB2E-C838-7327-81A552362A74}"/>
              </a:ext>
            </a:extLst>
          </p:cNvPr>
          <p:cNvPicPr>
            <a:picLocks noChangeAspect="1"/>
          </p:cNvPicPr>
          <p:nvPr/>
        </p:nvPicPr>
        <p:blipFill rotWithShape="1">
          <a:blip r:embed="rId4"/>
          <a:srcRect l="17096" t="14472" r="20845" b="44951"/>
          <a:stretch/>
        </p:blipFill>
        <p:spPr>
          <a:xfrm>
            <a:off x="95250" y="4035831"/>
            <a:ext cx="5956830" cy="2189786"/>
          </a:xfrm>
          <a:prstGeom prst="rect">
            <a:avLst/>
          </a:prstGeom>
        </p:spPr>
      </p:pic>
      <p:pic>
        <p:nvPicPr>
          <p:cNvPr id="10" name="תמונה 9">
            <a:extLst>
              <a:ext uri="{FF2B5EF4-FFF2-40B4-BE49-F238E27FC236}">
                <a16:creationId xmlns:a16="http://schemas.microsoft.com/office/drawing/2014/main" id="{200FA399-95FF-C6B3-6A67-377B2166BD66}"/>
              </a:ext>
            </a:extLst>
          </p:cNvPr>
          <p:cNvPicPr>
            <a:picLocks noChangeAspect="1"/>
          </p:cNvPicPr>
          <p:nvPr/>
        </p:nvPicPr>
        <p:blipFill rotWithShape="1">
          <a:blip r:embed="rId5"/>
          <a:srcRect l="17713" t="17856" r="20212" b="57450"/>
          <a:stretch/>
        </p:blipFill>
        <p:spPr>
          <a:xfrm>
            <a:off x="6191250" y="4905030"/>
            <a:ext cx="5904692" cy="1320587"/>
          </a:xfrm>
          <a:prstGeom prst="rect">
            <a:avLst/>
          </a:prstGeom>
        </p:spPr>
      </p:pic>
    </p:spTree>
    <p:extLst>
      <p:ext uri="{BB962C8B-B14F-4D97-AF65-F5344CB8AC3E}">
        <p14:creationId xmlns:p14="http://schemas.microsoft.com/office/powerpoint/2010/main" val="1312105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BAFBCEEB-71D2-C400-D90A-602073DB91AD}"/>
              </a:ext>
            </a:extLst>
          </p:cNvPr>
          <p:cNvSpPr>
            <a:spLocks noGrp="1"/>
          </p:cNvSpPr>
          <p:nvPr>
            <p:ph idx="1"/>
          </p:nvPr>
        </p:nvSpPr>
        <p:spPr>
          <a:xfrm>
            <a:off x="5603131" y="1825624"/>
            <a:ext cx="6131669" cy="4079876"/>
          </a:xfrm>
        </p:spPr>
        <p:txBody>
          <a:bodyPr>
            <a:normAutofit/>
          </a:bodyPr>
          <a:lstStyle/>
          <a:p>
            <a:pPr algn="just">
              <a:buClr>
                <a:schemeClr val="accent1">
                  <a:lumMod val="50000"/>
                </a:schemeClr>
              </a:buClr>
              <a:buFont typeface="Calibri" panose="020F0502020204030204" pitchFamily="34" charset="0"/>
              <a:buChar char="●"/>
            </a:pPr>
            <a:r>
              <a:rPr lang="en-US" sz="2400" dirty="0"/>
              <a:t>Rearrangements between the RET gene and KIF5B lead to overexpression of the RET protein (2-30-fold higher RET expression).</a:t>
            </a:r>
          </a:p>
          <a:p>
            <a:pPr algn="just">
              <a:buClr>
                <a:schemeClr val="accent1">
                  <a:lumMod val="50000"/>
                </a:schemeClr>
              </a:buClr>
              <a:buFont typeface="Calibri" panose="020F0502020204030204" pitchFamily="34" charset="0"/>
              <a:buChar char="●"/>
            </a:pPr>
            <a:r>
              <a:rPr lang="en-US" sz="2400" dirty="0"/>
              <a:t>The KIF5B-RET proteins are likely to form a homodimer through the coiled-coil domain of KIF5B, causing an aberrant activation of the kinase function of RET</a:t>
            </a:r>
          </a:p>
          <a:p>
            <a:pPr algn="just">
              <a:buClr>
                <a:schemeClr val="accent1">
                  <a:lumMod val="50000"/>
                </a:schemeClr>
              </a:buClr>
              <a:buFont typeface="Calibri" panose="020F0502020204030204" pitchFamily="34" charset="0"/>
              <a:buChar char="●"/>
            </a:pPr>
            <a:r>
              <a:rPr lang="en-US" sz="2400" dirty="0"/>
              <a:t>The KIF5B-RET fusion is a driver mutation.</a:t>
            </a:r>
          </a:p>
        </p:txBody>
      </p:sp>
      <p:pic>
        <p:nvPicPr>
          <p:cNvPr id="5" name="תמונה 4">
            <a:extLst>
              <a:ext uri="{FF2B5EF4-FFF2-40B4-BE49-F238E27FC236}">
                <a16:creationId xmlns:a16="http://schemas.microsoft.com/office/drawing/2014/main" id="{FCC7B54F-CB32-DDD6-CFB0-C56F31305D4B}"/>
              </a:ext>
            </a:extLst>
          </p:cNvPr>
          <p:cNvPicPr>
            <a:picLocks noChangeAspect="1"/>
          </p:cNvPicPr>
          <p:nvPr/>
        </p:nvPicPr>
        <p:blipFill rotWithShape="1">
          <a:blip r:embed="rId3"/>
          <a:srcRect t="10729" r="37766" b="32756"/>
          <a:stretch/>
        </p:blipFill>
        <p:spPr>
          <a:xfrm>
            <a:off x="381001" y="2081703"/>
            <a:ext cx="5067300" cy="2587130"/>
          </a:xfrm>
          <a:prstGeom prst="snipRoundRect">
            <a:avLst>
              <a:gd name="adj1" fmla="val 0"/>
              <a:gd name="adj2" fmla="val 16667"/>
            </a:avLst>
          </a:prstGeom>
        </p:spPr>
      </p:pic>
      <p:sp>
        <p:nvSpPr>
          <p:cNvPr id="12" name="תיבת טקסט 11">
            <a:extLst>
              <a:ext uri="{FF2B5EF4-FFF2-40B4-BE49-F238E27FC236}">
                <a16:creationId xmlns:a16="http://schemas.microsoft.com/office/drawing/2014/main" id="{4385D883-FD8A-A8C3-D853-121E23023DD8}"/>
              </a:ext>
            </a:extLst>
          </p:cNvPr>
          <p:cNvSpPr txBox="1"/>
          <p:nvPr/>
        </p:nvSpPr>
        <p:spPr>
          <a:xfrm>
            <a:off x="647700" y="6379672"/>
            <a:ext cx="10820399" cy="369332"/>
          </a:xfrm>
          <a:prstGeom prst="rect">
            <a:avLst/>
          </a:prstGeom>
          <a:noFill/>
        </p:spPr>
        <p:txBody>
          <a:bodyPr wrap="square">
            <a:spAutoFit/>
          </a:bodyPr>
          <a:lstStyle/>
          <a:p>
            <a:pPr algn="ctr"/>
            <a:r>
              <a:rPr lang="en-US" dirty="0"/>
              <a:t>Kohno, Takashi, et al. "KIF5B-RET fusions in lung adenocarcinoma." Nature medicine 18.3 (2012): 375-377.‏</a:t>
            </a:r>
          </a:p>
        </p:txBody>
      </p:sp>
      <p:sp>
        <p:nvSpPr>
          <p:cNvPr id="2" name="חץ: מחומש 1">
            <a:extLst>
              <a:ext uri="{FF2B5EF4-FFF2-40B4-BE49-F238E27FC236}">
                <a16:creationId xmlns:a16="http://schemas.microsoft.com/office/drawing/2014/main" id="{8CDE0B3B-B546-822C-66C7-AB70A57D4B7C}"/>
              </a:ext>
            </a:extLst>
          </p:cNvPr>
          <p:cNvSpPr/>
          <p:nvPr/>
        </p:nvSpPr>
        <p:spPr>
          <a:xfrm>
            <a:off x="-4066136" y="135926"/>
            <a:ext cx="11247986" cy="1184548"/>
          </a:xfrm>
          <a:prstGeom prst="homePlate">
            <a:avLst>
              <a:gd name="adj" fmla="val 92703"/>
            </a:avLst>
          </a:prstGeom>
          <a:pattFill prst="wdDnDiag">
            <a:fgClr>
              <a:schemeClr val="accent1">
                <a:lumMod val="40000"/>
                <a:lumOff val="60000"/>
              </a:schemeClr>
            </a:fgClr>
            <a:bgClr>
              <a:schemeClr val="bg2"/>
            </a:bgClr>
          </a:pattFill>
          <a:ln w="222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כותרת 1">
            <a:extLst>
              <a:ext uri="{FF2B5EF4-FFF2-40B4-BE49-F238E27FC236}">
                <a16:creationId xmlns:a16="http://schemas.microsoft.com/office/drawing/2014/main" id="{69311381-247E-4719-061E-43A160773D1E}"/>
              </a:ext>
            </a:extLst>
          </p:cNvPr>
          <p:cNvSpPr txBox="1">
            <a:spLocks/>
          </p:cNvSpPr>
          <p:nvPr/>
        </p:nvSpPr>
        <p:spPr>
          <a:xfrm>
            <a:off x="-2258462" y="-230401"/>
            <a:ext cx="10515600" cy="1325563"/>
          </a:xfrm>
          <a:prstGeom prst="rect">
            <a:avLst/>
          </a:prstGeom>
        </p:spPr>
        <p:txBody>
          <a:bodyPr vert="horz" lIns="91440" tIns="45720" rIns="91440" bIns="45720" rtlCol="0" anchor="b">
            <a:normAutofit/>
            <a:scene3d>
              <a:camera prst="orthographicFront"/>
              <a:lightRig rig="threePt" dir="t"/>
            </a:scene3d>
            <a:sp3d extrusionH="57150">
              <a:bevelT w="38100" h="38100"/>
            </a:sp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spc="300" dirty="0">
                <a:ln w="6350">
                  <a:solidFill>
                    <a:schemeClr val="accent1">
                      <a:lumMod val="75000"/>
                    </a:schemeClr>
                  </a:solidFill>
                </a:ln>
                <a:solidFill>
                  <a:schemeClr val="accent1">
                    <a:lumMod val="50000"/>
                  </a:schemeClr>
                </a:solidFill>
                <a:effectLst>
                  <a:glow rad="101600">
                    <a:schemeClr val="bg1">
                      <a:alpha val="60000"/>
                    </a:schemeClr>
                  </a:glow>
                </a:effectLst>
                <a:latin typeface="Arial" panose="020B0604020202020204" pitchFamily="34" charset="0"/>
              </a:rPr>
              <a:t>KIF5B-RET fusion</a:t>
            </a:r>
          </a:p>
        </p:txBody>
      </p:sp>
    </p:spTree>
    <p:extLst>
      <p:ext uri="{BB962C8B-B14F-4D97-AF65-F5344CB8AC3E}">
        <p14:creationId xmlns:p14="http://schemas.microsoft.com/office/powerpoint/2010/main" val="4286928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AAA47B38-A45B-5468-F367-7778F9E609EC}"/>
              </a:ext>
            </a:extLst>
          </p:cNvPr>
          <p:cNvSpPr>
            <a:spLocks noGrp="1"/>
          </p:cNvSpPr>
          <p:nvPr>
            <p:ph idx="1"/>
          </p:nvPr>
        </p:nvSpPr>
        <p:spPr>
          <a:xfrm>
            <a:off x="838200" y="1825624"/>
            <a:ext cx="10515600" cy="3832225"/>
          </a:xfrm>
        </p:spPr>
        <p:txBody>
          <a:bodyPr>
            <a:normAutofit/>
          </a:bodyPr>
          <a:lstStyle/>
          <a:p>
            <a:r>
              <a:rPr lang="en-US" sz="2400" dirty="0"/>
              <a:t>The incidence of RET fusion-positive NSCLC is similar in men and women.</a:t>
            </a:r>
          </a:p>
          <a:p>
            <a:r>
              <a:rPr lang="en-US" sz="2400" dirty="0"/>
              <a:t>The proportion of patients with NSCLC who have RET rearrangements is approximately 1%-2%.</a:t>
            </a:r>
          </a:p>
          <a:p>
            <a:r>
              <a:rPr lang="en-US" sz="2400" dirty="0"/>
              <a:t>RET fusion-positive NSCLC has typical clinical features, such as younger age at onset and a low smoking rate.</a:t>
            </a:r>
          </a:p>
          <a:p>
            <a:r>
              <a:rPr lang="en-US" sz="2400" dirty="0"/>
              <a:t>NSCLC patients with RET gene rearrangement have a poor prognosis and are more likely to develop distant metastasis</a:t>
            </a:r>
            <a:r>
              <a:rPr lang="en-US" b="0" i="0" dirty="0">
                <a:solidFill>
                  <a:srgbClr val="212121"/>
                </a:solidFill>
                <a:effectLst/>
                <a:latin typeface="Cambria" panose="02040503050406030204" pitchFamily="18" charset="0"/>
              </a:rPr>
              <a:t>. </a:t>
            </a:r>
            <a:endParaRPr lang="he-IL" dirty="0"/>
          </a:p>
        </p:txBody>
      </p:sp>
      <p:sp>
        <p:nvSpPr>
          <p:cNvPr id="4" name="מציין מיקום תוכן 2">
            <a:extLst>
              <a:ext uri="{FF2B5EF4-FFF2-40B4-BE49-F238E27FC236}">
                <a16:creationId xmlns:a16="http://schemas.microsoft.com/office/drawing/2014/main" id="{BD759ADE-892B-89DD-3854-38329DEC5F50}"/>
              </a:ext>
            </a:extLst>
          </p:cNvPr>
          <p:cNvSpPr txBox="1">
            <a:spLocks/>
          </p:cNvSpPr>
          <p:nvPr/>
        </p:nvSpPr>
        <p:spPr>
          <a:xfrm>
            <a:off x="657427" y="6132951"/>
            <a:ext cx="10877145" cy="7198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0" i="0" dirty="0">
                <a:solidFill>
                  <a:srgbClr val="222222"/>
                </a:solidFill>
                <a:effectLst/>
                <a:latin typeface="Arial" panose="020B0604020202020204" pitchFamily="34" charset="0"/>
              </a:rPr>
              <a:t>Shen, </a:t>
            </a:r>
            <a:r>
              <a:rPr lang="en-US" sz="2000" b="0" i="0" dirty="0" err="1">
                <a:solidFill>
                  <a:srgbClr val="222222"/>
                </a:solidFill>
                <a:effectLst/>
                <a:latin typeface="Arial" panose="020B0604020202020204" pitchFamily="34" charset="0"/>
              </a:rPr>
              <a:t>Zixiong</a:t>
            </a:r>
            <a:r>
              <a:rPr lang="en-US" sz="2000" b="0" i="0" dirty="0">
                <a:solidFill>
                  <a:srgbClr val="222222"/>
                </a:solidFill>
                <a:effectLst/>
                <a:latin typeface="Arial" panose="020B0604020202020204" pitchFamily="34" charset="0"/>
              </a:rPr>
              <a:t>, et al. "Targeted therapy of RET fusion-positive non-small cell lung cancer." </a:t>
            </a:r>
            <a:r>
              <a:rPr lang="en-US" sz="2000" b="0" i="1" dirty="0">
                <a:solidFill>
                  <a:srgbClr val="222222"/>
                </a:solidFill>
                <a:effectLst/>
                <a:latin typeface="Arial" panose="020B0604020202020204" pitchFamily="34" charset="0"/>
              </a:rPr>
              <a:t>Frontiers in Oncology</a:t>
            </a:r>
            <a:r>
              <a:rPr lang="en-US" sz="2000" b="0" i="0" dirty="0">
                <a:solidFill>
                  <a:srgbClr val="222222"/>
                </a:solidFill>
                <a:effectLst/>
                <a:latin typeface="Arial" panose="020B0604020202020204" pitchFamily="34" charset="0"/>
              </a:rPr>
              <a:t> 12 (2022).‏</a:t>
            </a:r>
            <a:endParaRPr lang="he-IL" sz="2000" dirty="0"/>
          </a:p>
        </p:txBody>
      </p:sp>
      <p:sp>
        <p:nvSpPr>
          <p:cNvPr id="7" name="חץ: מחומש 6">
            <a:extLst>
              <a:ext uri="{FF2B5EF4-FFF2-40B4-BE49-F238E27FC236}">
                <a16:creationId xmlns:a16="http://schemas.microsoft.com/office/drawing/2014/main" id="{9620520D-2CE7-005E-22EF-F8F4F1EEF5F4}"/>
              </a:ext>
            </a:extLst>
          </p:cNvPr>
          <p:cNvSpPr/>
          <p:nvPr/>
        </p:nvSpPr>
        <p:spPr>
          <a:xfrm>
            <a:off x="-6104486" y="135926"/>
            <a:ext cx="11247986" cy="1184548"/>
          </a:xfrm>
          <a:prstGeom prst="homePlate">
            <a:avLst>
              <a:gd name="adj" fmla="val 92703"/>
            </a:avLst>
          </a:prstGeom>
          <a:pattFill prst="wdDnDiag">
            <a:fgClr>
              <a:schemeClr val="accent1">
                <a:lumMod val="40000"/>
                <a:lumOff val="60000"/>
              </a:schemeClr>
            </a:fgClr>
            <a:bgClr>
              <a:schemeClr val="bg2"/>
            </a:bgClr>
          </a:pattFill>
          <a:ln w="222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8" name="כותרת 1">
            <a:extLst>
              <a:ext uri="{FF2B5EF4-FFF2-40B4-BE49-F238E27FC236}">
                <a16:creationId xmlns:a16="http://schemas.microsoft.com/office/drawing/2014/main" id="{CE701C69-B1BF-F875-107E-D5858111FA40}"/>
              </a:ext>
            </a:extLst>
          </p:cNvPr>
          <p:cNvSpPr txBox="1">
            <a:spLocks/>
          </p:cNvSpPr>
          <p:nvPr/>
        </p:nvSpPr>
        <p:spPr>
          <a:xfrm>
            <a:off x="-3172862" y="-230401"/>
            <a:ext cx="10515600" cy="1325563"/>
          </a:xfrm>
          <a:prstGeom prst="rect">
            <a:avLst/>
          </a:prstGeom>
        </p:spPr>
        <p:txBody>
          <a:bodyPr vert="horz" lIns="91440" tIns="45720" rIns="91440" bIns="45720" rtlCol="0" anchor="b">
            <a:normAutofit/>
            <a:scene3d>
              <a:camera prst="orthographicFront"/>
              <a:lightRig rig="threePt" dir="t"/>
            </a:scene3d>
            <a:sp3d extrusionH="57150">
              <a:bevelT w="38100" h="38100"/>
            </a:sp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spc="300" dirty="0">
                <a:ln w="6350">
                  <a:solidFill>
                    <a:schemeClr val="accent1">
                      <a:lumMod val="75000"/>
                    </a:schemeClr>
                  </a:solidFill>
                </a:ln>
                <a:solidFill>
                  <a:schemeClr val="accent1">
                    <a:lumMod val="50000"/>
                  </a:schemeClr>
                </a:solidFill>
                <a:effectLst>
                  <a:glow rad="101600">
                    <a:schemeClr val="bg1">
                      <a:alpha val="60000"/>
                    </a:schemeClr>
                  </a:glow>
                </a:effectLst>
                <a:latin typeface="Arial" panose="020B0604020202020204" pitchFamily="34" charset="0"/>
              </a:rPr>
              <a:t>Prognosis</a:t>
            </a:r>
          </a:p>
        </p:txBody>
      </p:sp>
    </p:spTree>
    <p:extLst>
      <p:ext uri="{BB962C8B-B14F-4D97-AF65-F5344CB8AC3E}">
        <p14:creationId xmlns:p14="http://schemas.microsoft.com/office/powerpoint/2010/main" val="150279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7EAD2FA4-53A8-8BB1-CEF6-99E4CD1CB16F}"/>
              </a:ext>
            </a:extLst>
          </p:cNvPr>
          <p:cNvPicPr>
            <a:picLocks noChangeAspect="1"/>
          </p:cNvPicPr>
          <p:nvPr/>
        </p:nvPicPr>
        <p:blipFill rotWithShape="1">
          <a:blip r:embed="rId3"/>
          <a:srcRect l="10851" t="20979" r="12166" b="5303"/>
          <a:stretch/>
        </p:blipFill>
        <p:spPr>
          <a:xfrm>
            <a:off x="838200" y="1027906"/>
            <a:ext cx="9385678" cy="5053181"/>
          </a:xfrm>
          <a:prstGeom prst="rect">
            <a:avLst/>
          </a:prstGeom>
        </p:spPr>
      </p:pic>
      <p:sp>
        <p:nvSpPr>
          <p:cNvPr id="2" name="אליפסה 1">
            <a:extLst>
              <a:ext uri="{FF2B5EF4-FFF2-40B4-BE49-F238E27FC236}">
                <a16:creationId xmlns:a16="http://schemas.microsoft.com/office/drawing/2014/main" id="{FAF91970-A35A-ED9A-D1C3-C7F863CBF72D}"/>
              </a:ext>
            </a:extLst>
          </p:cNvPr>
          <p:cNvSpPr/>
          <p:nvPr/>
        </p:nvSpPr>
        <p:spPr>
          <a:xfrm flipH="1">
            <a:off x="3638549" y="1447800"/>
            <a:ext cx="1638301" cy="81153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 name="אליפסה 2">
            <a:extLst>
              <a:ext uri="{FF2B5EF4-FFF2-40B4-BE49-F238E27FC236}">
                <a16:creationId xmlns:a16="http://schemas.microsoft.com/office/drawing/2014/main" id="{F19A25DE-E6B3-2811-F537-4C2937CA1748}"/>
              </a:ext>
            </a:extLst>
          </p:cNvPr>
          <p:cNvSpPr/>
          <p:nvPr/>
        </p:nvSpPr>
        <p:spPr>
          <a:xfrm flipH="1">
            <a:off x="3854637" y="2343150"/>
            <a:ext cx="2336612" cy="57039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597454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8502E068-D04E-9A4B-33E3-697936C99087}"/>
              </a:ext>
            </a:extLst>
          </p:cNvPr>
          <p:cNvSpPr>
            <a:spLocks noGrp="1"/>
          </p:cNvSpPr>
          <p:nvPr>
            <p:ph idx="1"/>
          </p:nvPr>
        </p:nvSpPr>
        <p:spPr>
          <a:xfrm>
            <a:off x="838199" y="2073275"/>
            <a:ext cx="10001251" cy="4351338"/>
          </a:xfrm>
        </p:spPr>
        <p:txBody>
          <a:bodyPr/>
          <a:lstStyle/>
          <a:p>
            <a:pPr algn="just">
              <a:buClr>
                <a:schemeClr val="accent1">
                  <a:lumMod val="50000"/>
                </a:schemeClr>
              </a:buClr>
              <a:buFont typeface="Calibri" panose="020F0502020204030204" pitchFamily="34" charset="0"/>
              <a:buChar char="●"/>
            </a:pPr>
            <a:r>
              <a:rPr lang="en-US" b="1" dirty="0" err="1"/>
              <a:t>Selpercatinib</a:t>
            </a:r>
            <a:r>
              <a:rPr lang="en-US" dirty="0"/>
              <a:t> is a kinase inhibitor, meaning it blocks a type of enzyme (kinase) and helps prevent the cancer cells from growing.</a:t>
            </a:r>
          </a:p>
          <a:p>
            <a:pPr algn="just">
              <a:buClr>
                <a:schemeClr val="accent1">
                  <a:lumMod val="50000"/>
                </a:schemeClr>
              </a:buClr>
              <a:buFont typeface="Calibri" panose="020F0502020204030204" pitchFamily="34" charset="0"/>
              <a:buChar char="●"/>
            </a:pPr>
            <a:r>
              <a:rPr lang="en-US" dirty="0"/>
              <a:t> It is the first therapy approved specifically for people with cancer and RET gene alterations.</a:t>
            </a:r>
            <a:endParaRPr lang="en-US" b="0" i="0" dirty="0">
              <a:solidFill>
                <a:srgbClr val="202122"/>
              </a:solidFill>
              <a:effectLst/>
              <a:latin typeface="Arial" panose="020B0604020202020204" pitchFamily="34" charset="0"/>
            </a:endParaRPr>
          </a:p>
        </p:txBody>
      </p:sp>
      <p:pic>
        <p:nvPicPr>
          <p:cNvPr id="10242" name="Picture 2" descr="Selpercatinib - Wikipedia">
            <a:extLst>
              <a:ext uri="{FF2B5EF4-FFF2-40B4-BE49-F238E27FC236}">
                <a16:creationId xmlns:a16="http://schemas.microsoft.com/office/drawing/2014/main" id="{23E71D92-F11B-BA45-54BA-27EFC3D491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9553" y="4248944"/>
            <a:ext cx="3769897" cy="1656975"/>
          </a:xfrm>
          <a:prstGeom prst="rect">
            <a:avLst/>
          </a:prstGeom>
          <a:noFill/>
          <a:extLst>
            <a:ext uri="{909E8E84-426E-40DD-AFC4-6F175D3DCCD1}">
              <a14:hiddenFill xmlns:a14="http://schemas.microsoft.com/office/drawing/2010/main">
                <a:solidFill>
                  <a:srgbClr val="FFFFFF"/>
                </a:solidFill>
              </a14:hiddenFill>
            </a:ext>
          </a:extLst>
        </p:spPr>
      </p:pic>
      <p:sp>
        <p:nvSpPr>
          <p:cNvPr id="6" name="חץ: מחומש 5">
            <a:extLst>
              <a:ext uri="{FF2B5EF4-FFF2-40B4-BE49-F238E27FC236}">
                <a16:creationId xmlns:a16="http://schemas.microsoft.com/office/drawing/2014/main" id="{1287860B-E9B5-DF94-1059-86FDF633B269}"/>
              </a:ext>
            </a:extLst>
          </p:cNvPr>
          <p:cNvSpPr/>
          <p:nvPr/>
        </p:nvSpPr>
        <p:spPr>
          <a:xfrm>
            <a:off x="-5285336" y="135926"/>
            <a:ext cx="11247986" cy="1184548"/>
          </a:xfrm>
          <a:prstGeom prst="homePlate">
            <a:avLst>
              <a:gd name="adj" fmla="val 92703"/>
            </a:avLst>
          </a:prstGeom>
          <a:pattFill prst="wdDnDiag">
            <a:fgClr>
              <a:schemeClr val="accent1">
                <a:lumMod val="40000"/>
                <a:lumOff val="60000"/>
              </a:schemeClr>
            </a:fgClr>
            <a:bgClr>
              <a:schemeClr val="bg2"/>
            </a:bgClr>
          </a:pattFill>
          <a:ln w="222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7" name="כותרת 1">
            <a:extLst>
              <a:ext uri="{FF2B5EF4-FFF2-40B4-BE49-F238E27FC236}">
                <a16:creationId xmlns:a16="http://schemas.microsoft.com/office/drawing/2014/main" id="{3AB0A295-7761-A703-4613-04B7BECC4F67}"/>
              </a:ext>
            </a:extLst>
          </p:cNvPr>
          <p:cNvSpPr txBox="1">
            <a:spLocks/>
          </p:cNvSpPr>
          <p:nvPr/>
        </p:nvSpPr>
        <p:spPr>
          <a:xfrm>
            <a:off x="-2696612" y="-230401"/>
            <a:ext cx="10515600" cy="1325563"/>
          </a:xfrm>
          <a:prstGeom prst="rect">
            <a:avLst/>
          </a:prstGeom>
        </p:spPr>
        <p:txBody>
          <a:bodyPr vert="horz" lIns="91440" tIns="45720" rIns="91440" bIns="45720" rtlCol="0" anchor="b">
            <a:normAutofit/>
            <a:scene3d>
              <a:camera prst="orthographicFront"/>
              <a:lightRig rig="threePt" dir="t"/>
            </a:scene3d>
            <a:sp3d extrusionH="57150">
              <a:bevelT w="38100" h="38100"/>
            </a:sp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spc="300" dirty="0" err="1">
                <a:ln w="6350">
                  <a:solidFill>
                    <a:schemeClr val="accent1">
                      <a:lumMod val="75000"/>
                    </a:schemeClr>
                  </a:solidFill>
                </a:ln>
                <a:solidFill>
                  <a:schemeClr val="accent1">
                    <a:lumMod val="50000"/>
                  </a:schemeClr>
                </a:solidFill>
                <a:effectLst>
                  <a:glow rad="101600">
                    <a:schemeClr val="bg1">
                      <a:alpha val="60000"/>
                    </a:schemeClr>
                  </a:glow>
                </a:effectLst>
                <a:latin typeface="Arial" panose="020B0604020202020204" pitchFamily="34" charset="0"/>
              </a:rPr>
              <a:t>Selpercatinib</a:t>
            </a:r>
            <a:endParaRPr lang="en-US" sz="4400" b="1" spc="300" dirty="0">
              <a:ln w="6350">
                <a:solidFill>
                  <a:schemeClr val="accent1">
                    <a:lumMod val="75000"/>
                  </a:schemeClr>
                </a:solidFill>
              </a:ln>
              <a:solidFill>
                <a:schemeClr val="accent1">
                  <a:lumMod val="50000"/>
                </a:schemeClr>
              </a:solidFill>
              <a:effectLst>
                <a:glow rad="101600">
                  <a:schemeClr val="bg1">
                    <a:alpha val="60000"/>
                  </a:schemeClr>
                </a:glow>
              </a:effectLst>
              <a:latin typeface="Arial" panose="020B0604020202020204" pitchFamily="34" charset="0"/>
            </a:endParaRPr>
          </a:p>
        </p:txBody>
      </p:sp>
    </p:spTree>
    <p:extLst>
      <p:ext uri="{BB962C8B-B14F-4D97-AF65-F5344CB8AC3E}">
        <p14:creationId xmlns:p14="http://schemas.microsoft.com/office/powerpoint/2010/main" val="2385544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5BCB4AC8-1492-8D1C-9B69-31DAF62BBCAD}"/>
              </a:ext>
            </a:extLst>
          </p:cNvPr>
          <p:cNvPicPr>
            <a:picLocks noChangeAspect="1"/>
          </p:cNvPicPr>
          <p:nvPr/>
        </p:nvPicPr>
        <p:blipFill rotWithShape="1">
          <a:blip r:embed="rId3"/>
          <a:srcRect l="7442" t="38760" r="6631" b="29952"/>
          <a:stretch/>
        </p:blipFill>
        <p:spPr>
          <a:xfrm>
            <a:off x="838200" y="1488669"/>
            <a:ext cx="9959392" cy="2038932"/>
          </a:xfrm>
          <a:prstGeom prst="rect">
            <a:avLst/>
          </a:prstGeom>
        </p:spPr>
      </p:pic>
      <p:pic>
        <p:nvPicPr>
          <p:cNvPr id="7" name="תמונה 6">
            <a:extLst>
              <a:ext uri="{FF2B5EF4-FFF2-40B4-BE49-F238E27FC236}">
                <a16:creationId xmlns:a16="http://schemas.microsoft.com/office/drawing/2014/main" id="{EFEC6003-36D8-05E9-A558-9F19DCA7E515}"/>
              </a:ext>
            </a:extLst>
          </p:cNvPr>
          <p:cNvPicPr>
            <a:picLocks noChangeAspect="1"/>
          </p:cNvPicPr>
          <p:nvPr/>
        </p:nvPicPr>
        <p:blipFill rotWithShape="1">
          <a:blip r:embed="rId4"/>
          <a:srcRect l="6875" t="34311" r="6875" b="17382"/>
          <a:stretch/>
        </p:blipFill>
        <p:spPr>
          <a:xfrm>
            <a:off x="838200" y="3491825"/>
            <a:ext cx="9959392" cy="3136156"/>
          </a:xfrm>
          <a:prstGeom prst="rect">
            <a:avLst/>
          </a:prstGeom>
        </p:spPr>
      </p:pic>
      <p:pic>
        <p:nvPicPr>
          <p:cNvPr id="9" name="תמונה 8">
            <a:extLst>
              <a:ext uri="{FF2B5EF4-FFF2-40B4-BE49-F238E27FC236}">
                <a16:creationId xmlns:a16="http://schemas.microsoft.com/office/drawing/2014/main" id="{A9139DB9-7AB5-E8C3-6177-5B01421C17A5}"/>
              </a:ext>
            </a:extLst>
          </p:cNvPr>
          <p:cNvPicPr>
            <a:picLocks noChangeAspect="1"/>
          </p:cNvPicPr>
          <p:nvPr/>
        </p:nvPicPr>
        <p:blipFill rotWithShape="1">
          <a:blip r:embed="rId5"/>
          <a:srcRect l="5804" t="14995" r="6874" b="17851"/>
          <a:stretch/>
        </p:blipFill>
        <p:spPr>
          <a:xfrm>
            <a:off x="12468428" y="130600"/>
            <a:ext cx="7216302" cy="3120175"/>
          </a:xfrm>
          <a:prstGeom prst="rect">
            <a:avLst/>
          </a:prstGeom>
        </p:spPr>
      </p:pic>
      <p:sp>
        <p:nvSpPr>
          <p:cNvPr id="4" name="חץ: מחומש 3">
            <a:extLst>
              <a:ext uri="{FF2B5EF4-FFF2-40B4-BE49-F238E27FC236}">
                <a16:creationId xmlns:a16="http://schemas.microsoft.com/office/drawing/2014/main" id="{C1DE6C93-708E-99C5-BC20-C4CBA7712865}"/>
              </a:ext>
            </a:extLst>
          </p:cNvPr>
          <p:cNvSpPr/>
          <p:nvPr/>
        </p:nvSpPr>
        <p:spPr>
          <a:xfrm>
            <a:off x="-5285336" y="135926"/>
            <a:ext cx="11247986" cy="1184548"/>
          </a:xfrm>
          <a:prstGeom prst="homePlate">
            <a:avLst>
              <a:gd name="adj" fmla="val 92703"/>
            </a:avLst>
          </a:prstGeom>
          <a:pattFill prst="wdDnDiag">
            <a:fgClr>
              <a:schemeClr val="accent1">
                <a:lumMod val="40000"/>
                <a:lumOff val="60000"/>
              </a:schemeClr>
            </a:fgClr>
            <a:bgClr>
              <a:schemeClr val="bg2"/>
            </a:bgClr>
          </a:pattFill>
          <a:ln w="222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6" name="כותרת 1">
            <a:extLst>
              <a:ext uri="{FF2B5EF4-FFF2-40B4-BE49-F238E27FC236}">
                <a16:creationId xmlns:a16="http://schemas.microsoft.com/office/drawing/2014/main" id="{9FC02E26-1286-481D-927F-4020181CB788}"/>
              </a:ext>
            </a:extLst>
          </p:cNvPr>
          <p:cNvSpPr txBox="1">
            <a:spLocks/>
          </p:cNvSpPr>
          <p:nvPr/>
        </p:nvSpPr>
        <p:spPr>
          <a:xfrm>
            <a:off x="-2696612" y="-230401"/>
            <a:ext cx="10515600" cy="1325563"/>
          </a:xfrm>
          <a:prstGeom prst="rect">
            <a:avLst/>
          </a:prstGeom>
        </p:spPr>
        <p:txBody>
          <a:bodyPr vert="horz" lIns="91440" tIns="45720" rIns="91440" bIns="45720" rtlCol="0" anchor="b">
            <a:normAutofit/>
            <a:scene3d>
              <a:camera prst="orthographicFront"/>
              <a:lightRig rig="threePt" dir="t"/>
            </a:scene3d>
            <a:sp3d extrusionH="57150">
              <a:bevelT w="38100" h="38100"/>
            </a:sp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spc="300" dirty="0" err="1">
                <a:ln w="6350">
                  <a:solidFill>
                    <a:schemeClr val="accent1">
                      <a:lumMod val="75000"/>
                    </a:schemeClr>
                  </a:solidFill>
                </a:ln>
                <a:solidFill>
                  <a:schemeClr val="accent1">
                    <a:lumMod val="50000"/>
                  </a:schemeClr>
                </a:solidFill>
                <a:effectLst>
                  <a:glow rad="101600">
                    <a:schemeClr val="bg1">
                      <a:alpha val="60000"/>
                    </a:schemeClr>
                  </a:glow>
                </a:effectLst>
                <a:latin typeface="Arial" panose="020B0604020202020204" pitchFamily="34" charset="0"/>
              </a:rPr>
              <a:t>Selpercatinib</a:t>
            </a:r>
            <a:endParaRPr lang="en-US" sz="4400" b="1" spc="300" dirty="0">
              <a:ln w="6350">
                <a:solidFill>
                  <a:schemeClr val="accent1">
                    <a:lumMod val="75000"/>
                  </a:schemeClr>
                </a:solidFill>
              </a:ln>
              <a:solidFill>
                <a:schemeClr val="accent1">
                  <a:lumMod val="50000"/>
                </a:schemeClr>
              </a:solidFill>
              <a:effectLst>
                <a:glow rad="101600">
                  <a:schemeClr val="bg1">
                    <a:alpha val="60000"/>
                  </a:schemeClr>
                </a:glow>
              </a:effectLst>
              <a:latin typeface="Arial" panose="020B0604020202020204" pitchFamily="34" charset="0"/>
            </a:endParaRPr>
          </a:p>
        </p:txBody>
      </p:sp>
    </p:spTree>
    <p:extLst>
      <p:ext uri="{BB962C8B-B14F-4D97-AF65-F5344CB8AC3E}">
        <p14:creationId xmlns:p14="http://schemas.microsoft.com/office/powerpoint/2010/main" val="3570394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8502E068-D04E-9A4B-33E3-697936C99087}"/>
              </a:ext>
            </a:extLst>
          </p:cNvPr>
          <p:cNvSpPr>
            <a:spLocks noGrp="1"/>
          </p:cNvSpPr>
          <p:nvPr>
            <p:ph idx="1"/>
          </p:nvPr>
        </p:nvSpPr>
        <p:spPr>
          <a:xfrm>
            <a:off x="838199" y="2013193"/>
            <a:ext cx="9665678" cy="4351338"/>
          </a:xfrm>
        </p:spPr>
        <p:txBody>
          <a:bodyPr/>
          <a:lstStyle/>
          <a:p>
            <a:pPr algn="just">
              <a:buClr>
                <a:schemeClr val="accent1">
                  <a:lumMod val="50000"/>
                </a:schemeClr>
              </a:buClr>
              <a:buFont typeface="Calibri" panose="020F0502020204030204" pitchFamily="34" charset="0"/>
              <a:buChar char="●"/>
            </a:pPr>
            <a:r>
              <a:rPr lang="en-US" b="1" dirty="0"/>
              <a:t>Pralsetinib </a:t>
            </a:r>
            <a:r>
              <a:rPr lang="en-US" dirty="0"/>
              <a:t>is a tyrosine kinase inhibitor. It is taken by mouth.</a:t>
            </a:r>
          </a:p>
          <a:p>
            <a:pPr algn="just">
              <a:buClr>
                <a:schemeClr val="accent1">
                  <a:lumMod val="50000"/>
                </a:schemeClr>
              </a:buClr>
              <a:buFont typeface="Calibri" panose="020F0502020204030204" pitchFamily="34" charset="0"/>
              <a:buChar char="●"/>
            </a:pPr>
            <a:r>
              <a:rPr lang="en-US" dirty="0"/>
              <a:t> It is indicated for the treatment of adults with metastatic RET fusion-positive non-small cell lung cancer (NSCLC) as detected by an FDA-approved test.</a:t>
            </a:r>
          </a:p>
          <a:p>
            <a:pPr algn="just"/>
            <a:endParaRPr lang="he-IL" dirty="0"/>
          </a:p>
          <a:p>
            <a:pPr algn="just"/>
            <a:endParaRPr lang="en-US" b="0" i="0" dirty="0">
              <a:solidFill>
                <a:srgbClr val="202122"/>
              </a:solidFill>
              <a:effectLst/>
              <a:latin typeface="Arial" panose="020B0604020202020204" pitchFamily="34" charset="0"/>
            </a:endParaRPr>
          </a:p>
          <a:p>
            <a:pPr algn="just"/>
            <a:endParaRPr lang="he-IL" dirty="0"/>
          </a:p>
        </p:txBody>
      </p:sp>
      <p:pic>
        <p:nvPicPr>
          <p:cNvPr id="11268" name="Picture 4">
            <a:extLst>
              <a:ext uri="{FF2B5EF4-FFF2-40B4-BE49-F238E27FC236}">
                <a16:creationId xmlns:a16="http://schemas.microsoft.com/office/drawing/2014/main" id="{D60AA349-F4CF-EEDE-0061-0A0B5A62A8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5155" y="4552055"/>
            <a:ext cx="6160353" cy="1755059"/>
          </a:xfrm>
          <a:prstGeom prst="rect">
            <a:avLst/>
          </a:prstGeom>
          <a:noFill/>
          <a:extLst>
            <a:ext uri="{909E8E84-426E-40DD-AFC4-6F175D3DCCD1}">
              <a14:hiddenFill xmlns:a14="http://schemas.microsoft.com/office/drawing/2010/main">
                <a:solidFill>
                  <a:srgbClr val="FFFFFF"/>
                </a:solidFill>
              </a14:hiddenFill>
            </a:ext>
          </a:extLst>
        </p:spPr>
      </p:pic>
      <p:sp>
        <p:nvSpPr>
          <p:cNvPr id="4" name="חץ: מחומש 3">
            <a:extLst>
              <a:ext uri="{FF2B5EF4-FFF2-40B4-BE49-F238E27FC236}">
                <a16:creationId xmlns:a16="http://schemas.microsoft.com/office/drawing/2014/main" id="{3477CFFC-604D-D8A7-C615-3FF3608FB3F6}"/>
              </a:ext>
            </a:extLst>
          </p:cNvPr>
          <p:cNvSpPr/>
          <p:nvPr/>
        </p:nvSpPr>
        <p:spPr>
          <a:xfrm>
            <a:off x="-5285336" y="135926"/>
            <a:ext cx="11247986" cy="1184548"/>
          </a:xfrm>
          <a:prstGeom prst="homePlate">
            <a:avLst>
              <a:gd name="adj" fmla="val 92703"/>
            </a:avLst>
          </a:prstGeom>
          <a:pattFill prst="wdDnDiag">
            <a:fgClr>
              <a:schemeClr val="accent1">
                <a:lumMod val="40000"/>
                <a:lumOff val="60000"/>
              </a:schemeClr>
            </a:fgClr>
            <a:bgClr>
              <a:schemeClr val="bg2"/>
            </a:bgClr>
          </a:pattFill>
          <a:ln w="222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5" name="כותרת 1">
            <a:extLst>
              <a:ext uri="{FF2B5EF4-FFF2-40B4-BE49-F238E27FC236}">
                <a16:creationId xmlns:a16="http://schemas.microsoft.com/office/drawing/2014/main" id="{62BFF310-C3A9-BDED-D725-394F22C2E174}"/>
              </a:ext>
            </a:extLst>
          </p:cNvPr>
          <p:cNvSpPr txBox="1">
            <a:spLocks/>
          </p:cNvSpPr>
          <p:nvPr/>
        </p:nvSpPr>
        <p:spPr>
          <a:xfrm>
            <a:off x="-2696612" y="-230401"/>
            <a:ext cx="10515600" cy="1325563"/>
          </a:xfrm>
          <a:prstGeom prst="rect">
            <a:avLst/>
          </a:prstGeom>
        </p:spPr>
        <p:txBody>
          <a:bodyPr vert="horz" lIns="91440" tIns="45720" rIns="91440" bIns="45720" rtlCol="0" anchor="b">
            <a:normAutofit/>
            <a:scene3d>
              <a:camera prst="orthographicFront"/>
              <a:lightRig rig="threePt" dir="t"/>
            </a:scene3d>
            <a:sp3d extrusionH="57150">
              <a:bevelT w="38100" h="38100"/>
            </a:sp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spc="300" dirty="0">
                <a:ln w="6350">
                  <a:solidFill>
                    <a:schemeClr val="accent1">
                      <a:lumMod val="75000"/>
                    </a:schemeClr>
                  </a:solidFill>
                </a:ln>
                <a:solidFill>
                  <a:schemeClr val="accent1">
                    <a:lumMod val="50000"/>
                  </a:schemeClr>
                </a:solidFill>
                <a:effectLst>
                  <a:glow rad="101600">
                    <a:schemeClr val="bg1">
                      <a:alpha val="60000"/>
                    </a:schemeClr>
                  </a:glow>
                </a:effectLst>
                <a:latin typeface="Arial" panose="020B0604020202020204" pitchFamily="34" charset="0"/>
              </a:rPr>
              <a:t>Pralsetinib</a:t>
            </a:r>
          </a:p>
        </p:txBody>
      </p:sp>
    </p:spTree>
    <p:extLst>
      <p:ext uri="{BB962C8B-B14F-4D97-AF65-F5344CB8AC3E}">
        <p14:creationId xmlns:p14="http://schemas.microsoft.com/office/powerpoint/2010/main" val="3324799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a:extLst>
              <a:ext uri="{FF2B5EF4-FFF2-40B4-BE49-F238E27FC236}">
                <a16:creationId xmlns:a16="http://schemas.microsoft.com/office/drawing/2014/main" id="{80F42570-501D-9C54-4861-21C9B3D65939}"/>
              </a:ext>
            </a:extLst>
          </p:cNvPr>
          <p:cNvPicPr>
            <a:picLocks noChangeAspect="1"/>
          </p:cNvPicPr>
          <p:nvPr/>
        </p:nvPicPr>
        <p:blipFill rotWithShape="1">
          <a:blip r:embed="rId3"/>
          <a:srcRect l="6875" t="32034" r="6875" b="17619"/>
          <a:stretch/>
        </p:blipFill>
        <p:spPr>
          <a:xfrm>
            <a:off x="351692" y="2398669"/>
            <a:ext cx="11699600" cy="3839700"/>
          </a:xfrm>
          <a:prstGeom prst="rect">
            <a:avLst/>
          </a:prstGeom>
        </p:spPr>
      </p:pic>
      <p:cxnSp>
        <p:nvCxnSpPr>
          <p:cNvPr id="6" name="מחבר חץ ישר 5">
            <a:extLst>
              <a:ext uri="{FF2B5EF4-FFF2-40B4-BE49-F238E27FC236}">
                <a16:creationId xmlns:a16="http://schemas.microsoft.com/office/drawing/2014/main" id="{509A4C8C-DC1A-623F-A056-B9A965E7D55A}"/>
              </a:ext>
            </a:extLst>
          </p:cNvPr>
          <p:cNvCxnSpPr>
            <a:cxnSpLocks/>
          </p:cNvCxnSpPr>
          <p:nvPr/>
        </p:nvCxnSpPr>
        <p:spPr>
          <a:xfrm>
            <a:off x="8789318" y="4280790"/>
            <a:ext cx="0" cy="413589"/>
          </a:xfrm>
          <a:prstGeom prst="straightConnector1">
            <a:avLst/>
          </a:prstGeom>
          <a:ln w="57150">
            <a:solidFill>
              <a:schemeClr val="accent1">
                <a:lumMod val="50000"/>
              </a:schemeClr>
            </a:solidFill>
            <a:tailEnd type="triangle"/>
          </a:ln>
        </p:spPr>
        <p:style>
          <a:lnRef idx="1">
            <a:schemeClr val="accent2"/>
          </a:lnRef>
          <a:fillRef idx="0">
            <a:schemeClr val="accent2"/>
          </a:fillRef>
          <a:effectRef idx="0">
            <a:schemeClr val="accent2"/>
          </a:effectRef>
          <a:fontRef idx="minor">
            <a:schemeClr val="tx1"/>
          </a:fontRef>
        </p:style>
      </p:cxnSp>
      <p:sp>
        <p:nvSpPr>
          <p:cNvPr id="8" name="חץ: מחומש 7">
            <a:extLst>
              <a:ext uri="{FF2B5EF4-FFF2-40B4-BE49-F238E27FC236}">
                <a16:creationId xmlns:a16="http://schemas.microsoft.com/office/drawing/2014/main" id="{ABCC2F54-DB9C-2144-C601-D56F1D24C118}"/>
              </a:ext>
            </a:extLst>
          </p:cNvPr>
          <p:cNvSpPr/>
          <p:nvPr/>
        </p:nvSpPr>
        <p:spPr>
          <a:xfrm>
            <a:off x="-5285336" y="135926"/>
            <a:ext cx="11247986" cy="1184548"/>
          </a:xfrm>
          <a:prstGeom prst="homePlate">
            <a:avLst>
              <a:gd name="adj" fmla="val 92703"/>
            </a:avLst>
          </a:prstGeom>
          <a:pattFill prst="wdDnDiag">
            <a:fgClr>
              <a:schemeClr val="accent1">
                <a:lumMod val="40000"/>
                <a:lumOff val="60000"/>
              </a:schemeClr>
            </a:fgClr>
            <a:bgClr>
              <a:schemeClr val="bg2"/>
            </a:bgClr>
          </a:pattFill>
          <a:ln w="222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9" name="כותרת 1">
            <a:extLst>
              <a:ext uri="{FF2B5EF4-FFF2-40B4-BE49-F238E27FC236}">
                <a16:creationId xmlns:a16="http://schemas.microsoft.com/office/drawing/2014/main" id="{F6232DD8-8EE9-D1DE-DCE8-9F64CF9AB73E}"/>
              </a:ext>
            </a:extLst>
          </p:cNvPr>
          <p:cNvSpPr txBox="1">
            <a:spLocks/>
          </p:cNvSpPr>
          <p:nvPr/>
        </p:nvSpPr>
        <p:spPr>
          <a:xfrm>
            <a:off x="-2696612" y="-230401"/>
            <a:ext cx="10515600" cy="1325563"/>
          </a:xfrm>
          <a:prstGeom prst="rect">
            <a:avLst/>
          </a:prstGeom>
        </p:spPr>
        <p:txBody>
          <a:bodyPr vert="horz" lIns="91440" tIns="45720" rIns="91440" bIns="45720" rtlCol="0" anchor="b">
            <a:normAutofit/>
            <a:scene3d>
              <a:camera prst="orthographicFront"/>
              <a:lightRig rig="threePt" dir="t"/>
            </a:scene3d>
            <a:sp3d extrusionH="57150">
              <a:bevelT w="38100" h="38100"/>
            </a:sp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spc="300" dirty="0">
                <a:ln w="6350">
                  <a:solidFill>
                    <a:schemeClr val="accent1">
                      <a:lumMod val="75000"/>
                    </a:schemeClr>
                  </a:solidFill>
                </a:ln>
                <a:solidFill>
                  <a:schemeClr val="accent1">
                    <a:lumMod val="50000"/>
                  </a:schemeClr>
                </a:solidFill>
                <a:effectLst>
                  <a:glow rad="101600">
                    <a:schemeClr val="bg1">
                      <a:alpha val="60000"/>
                    </a:schemeClr>
                  </a:glow>
                </a:effectLst>
                <a:latin typeface="Arial" panose="020B0604020202020204" pitchFamily="34" charset="0"/>
              </a:rPr>
              <a:t>Pralsetinib</a:t>
            </a:r>
          </a:p>
        </p:txBody>
      </p:sp>
    </p:spTree>
    <p:extLst>
      <p:ext uri="{BB962C8B-B14F-4D97-AF65-F5344CB8AC3E}">
        <p14:creationId xmlns:p14="http://schemas.microsoft.com/office/powerpoint/2010/main" val="1771199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a:extLst>
              <a:ext uri="{FF2B5EF4-FFF2-40B4-BE49-F238E27FC236}">
                <a16:creationId xmlns:a16="http://schemas.microsoft.com/office/drawing/2014/main" id="{80F42570-501D-9C54-4861-21C9B3D65939}"/>
              </a:ext>
            </a:extLst>
          </p:cNvPr>
          <p:cNvPicPr>
            <a:picLocks noChangeAspect="1"/>
          </p:cNvPicPr>
          <p:nvPr/>
        </p:nvPicPr>
        <p:blipFill rotWithShape="1">
          <a:blip r:embed="rId3"/>
          <a:srcRect l="6875" t="32034" r="6875" b="17619"/>
          <a:stretch/>
        </p:blipFill>
        <p:spPr>
          <a:xfrm>
            <a:off x="312318" y="2133600"/>
            <a:ext cx="11681663" cy="3833813"/>
          </a:xfrm>
          <a:prstGeom prst="rect">
            <a:avLst/>
          </a:prstGeom>
        </p:spPr>
      </p:pic>
      <p:cxnSp>
        <p:nvCxnSpPr>
          <p:cNvPr id="4" name="מחבר חץ ישר 3">
            <a:extLst>
              <a:ext uri="{FF2B5EF4-FFF2-40B4-BE49-F238E27FC236}">
                <a16:creationId xmlns:a16="http://schemas.microsoft.com/office/drawing/2014/main" id="{05D98676-70D0-484E-247C-C6BF6AC96889}"/>
              </a:ext>
            </a:extLst>
          </p:cNvPr>
          <p:cNvCxnSpPr>
            <a:cxnSpLocks/>
          </p:cNvCxnSpPr>
          <p:nvPr/>
        </p:nvCxnSpPr>
        <p:spPr>
          <a:xfrm flipH="1">
            <a:off x="8456552" y="2802136"/>
            <a:ext cx="393592" cy="0"/>
          </a:xfrm>
          <a:prstGeom prst="straightConnector1">
            <a:avLst/>
          </a:prstGeom>
          <a:ln w="57150">
            <a:solidFill>
              <a:schemeClr val="accent1">
                <a:lumMod val="50000"/>
              </a:schemeClr>
            </a:solidFill>
            <a:tailEnd type="triangle"/>
          </a:ln>
        </p:spPr>
        <p:style>
          <a:lnRef idx="1">
            <a:schemeClr val="accent2"/>
          </a:lnRef>
          <a:fillRef idx="0">
            <a:schemeClr val="accent2"/>
          </a:fillRef>
          <a:effectRef idx="0">
            <a:schemeClr val="accent2"/>
          </a:effectRef>
          <a:fontRef idx="minor">
            <a:schemeClr val="tx1"/>
          </a:fontRef>
        </p:style>
      </p:cxnSp>
      <p:sp>
        <p:nvSpPr>
          <p:cNvPr id="8" name="חץ: מחומש 7">
            <a:extLst>
              <a:ext uri="{FF2B5EF4-FFF2-40B4-BE49-F238E27FC236}">
                <a16:creationId xmlns:a16="http://schemas.microsoft.com/office/drawing/2014/main" id="{1800EFE8-E851-75AC-3FFA-6349D2EEEB66}"/>
              </a:ext>
            </a:extLst>
          </p:cNvPr>
          <p:cNvSpPr/>
          <p:nvPr/>
        </p:nvSpPr>
        <p:spPr>
          <a:xfrm>
            <a:off x="-5285336" y="135926"/>
            <a:ext cx="11247986" cy="1184548"/>
          </a:xfrm>
          <a:prstGeom prst="homePlate">
            <a:avLst>
              <a:gd name="adj" fmla="val 92703"/>
            </a:avLst>
          </a:prstGeom>
          <a:pattFill prst="wdDnDiag">
            <a:fgClr>
              <a:schemeClr val="accent1">
                <a:lumMod val="40000"/>
                <a:lumOff val="60000"/>
              </a:schemeClr>
            </a:fgClr>
            <a:bgClr>
              <a:schemeClr val="bg2"/>
            </a:bgClr>
          </a:pattFill>
          <a:ln w="222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9" name="כותרת 1">
            <a:extLst>
              <a:ext uri="{FF2B5EF4-FFF2-40B4-BE49-F238E27FC236}">
                <a16:creationId xmlns:a16="http://schemas.microsoft.com/office/drawing/2014/main" id="{3802BE55-B770-BF7F-6F49-8800EC43E8DA}"/>
              </a:ext>
            </a:extLst>
          </p:cNvPr>
          <p:cNvSpPr txBox="1">
            <a:spLocks/>
          </p:cNvSpPr>
          <p:nvPr/>
        </p:nvSpPr>
        <p:spPr>
          <a:xfrm>
            <a:off x="-2696612" y="-230401"/>
            <a:ext cx="10515600" cy="1325563"/>
          </a:xfrm>
          <a:prstGeom prst="rect">
            <a:avLst/>
          </a:prstGeom>
        </p:spPr>
        <p:txBody>
          <a:bodyPr vert="horz" lIns="91440" tIns="45720" rIns="91440" bIns="45720" rtlCol="0" anchor="b">
            <a:normAutofit/>
            <a:scene3d>
              <a:camera prst="orthographicFront"/>
              <a:lightRig rig="threePt" dir="t"/>
            </a:scene3d>
            <a:sp3d extrusionH="57150">
              <a:bevelT w="38100" h="38100"/>
            </a:sp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spc="300" dirty="0">
                <a:ln w="6350">
                  <a:solidFill>
                    <a:schemeClr val="accent1">
                      <a:lumMod val="75000"/>
                    </a:schemeClr>
                  </a:solidFill>
                </a:ln>
                <a:solidFill>
                  <a:schemeClr val="accent1">
                    <a:lumMod val="50000"/>
                  </a:schemeClr>
                </a:solidFill>
                <a:effectLst>
                  <a:glow rad="101600">
                    <a:schemeClr val="bg1">
                      <a:alpha val="60000"/>
                    </a:schemeClr>
                  </a:glow>
                </a:effectLst>
                <a:latin typeface="Arial" panose="020B0604020202020204" pitchFamily="34" charset="0"/>
              </a:rPr>
              <a:t>Pralsetinib</a:t>
            </a:r>
          </a:p>
        </p:txBody>
      </p:sp>
    </p:spTree>
    <p:extLst>
      <p:ext uri="{BB962C8B-B14F-4D97-AF65-F5344CB8AC3E}">
        <p14:creationId xmlns:p14="http://schemas.microsoft.com/office/powerpoint/2010/main" val="3720991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חץ: מחומש 4">
            <a:extLst>
              <a:ext uri="{FF2B5EF4-FFF2-40B4-BE49-F238E27FC236}">
                <a16:creationId xmlns:a16="http://schemas.microsoft.com/office/drawing/2014/main" id="{38C0229F-410C-257B-9932-79F9EC0A109C}"/>
              </a:ext>
            </a:extLst>
          </p:cNvPr>
          <p:cNvSpPr/>
          <p:nvPr/>
        </p:nvSpPr>
        <p:spPr>
          <a:xfrm>
            <a:off x="0" y="365125"/>
            <a:ext cx="10515600" cy="1184548"/>
          </a:xfrm>
          <a:prstGeom prst="homePlate">
            <a:avLst>
              <a:gd name="adj" fmla="val 92703"/>
            </a:avLst>
          </a:prstGeom>
          <a:pattFill prst="wdDnDiag">
            <a:fgClr>
              <a:schemeClr val="accent1">
                <a:lumMod val="40000"/>
                <a:lumOff val="60000"/>
              </a:schemeClr>
            </a:fgClr>
            <a:bgClr>
              <a:schemeClr val="bg2"/>
            </a:bgClr>
          </a:pattFill>
          <a:ln w="222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כותרת 1">
            <a:extLst>
              <a:ext uri="{FF2B5EF4-FFF2-40B4-BE49-F238E27FC236}">
                <a16:creationId xmlns:a16="http://schemas.microsoft.com/office/drawing/2014/main" id="{BA00190A-CE32-B4E7-D1E9-B514A062A3FC}"/>
              </a:ext>
            </a:extLst>
          </p:cNvPr>
          <p:cNvSpPr>
            <a:spLocks noGrp="1"/>
          </p:cNvSpPr>
          <p:nvPr>
            <p:ph type="title"/>
          </p:nvPr>
        </p:nvSpPr>
        <p:spPr>
          <a:xfrm>
            <a:off x="546375" y="248395"/>
            <a:ext cx="10515600" cy="1325563"/>
          </a:xfrm>
        </p:spPr>
        <p:txBody>
          <a:bodyPr>
            <a:scene3d>
              <a:camera prst="orthographicFront"/>
              <a:lightRig rig="threePt" dir="t"/>
            </a:scene3d>
            <a:sp3d extrusionH="57150">
              <a:bevelT w="38100" h="38100"/>
            </a:sp3d>
          </a:bodyPr>
          <a:lstStyle/>
          <a:p>
            <a:r>
              <a:rPr lang="en-US" sz="4400" b="1" spc="300" dirty="0">
                <a:ln w="6350">
                  <a:solidFill>
                    <a:schemeClr val="accent1">
                      <a:lumMod val="75000"/>
                    </a:schemeClr>
                  </a:solidFill>
                </a:ln>
                <a:solidFill>
                  <a:schemeClr val="accent1">
                    <a:lumMod val="50000"/>
                  </a:schemeClr>
                </a:solidFill>
                <a:effectLst>
                  <a:glow rad="101600">
                    <a:schemeClr val="bg1">
                      <a:alpha val="60000"/>
                    </a:schemeClr>
                  </a:glow>
                </a:effectLst>
                <a:latin typeface="Arial" panose="020B0604020202020204" pitchFamily="34" charset="0"/>
                <a:ea typeface="Times New Roman" panose="02020603050405020304" pitchFamily="18" charset="0"/>
              </a:rPr>
              <a:t>Patient's medical history</a:t>
            </a:r>
            <a:endParaRPr lang="he-IL" spc="300" dirty="0">
              <a:ln w="6350">
                <a:solidFill>
                  <a:schemeClr val="accent1">
                    <a:lumMod val="75000"/>
                  </a:schemeClr>
                </a:solidFill>
              </a:ln>
              <a:solidFill>
                <a:schemeClr val="accent1">
                  <a:lumMod val="50000"/>
                </a:schemeClr>
              </a:solidFill>
              <a:effectLst>
                <a:glow rad="101600">
                  <a:schemeClr val="bg1">
                    <a:alpha val="60000"/>
                  </a:schemeClr>
                </a:glow>
              </a:effectLst>
            </a:endParaRPr>
          </a:p>
        </p:txBody>
      </p:sp>
      <p:sp>
        <p:nvSpPr>
          <p:cNvPr id="3" name="מציין מיקום תוכן 2">
            <a:extLst>
              <a:ext uri="{FF2B5EF4-FFF2-40B4-BE49-F238E27FC236}">
                <a16:creationId xmlns:a16="http://schemas.microsoft.com/office/drawing/2014/main" id="{D56B5028-7D92-6142-712B-7ACB456214AC}"/>
              </a:ext>
            </a:extLst>
          </p:cNvPr>
          <p:cNvSpPr>
            <a:spLocks noGrp="1"/>
          </p:cNvSpPr>
          <p:nvPr>
            <p:ph idx="1"/>
          </p:nvPr>
        </p:nvSpPr>
        <p:spPr>
          <a:xfrm>
            <a:off x="270295" y="1549673"/>
            <a:ext cx="7993811" cy="5297607"/>
          </a:xfrm>
        </p:spPr>
        <p:txBody>
          <a:bodyPr>
            <a:normAutofit lnSpcReduction="10000"/>
          </a:bodyPr>
          <a:lstStyle/>
          <a:p>
            <a:pPr marL="514350" indent="-285750" algn="l" rtl="0">
              <a:lnSpc>
                <a:spcPct val="150000"/>
              </a:lnSpc>
              <a:buClr>
                <a:schemeClr val="accent1">
                  <a:lumMod val="50000"/>
                </a:schemeClr>
              </a:buClr>
              <a:buFont typeface="Arial" panose="020B0604020202020204" pitchFamily="34" charset="0"/>
              <a:buChar char="●"/>
            </a:pPr>
            <a:r>
              <a:rPr lang="en-US" sz="1800" dirty="0">
                <a:solidFill>
                  <a:srgbClr val="000000"/>
                </a:solidFill>
                <a:effectLst/>
                <a:latin typeface="Arial" panose="020B0604020202020204" pitchFamily="34" charset="0"/>
                <a:ea typeface="Times New Roman" panose="02020603050405020304" pitchFamily="18" charset="0"/>
              </a:rPr>
              <a:t>A 58-year-old woman. On 1/2015 presented to the emergency room of Hadassah Medical Organization</a:t>
            </a:r>
            <a:r>
              <a:rPr lang="en-US" sz="1800" dirty="0">
                <a:effectLst/>
                <a:latin typeface="Arial" panose="020B0604020202020204" pitchFamily="34" charset="0"/>
                <a:ea typeface="Times New Roman" panose="02020603050405020304" pitchFamily="18" charset="0"/>
              </a:rPr>
              <a:t>. In the previous week suffered from aphasia.  On CT two brain lesions were demonstrated. She was treated with craniotomy and resection of one of the masses on pathology adenocarcinoma compatible with lung, EGFR/ALK wildtype, HER2 NEG, MMR-P. A chest CT revealed a mass and mediastinal lymphadenopathy. </a:t>
            </a:r>
            <a:endParaRPr lang="en-US" sz="1800" dirty="0">
              <a:effectLst/>
              <a:latin typeface="Times New Roman" panose="02020603050405020304" pitchFamily="18" charset="0"/>
              <a:ea typeface="Times New Roman" panose="02020603050405020304" pitchFamily="18" charset="0"/>
            </a:endParaRPr>
          </a:p>
          <a:p>
            <a:pPr marL="514350" indent="-285750" algn="l" rtl="0">
              <a:lnSpc>
                <a:spcPct val="150000"/>
              </a:lnSpc>
              <a:buClr>
                <a:schemeClr val="accent1">
                  <a:lumMod val="50000"/>
                </a:schemeClr>
              </a:buClr>
              <a:buFont typeface="Arial" panose="020B0604020202020204" pitchFamily="34" charset="0"/>
              <a:buChar char="●"/>
            </a:pPr>
            <a:r>
              <a:rPr lang="en-US" sz="1800" dirty="0">
                <a:effectLst/>
                <a:latin typeface="Arial" panose="020B0604020202020204" pitchFamily="34" charset="0"/>
                <a:ea typeface="Times New Roman" panose="02020603050405020304" pitchFamily="18" charset="0"/>
              </a:rPr>
              <a:t>Treated with radiotherapy to brain lesions until 27/3/16. </a:t>
            </a:r>
            <a:endParaRPr lang="en-US" sz="1800" dirty="0">
              <a:effectLst/>
              <a:latin typeface="Times New Roman" panose="02020603050405020304" pitchFamily="18" charset="0"/>
              <a:ea typeface="Times New Roman" panose="02020603050405020304" pitchFamily="18" charset="0"/>
            </a:endParaRPr>
          </a:p>
          <a:p>
            <a:pPr marL="514350" indent="-285750" algn="l" rtl="0">
              <a:lnSpc>
                <a:spcPct val="150000"/>
              </a:lnSpc>
              <a:buClr>
                <a:schemeClr val="accent1">
                  <a:lumMod val="50000"/>
                </a:schemeClr>
              </a:buClr>
              <a:buFont typeface="Arial" panose="020B0604020202020204" pitchFamily="34" charset="0"/>
              <a:buChar char="●"/>
            </a:pPr>
            <a:r>
              <a:rPr lang="en-US" sz="1800" dirty="0">
                <a:effectLst/>
                <a:latin typeface="Arial" panose="020B0604020202020204" pitchFamily="34" charset="0"/>
                <a:ea typeface="Times New Roman" panose="02020603050405020304" pitchFamily="18" charset="0"/>
              </a:rPr>
              <a:t>Treated with radiotherapy to lung and mediastinum until 5/16. </a:t>
            </a:r>
          </a:p>
          <a:p>
            <a:pPr marL="514350" indent="-285750">
              <a:lnSpc>
                <a:spcPct val="150000"/>
              </a:lnSpc>
              <a:buClr>
                <a:schemeClr val="accent1">
                  <a:lumMod val="50000"/>
                </a:schemeClr>
              </a:buClr>
              <a:buFont typeface="Arial" panose="020B0604020202020204" pitchFamily="34" charset="0"/>
              <a:buChar char="●"/>
            </a:pPr>
            <a:r>
              <a:rPr lang="en-US" sz="1800" dirty="0">
                <a:effectLst/>
                <a:latin typeface="Arial" panose="020B0604020202020204" pitchFamily="34" charset="0"/>
                <a:ea typeface="Times New Roman" panose="02020603050405020304" pitchFamily="18" charset="0"/>
              </a:rPr>
              <a:t>Between 4/15-11/15 – treated with pemetrexed in combination with carboplatin and bevacizumab. Currently treated with bevacizumab with stable disease.</a:t>
            </a:r>
            <a:endParaRPr lang="en-US" sz="1800" dirty="0">
              <a:effectLst/>
              <a:latin typeface="Times New Roman" panose="02020603050405020304" pitchFamily="18" charset="0"/>
              <a:ea typeface="Times New Roman" panose="02020603050405020304" pitchFamily="18" charset="0"/>
            </a:endParaRPr>
          </a:p>
        </p:txBody>
      </p:sp>
      <p:sp>
        <p:nvSpPr>
          <p:cNvPr id="4" name="מציין מיקום תוכן 2">
            <a:extLst>
              <a:ext uri="{FF2B5EF4-FFF2-40B4-BE49-F238E27FC236}">
                <a16:creationId xmlns:a16="http://schemas.microsoft.com/office/drawing/2014/main" id="{521D8A70-3BE6-5B5B-CCBC-339E8E1A3EAB}"/>
              </a:ext>
            </a:extLst>
          </p:cNvPr>
          <p:cNvSpPr txBox="1">
            <a:spLocks/>
          </p:cNvSpPr>
          <p:nvPr/>
        </p:nvSpPr>
        <p:spPr>
          <a:xfrm>
            <a:off x="8495579" y="2607288"/>
            <a:ext cx="3426126" cy="33015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Clr>
                <a:schemeClr val="accent1">
                  <a:lumMod val="50000"/>
                </a:schemeClr>
              </a:buClr>
              <a:buNone/>
            </a:pPr>
            <a:r>
              <a:rPr lang="en-US" sz="2000" b="1" dirty="0">
                <a:latin typeface="Arial" panose="020B0604020202020204" pitchFamily="34" charset="0"/>
                <a:ea typeface="Times New Roman" panose="02020603050405020304" pitchFamily="18" charset="0"/>
              </a:rPr>
              <a:t>Molecular landscape </a:t>
            </a:r>
            <a:endParaRPr lang="en-US" sz="2000" dirty="0">
              <a:latin typeface="Times New Roman" panose="02020603050405020304" pitchFamily="18" charset="0"/>
              <a:ea typeface="Times New Roman" panose="02020603050405020304" pitchFamily="18" charset="0"/>
            </a:endParaRPr>
          </a:p>
          <a:p>
            <a:pPr marL="0" indent="0">
              <a:lnSpc>
                <a:spcPct val="150000"/>
              </a:lnSpc>
              <a:buClr>
                <a:schemeClr val="accent1">
                  <a:lumMod val="50000"/>
                </a:schemeClr>
              </a:buClr>
              <a:buNone/>
            </a:pPr>
            <a:r>
              <a:rPr lang="en-US" sz="1800" dirty="0">
                <a:latin typeface="Arial" panose="020B0604020202020204" pitchFamily="34" charset="0"/>
                <a:ea typeface="Times New Roman" panose="02020603050405020304" pitchFamily="18" charset="0"/>
              </a:rPr>
              <a:t>Foundation1: </a:t>
            </a:r>
            <a:endParaRPr lang="en-US" sz="1800" dirty="0">
              <a:latin typeface="Times New Roman" panose="02020603050405020304" pitchFamily="18" charset="0"/>
              <a:ea typeface="Times New Roman" panose="02020603050405020304" pitchFamily="18" charset="0"/>
            </a:endParaRPr>
          </a:p>
          <a:p>
            <a:pPr>
              <a:buClr>
                <a:schemeClr val="accent1">
                  <a:lumMod val="50000"/>
                </a:schemeClr>
              </a:buClr>
              <a:buFont typeface="Arial" panose="020B0604020202020204" pitchFamily="34" charset="0"/>
              <a:buChar char="●"/>
            </a:pPr>
            <a:r>
              <a:rPr lang="en-US" sz="1800" i="1" dirty="0">
                <a:latin typeface="Arial" panose="020B0604020202020204" pitchFamily="34" charset="0"/>
                <a:ea typeface="Calibri" panose="020F0502020204030204" pitchFamily="34" charset="0"/>
              </a:rPr>
              <a:t>RET </a:t>
            </a:r>
            <a:r>
              <a:rPr lang="en-US" sz="1800" dirty="0">
                <a:latin typeface="Arial" panose="020B0604020202020204" pitchFamily="34" charset="0"/>
                <a:ea typeface="Calibri" panose="020F0502020204030204" pitchFamily="34" charset="0"/>
              </a:rPr>
              <a:t>KIF5B-RET fusion</a:t>
            </a:r>
            <a:endParaRPr lang="en-US" sz="1800" dirty="0">
              <a:latin typeface="Times New Roman" panose="02020603050405020304" pitchFamily="18" charset="0"/>
              <a:ea typeface="Times New Roman" panose="02020603050405020304" pitchFamily="18" charset="0"/>
            </a:endParaRPr>
          </a:p>
          <a:p>
            <a:pPr>
              <a:buClr>
                <a:schemeClr val="accent1">
                  <a:lumMod val="50000"/>
                </a:schemeClr>
              </a:buClr>
              <a:buFont typeface="Arial" panose="020B0604020202020204" pitchFamily="34" charset="0"/>
              <a:buChar char="●"/>
            </a:pPr>
            <a:r>
              <a:rPr lang="en-US" sz="1800" i="1" dirty="0">
                <a:latin typeface="Arial" panose="020B0604020202020204" pitchFamily="34" charset="0"/>
                <a:ea typeface="Calibri" panose="020F0502020204030204" pitchFamily="34" charset="0"/>
              </a:rPr>
              <a:t>HGF </a:t>
            </a:r>
            <a:r>
              <a:rPr lang="en-US" sz="1800" dirty="0">
                <a:latin typeface="Arial" panose="020B0604020202020204" pitchFamily="34" charset="0"/>
                <a:ea typeface="Calibri" panose="020F0502020204030204" pitchFamily="34" charset="0"/>
              </a:rPr>
              <a:t>amplification</a:t>
            </a:r>
            <a:endParaRPr lang="en-US" sz="1800" dirty="0">
              <a:latin typeface="Times New Roman" panose="02020603050405020304" pitchFamily="18" charset="0"/>
              <a:ea typeface="Times New Roman" panose="02020603050405020304" pitchFamily="18" charset="0"/>
            </a:endParaRPr>
          </a:p>
          <a:p>
            <a:pPr>
              <a:buClr>
                <a:schemeClr val="accent1">
                  <a:lumMod val="50000"/>
                </a:schemeClr>
              </a:buClr>
              <a:buFont typeface="Arial" panose="020B0604020202020204" pitchFamily="34" charset="0"/>
              <a:buChar char="●"/>
            </a:pPr>
            <a:r>
              <a:rPr lang="en-US" sz="1800" i="1" dirty="0">
                <a:latin typeface="Arial" panose="020B0604020202020204" pitchFamily="34" charset="0"/>
                <a:ea typeface="Calibri" panose="020F0502020204030204" pitchFamily="34" charset="0"/>
              </a:rPr>
              <a:t>RICTOR </a:t>
            </a:r>
            <a:r>
              <a:rPr lang="en-US" sz="1800" dirty="0">
                <a:latin typeface="Arial" panose="020B0604020202020204" pitchFamily="34" charset="0"/>
                <a:ea typeface="Calibri" panose="020F0502020204030204" pitchFamily="34" charset="0"/>
              </a:rPr>
              <a:t>amplification</a:t>
            </a:r>
            <a:endParaRPr lang="en-US" sz="1800" dirty="0">
              <a:latin typeface="Times New Roman" panose="02020603050405020304" pitchFamily="18" charset="0"/>
              <a:ea typeface="Times New Roman" panose="02020603050405020304" pitchFamily="18" charset="0"/>
            </a:endParaRPr>
          </a:p>
          <a:p>
            <a:pPr>
              <a:buClr>
                <a:schemeClr val="accent1">
                  <a:lumMod val="50000"/>
                </a:schemeClr>
              </a:buClr>
              <a:buFont typeface="Arial" panose="020B0604020202020204" pitchFamily="34" charset="0"/>
              <a:buChar char="●"/>
            </a:pPr>
            <a:r>
              <a:rPr lang="en-US" sz="1800" i="1" dirty="0">
                <a:latin typeface="Arial" panose="020B0604020202020204" pitchFamily="34" charset="0"/>
                <a:ea typeface="Calibri" panose="020F0502020204030204" pitchFamily="34" charset="0"/>
              </a:rPr>
              <a:t>NKX2-1 </a:t>
            </a:r>
            <a:r>
              <a:rPr lang="en-US" sz="1800" dirty="0">
                <a:latin typeface="Arial" panose="020B0604020202020204" pitchFamily="34" charset="0"/>
                <a:ea typeface="Calibri" panose="020F0502020204030204" pitchFamily="34" charset="0"/>
              </a:rPr>
              <a:t>amplification</a:t>
            </a:r>
            <a:endParaRPr lang="en-US" sz="1800" dirty="0">
              <a:latin typeface="Times New Roman" panose="02020603050405020304" pitchFamily="18" charset="0"/>
              <a:ea typeface="Times New Roman" panose="02020603050405020304" pitchFamily="18" charset="0"/>
            </a:endParaRPr>
          </a:p>
          <a:p>
            <a:pPr>
              <a:buClr>
                <a:schemeClr val="accent1">
                  <a:lumMod val="50000"/>
                </a:schemeClr>
              </a:buClr>
              <a:buFont typeface="Arial" panose="020B0604020202020204" pitchFamily="34" charset="0"/>
              <a:buChar char="●"/>
            </a:pPr>
            <a:r>
              <a:rPr lang="en-US" sz="1800" i="1" dirty="0">
                <a:latin typeface="Arial" panose="020B0604020202020204" pitchFamily="34" charset="0"/>
                <a:ea typeface="Calibri" panose="020F0502020204030204" pitchFamily="34" charset="0"/>
              </a:rPr>
              <a:t>SETD2 </a:t>
            </a:r>
            <a:r>
              <a:rPr lang="en-US" sz="1800" dirty="0">
                <a:latin typeface="Arial" panose="020B0604020202020204" pitchFamily="34" charset="0"/>
                <a:ea typeface="Calibri" panose="020F0502020204030204" pitchFamily="34" charset="0"/>
              </a:rPr>
              <a:t>K2456fs*8</a:t>
            </a:r>
            <a:endParaRPr lang="en-US" sz="1800" dirty="0">
              <a:latin typeface="Times New Roman" panose="02020603050405020304" pitchFamily="18" charset="0"/>
              <a:ea typeface="Times New Roman" panose="02020603050405020304" pitchFamily="18" charset="0"/>
            </a:endParaRPr>
          </a:p>
          <a:p>
            <a:pPr>
              <a:buClr>
                <a:schemeClr val="accent1">
                  <a:lumMod val="50000"/>
                </a:schemeClr>
              </a:buClr>
              <a:buFont typeface="Arial" panose="020B0604020202020204" pitchFamily="34" charset="0"/>
              <a:buChar char="●"/>
            </a:pPr>
            <a:endParaRPr lang="he-IL" dirty="0"/>
          </a:p>
        </p:txBody>
      </p:sp>
    </p:spTree>
    <p:extLst>
      <p:ext uri="{BB962C8B-B14F-4D97-AF65-F5344CB8AC3E}">
        <p14:creationId xmlns:p14="http://schemas.microsoft.com/office/powerpoint/2010/main" val="27745128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8502E068-D04E-9A4B-33E3-697936C99087}"/>
              </a:ext>
            </a:extLst>
          </p:cNvPr>
          <p:cNvSpPr>
            <a:spLocks noGrp="1"/>
          </p:cNvSpPr>
          <p:nvPr>
            <p:ph idx="1"/>
          </p:nvPr>
        </p:nvSpPr>
        <p:spPr>
          <a:xfrm>
            <a:off x="1287235" y="1953652"/>
            <a:ext cx="9350830" cy="4351338"/>
          </a:xfrm>
        </p:spPr>
        <p:txBody>
          <a:bodyPr>
            <a:normAutofit/>
          </a:bodyPr>
          <a:lstStyle/>
          <a:p>
            <a:pPr algn="just">
              <a:buClr>
                <a:schemeClr val="accent1">
                  <a:lumMod val="50000"/>
                </a:schemeClr>
              </a:buClr>
              <a:buFont typeface="Calibri" panose="020F0502020204030204" pitchFamily="34" charset="0"/>
              <a:buChar char="●"/>
            </a:pPr>
            <a:r>
              <a:rPr lang="en-US" b="1" dirty="0" err="1"/>
              <a:t>Cabozantinib</a:t>
            </a:r>
            <a:r>
              <a:rPr lang="en-US" dirty="0"/>
              <a:t> is an anti-cancer medication It is a small molecule inhibitor of the tyrosine kinases c-Met and VEGFR2, and also inhibits </a:t>
            </a:r>
            <a:r>
              <a:rPr lang="en-US" dirty="0">
                <a:hlinkClick r:id="rId2" tooltip="AXL receptor tyrosine kinase">
                  <a:extLst>
                    <a:ext uri="{A12FA001-AC4F-418D-AE19-62706E023703}">
                      <ahyp:hlinkClr xmlns:ahyp="http://schemas.microsoft.com/office/drawing/2018/hyperlinkcolor" xmlns="" val="tx"/>
                    </a:ext>
                  </a:extLst>
                </a:hlinkClick>
              </a:rPr>
              <a:t>AX</a:t>
            </a:r>
            <a:r>
              <a:rPr lang="en-US" dirty="0"/>
              <a:t>L and RET.</a:t>
            </a:r>
          </a:p>
          <a:p>
            <a:pPr algn="just">
              <a:buClr>
                <a:schemeClr val="accent1">
                  <a:lumMod val="50000"/>
                </a:schemeClr>
              </a:buClr>
              <a:buFont typeface="Calibri" panose="020F0502020204030204" pitchFamily="34" charset="0"/>
              <a:buChar char="●"/>
            </a:pPr>
            <a:r>
              <a:rPr lang="en-US" b="1" dirty="0" err="1"/>
              <a:t>Cabozantinib</a:t>
            </a:r>
            <a:r>
              <a:rPr lang="en-US" dirty="0"/>
              <a:t> is being researched for efficacy as a treatment for some cancer types, including non-small cell lung cancer (NSCLC)</a:t>
            </a:r>
            <a:endParaRPr lang="he-IL" dirty="0"/>
          </a:p>
        </p:txBody>
      </p:sp>
      <p:pic>
        <p:nvPicPr>
          <p:cNvPr id="13316" name="Picture 4">
            <a:extLst>
              <a:ext uri="{FF2B5EF4-FFF2-40B4-BE49-F238E27FC236}">
                <a16:creationId xmlns:a16="http://schemas.microsoft.com/office/drawing/2014/main" id="{51605F86-7CAB-21BE-4175-36758D55EB9F}"/>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688182" y="4616039"/>
            <a:ext cx="5225363" cy="1989449"/>
          </a:xfrm>
          <a:prstGeom prst="rect">
            <a:avLst/>
          </a:prstGeom>
          <a:noFill/>
          <a:extLst>
            <a:ext uri="{909E8E84-426E-40DD-AFC4-6F175D3DCCD1}">
              <a14:hiddenFill xmlns:a14="http://schemas.microsoft.com/office/drawing/2010/main">
                <a:solidFill>
                  <a:srgbClr val="FFFFFF"/>
                </a:solidFill>
              </a14:hiddenFill>
            </a:ext>
          </a:extLst>
        </p:spPr>
      </p:pic>
      <p:sp>
        <p:nvSpPr>
          <p:cNvPr id="4" name="חץ: מחומש 3">
            <a:extLst>
              <a:ext uri="{FF2B5EF4-FFF2-40B4-BE49-F238E27FC236}">
                <a16:creationId xmlns:a16="http://schemas.microsoft.com/office/drawing/2014/main" id="{7CEFDFD0-44C3-2879-E543-686E97E31908}"/>
              </a:ext>
            </a:extLst>
          </p:cNvPr>
          <p:cNvSpPr/>
          <p:nvPr/>
        </p:nvSpPr>
        <p:spPr>
          <a:xfrm>
            <a:off x="-5285336" y="135926"/>
            <a:ext cx="11247986" cy="1184548"/>
          </a:xfrm>
          <a:prstGeom prst="homePlate">
            <a:avLst>
              <a:gd name="adj" fmla="val 92703"/>
            </a:avLst>
          </a:prstGeom>
          <a:pattFill prst="wdDnDiag">
            <a:fgClr>
              <a:schemeClr val="accent1">
                <a:lumMod val="40000"/>
                <a:lumOff val="60000"/>
              </a:schemeClr>
            </a:fgClr>
            <a:bgClr>
              <a:schemeClr val="bg2"/>
            </a:bgClr>
          </a:pattFill>
          <a:ln w="222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5" name="כותרת 1">
            <a:extLst>
              <a:ext uri="{FF2B5EF4-FFF2-40B4-BE49-F238E27FC236}">
                <a16:creationId xmlns:a16="http://schemas.microsoft.com/office/drawing/2014/main" id="{ADF33588-6702-479B-DD34-25A71B8C5BD6}"/>
              </a:ext>
            </a:extLst>
          </p:cNvPr>
          <p:cNvSpPr txBox="1">
            <a:spLocks/>
          </p:cNvSpPr>
          <p:nvPr/>
        </p:nvSpPr>
        <p:spPr>
          <a:xfrm>
            <a:off x="-2696612" y="-230401"/>
            <a:ext cx="10515600" cy="1325563"/>
          </a:xfrm>
          <a:prstGeom prst="rect">
            <a:avLst/>
          </a:prstGeom>
        </p:spPr>
        <p:txBody>
          <a:bodyPr vert="horz" lIns="91440" tIns="45720" rIns="91440" bIns="45720" rtlCol="0" anchor="b">
            <a:normAutofit/>
            <a:scene3d>
              <a:camera prst="orthographicFront"/>
              <a:lightRig rig="threePt" dir="t"/>
            </a:scene3d>
            <a:sp3d extrusionH="57150">
              <a:bevelT w="38100" h="38100"/>
            </a:sp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spc="300" dirty="0" err="1">
                <a:ln w="6350">
                  <a:solidFill>
                    <a:schemeClr val="accent1">
                      <a:lumMod val="75000"/>
                    </a:schemeClr>
                  </a:solidFill>
                </a:ln>
                <a:solidFill>
                  <a:schemeClr val="accent1">
                    <a:lumMod val="50000"/>
                  </a:schemeClr>
                </a:solidFill>
                <a:effectLst>
                  <a:glow rad="101600">
                    <a:schemeClr val="bg1">
                      <a:alpha val="60000"/>
                    </a:schemeClr>
                  </a:glow>
                </a:effectLst>
                <a:latin typeface="Arial" panose="020B0604020202020204" pitchFamily="34" charset="0"/>
              </a:rPr>
              <a:t>Cabozantinib</a:t>
            </a:r>
            <a:endParaRPr lang="en-US" sz="4400" b="1" spc="300" dirty="0">
              <a:ln w="6350">
                <a:solidFill>
                  <a:schemeClr val="accent1">
                    <a:lumMod val="75000"/>
                  </a:schemeClr>
                </a:solidFill>
              </a:ln>
              <a:solidFill>
                <a:schemeClr val="accent1">
                  <a:lumMod val="50000"/>
                </a:schemeClr>
              </a:solidFill>
              <a:effectLst>
                <a:glow rad="101600">
                  <a:schemeClr val="bg1">
                    <a:alpha val="60000"/>
                  </a:schemeClr>
                </a:glow>
              </a:effectLst>
              <a:latin typeface="Arial" panose="020B0604020202020204" pitchFamily="34" charset="0"/>
            </a:endParaRPr>
          </a:p>
        </p:txBody>
      </p:sp>
    </p:spTree>
    <p:extLst>
      <p:ext uri="{BB962C8B-B14F-4D97-AF65-F5344CB8AC3E}">
        <p14:creationId xmlns:p14="http://schemas.microsoft.com/office/powerpoint/2010/main" val="13476729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a:extLst>
              <a:ext uri="{FF2B5EF4-FFF2-40B4-BE49-F238E27FC236}">
                <a16:creationId xmlns:a16="http://schemas.microsoft.com/office/drawing/2014/main" id="{D6C89FAD-4605-0ADC-0FA8-8E7A882BF27B}"/>
              </a:ext>
            </a:extLst>
          </p:cNvPr>
          <p:cNvPicPr>
            <a:picLocks noChangeAspect="1"/>
          </p:cNvPicPr>
          <p:nvPr/>
        </p:nvPicPr>
        <p:blipFill rotWithShape="1">
          <a:blip r:embed="rId3"/>
          <a:srcRect l="6037" t="32704" r="7713" b="18024"/>
          <a:stretch/>
        </p:blipFill>
        <p:spPr>
          <a:xfrm>
            <a:off x="300445" y="2323524"/>
            <a:ext cx="11591109" cy="3722810"/>
          </a:xfrm>
          <a:prstGeom prst="rect">
            <a:avLst/>
          </a:prstGeom>
        </p:spPr>
      </p:pic>
      <p:cxnSp>
        <p:nvCxnSpPr>
          <p:cNvPr id="4" name="מחבר חץ ישר 3">
            <a:extLst>
              <a:ext uri="{FF2B5EF4-FFF2-40B4-BE49-F238E27FC236}">
                <a16:creationId xmlns:a16="http://schemas.microsoft.com/office/drawing/2014/main" id="{856C8F7B-8B4F-34C3-14D6-6C13B264A170}"/>
              </a:ext>
            </a:extLst>
          </p:cNvPr>
          <p:cNvCxnSpPr>
            <a:cxnSpLocks/>
          </p:cNvCxnSpPr>
          <p:nvPr/>
        </p:nvCxnSpPr>
        <p:spPr>
          <a:xfrm>
            <a:off x="9303750" y="5295900"/>
            <a:ext cx="0" cy="373380"/>
          </a:xfrm>
          <a:prstGeom prst="straightConnector1">
            <a:avLst/>
          </a:prstGeom>
          <a:ln w="57150">
            <a:solidFill>
              <a:schemeClr val="accent1">
                <a:lumMod val="50000"/>
              </a:schemeClr>
            </a:solidFill>
            <a:tailEnd type="triangle"/>
          </a:ln>
        </p:spPr>
        <p:style>
          <a:lnRef idx="1">
            <a:schemeClr val="accent2"/>
          </a:lnRef>
          <a:fillRef idx="0">
            <a:schemeClr val="accent2"/>
          </a:fillRef>
          <a:effectRef idx="0">
            <a:schemeClr val="accent2"/>
          </a:effectRef>
          <a:fontRef idx="minor">
            <a:schemeClr val="tx1"/>
          </a:fontRef>
        </p:style>
      </p:cxnSp>
      <p:sp>
        <p:nvSpPr>
          <p:cNvPr id="8" name="חץ: מחומש 7">
            <a:extLst>
              <a:ext uri="{FF2B5EF4-FFF2-40B4-BE49-F238E27FC236}">
                <a16:creationId xmlns:a16="http://schemas.microsoft.com/office/drawing/2014/main" id="{922827E9-9CEE-DDA7-C027-4FE5BD5B4D42}"/>
              </a:ext>
            </a:extLst>
          </p:cNvPr>
          <p:cNvSpPr/>
          <p:nvPr/>
        </p:nvSpPr>
        <p:spPr>
          <a:xfrm>
            <a:off x="-5285336" y="135926"/>
            <a:ext cx="11247986" cy="1184548"/>
          </a:xfrm>
          <a:prstGeom prst="homePlate">
            <a:avLst>
              <a:gd name="adj" fmla="val 92703"/>
            </a:avLst>
          </a:prstGeom>
          <a:pattFill prst="wdDnDiag">
            <a:fgClr>
              <a:schemeClr val="accent1">
                <a:lumMod val="40000"/>
                <a:lumOff val="60000"/>
              </a:schemeClr>
            </a:fgClr>
            <a:bgClr>
              <a:schemeClr val="bg2"/>
            </a:bgClr>
          </a:pattFill>
          <a:ln w="222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9" name="כותרת 1">
            <a:extLst>
              <a:ext uri="{FF2B5EF4-FFF2-40B4-BE49-F238E27FC236}">
                <a16:creationId xmlns:a16="http://schemas.microsoft.com/office/drawing/2014/main" id="{1DED1173-68DF-91E2-6D1F-99C07111AAF4}"/>
              </a:ext>
            </a:extLst>
          </p:cNvPr>
          <p:cNvSpPr txBox="1">
            <a:spLocks/>
          </p:cNvSpPr>
          <p:nvPr/>
        </p:nvSpPr>
        <p:spPr>
          <a:xfrm>
            <a:off x="-2696612" y="-230401"/>
            <a:ext cx="10515600" cy="1325563"/>
          </a:xfrm>
          <a:prstGeom prst="rect">
            <a:avLst/>
          </a:prstGeom>
        </p:spPr>
        <p:txBody>
          <a:bodyPr vert="horz" lIns="91440" tIns="45720" rIns="91440" bIns="45720" rtlCol="0" anchor="b">
            <a:normAutofit/>
            <a:scene3d>
              <a:camera prst="orthographicFront"/>
              <a:lightRig rig="threePt" dir="t"/>
            </a:scene3d>
            <a:sp3d extrusionH="57150">
              <a:bevelT w="38100" h="38100"/>
            </a:sp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spc="300" dirty="0" err="1">
                <a:ln w="6350">
                  <a:solidFill>
                    <a:schemeClr val="accent1">
                      <a:lumMod val="75000"/>
                    </a:schemeClr>
                  </a:solidFill>
                </a:ln>
                <a:solidFill>
                  <a:schemeClr val="accent1">
                    <a:lumMod val="50000"/>
                  </a:schemeClr>
                </a:solidFill>
                <a:effectLst>
                  <a:glow rad="101600">
                    <a:schemeClr val="bg1">
                      <a:alpha val="60000"/>
                    </a:schemeClr>
                  </a:glow>
                </a:effectLst>
                <a:latin typeface="Arial" panose="020B0604020202020204" pitchFamily="34" charset="0"/>
              </a:rPr>
              <a:t>Cabozantinib</a:t>
            </a:r>
            <a:endParaRPr lang="en-US" sz="4400" b="1" spc="300" dirty="0">
              <a:ln w="6350">
                <a:solidFill>
                  <a:schemeClr val="accent1">
                    <a:lumMod val="75000"/>
                  </a:schemeClr>
                </a:solidFill>
              </a:ln>
              <a:solidFill>
                <a:schemeClr val="accent1">
                  <a:lumMod val="50000"/>
                </a:schemeClr>
              </a:solidFill>
              <a:effectLst>
                <a:glow rad="101600">
                  <a:schemeClr val="bg1">
                    <a:alpha val="60000"/>
                  </a:schemeClr>
                </a:glow>
              </a:effectLst>
              <a:latin typeface="Arial" panose="020B0604020202020204" pitchFamily="34" charset="0"/>
            </a:endParaRPr>
          </a:p>
        </p:txBody>
      </p:sp>
    </p:spTree>
    <p:extLst>
      <p:ext uri="{BB962C8B-B14F-4D97-AF65-F5344CB8AC3E}">
        <p14:creationId xmlns:p14="http://schemas.microsoft.com/office/powerpoint/2010/main" val="29905083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חץ: מחומש 4">
            <a:extLst>
              <a:ext uri="{FF2B5EF4-FFF2-40B4-BE49-F238E27FC236}">
                <a16:creationId xmlns:a16="http://schemas.microsoft.com/office/drawing/2014/main" id="{38C0229F-410C-257B-9932-79F9EC0A109C}"/>
              </a:ext>
            </a:extLst>
          </p:cNvPr>
          <p:cNvSpPr/>
          <p:nvPr/>
        </p:nvSpPr>
        <p:spPr>
          <a:xfrm>
            <a:off x="-58365" y="287305"/>
            <a:ext cx="10515600" cy="1184548"/>
          </a:xfrm>
          <a:prstGeom prst="homePlate">
            <a:avLst>
              <a:gd name="adj" fmla="val 92703"/>
            </a:avLst>
          </a:prstGeom>
          <a:pattFill prst="wdDnDiag">
            <a:fgClr>
              <a:schemeClr val="accent1">
                <a:lumMod val="40000"/>
                <a:lumOff val="60000"/>
              </a:schemeClr>
            </a:fgClr>
            <a:bgClr>
              <a:schemeClr val="bg2"/>
            </a:bgClr>
          </a:pattFill>
          <a:ln w="222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כותרת 1">
            <a:extLst>
              <a:ext uri="{FF2B5EF4-FFF2-40B4-BE49-F238E27FC236}">
                <a16:creationId xmlns:a16="http://schemas.microsoft.com/office/drawing/2014/main" id="{BA00190A-CE32-B4E7-D1E9-B514A062A3FC}"/>
              </a:ext>
            </a:extLst>
          </p:cNvPr>
          <p:cNvSpPr>
            <a:spLocks noGrp="1"/>
          </p:cNvSpPr>
          <p:nvPr>
            <p:ph type="title"/>
          </p:nvPr>
        </p:nvSpPr>
        <p:spPr>
          <a:xfrm>
            <a:off x="546375" y="248395"/>
            <a:ext cx="10515600" cy="1325563"/>
          </a:xfrm>
        </p:spPr>
        <p:txBody>
          <a:bodyPr>
            <a:scene3d>
              <a:camera prst="orthographicFront"/>
              <a:lightRig rig="threePt" dir="t"/>
            </a:scene3d>
            <a:sp3d extrusionH="57150">
              <a:bevelT w="38100" h="38100"/>
            </a:sp3d>
          </a:bodyPr>
          <a:lstStyle/>
          <a:p>
            <a:r>
              <a:rPr lang="en-US" sz="4400" b="1" spc="300" dirty="0">
                <a:ln w="6350">
                  <a:solidFill>
                    <a:schemeClr val="accent1">
                      <a:lumMod val="75000"/>
                    </a:schemeClr>
                  </a:solidFill>
                </a:ln>
                <a:solidFill>
                  <a:schemeClr val="accent1">
                    <a:lumMod val="50000"/>
                  </a:schemeClr>
                </a:solidFill>
                <a:effectLst>
                  <a:glow rad="101600">
                    <a:schemeClr val="bg1">
                      <a:alpha val="60000"/>
                    </a:schemeClr>
                  </a:glow>
                </a:effectLst>
                <a:latin typeface="Arial" panose="020B0604020202020204" pitchFamily="34" charset="0"/>
                <a:ea typeface="Times New Roman" panose="02020603050405020304" pitchFamily="18" charset="0"/>
              </a:rPr>
              <a:t>Patient's medical history</a:t>
            </a:r>
            <a:endParaRPr lang="he-IL" spc="300" dirty="0">
              <a:ln w="6350">
                <a:solidFill>
                  <a:schemeClr val="accent1">
                    <a:lumMod val="75000"/>
                  </a:schemeClr>
                </a:solidFill>
              </a:ln>
              <a:solidFill>
                <a:schemeClr val="accent1">
                  <a:lumMod val="50000"/>
                </a:schemeClr>
              </a:solidFill>
              <a:effectLst>
                <a:glow rad="101600">
                  <a:schemeClr val="bg1">
                    <a:alpha val="60000"/>
                  </a:schemeClr>
                </a:glow>
              </a:effectLst>
            </a:endParaRPr>
          </a:p>
        </p:txBody>
      </p:sp>
      <p:sp>
        <p:nvSpPr>
          <p:cNvPr id="3" name="מציין מיקום תוכן 2">
            <a:extLst>
              <a:ext uri="{FF2B5EF4-FFF2-40B4-BE49-F238E27FC236}">
                <a16:creationId xmlns:a16="http://schemas.microsoft.com/office/drawing/2014/main" id="{D56B5028-7D92-6142-712B-7ACB456214AC}"/>
              </a:ext>
            </a:extLst>
          </p:cNvPr>
          <p:cNvSpPr>
            <a:spLocks noGrp="1"/>
          </p:cNvSpPr>
          <p:nvPr>
            <p:ph idx="1"/>
          </p:nvPr>
        </p:nvSpPr>
        <p:spPr>
          <a:xfrm>
            <a:off x="270295" y="1549673"/>
            <a:ext cx="7993811" cy="5297607"/>
          </a:xfrm>
        </p:spPr>
        <p:txBody>
          <a:bodyPr>
            <a:normAutofit lnSpcReduction="10000"/>
          </a:bodyPr>
          <a:lstStyle/>
          <a:p>
            <a:pPr marL="514350" indent="-285750" algn="l" rtl="0">
              <a:lnSpc>
                <a:spcPct val="150000"/>
              </a:lnSpc>
              <a:buClr>
                <a:schemeClr val="accent1">
                  <a:lumMod val="50000"/>
                </a:schemeClr>
              </a:buClr>
              <a:buFont typeface="Arial" panose="020B0604020202020204" pitchFamily="34" charset="0"/>
              <a:buChar char="●"/>
            </a:pPr>
            <a:r>
              <a:rPr lang="en-US" sz="1800" dirty="0">
                <a:solidFill>
                  <a:srgbClr val="000000"/>
                </a:solidFill>
                <a:effectLst/>
                <a:latin typeface="Arial" panose="020B0604020202020204" pitchFamily="34" charset="0"/>
                <a:ea typeface="Times New Roman" panose="02020603050405020304" pitchFamily="18" charset="0"/>
              </a:rPr>
              <a:t>A 58-year-old woman. On </a:t>
            </a:r>
            <a:r>
              <a:rPr lang="en-US" sz="1800" b="1" u="sng" dirty="0">
                <a:solidFill>
                  <a:srgbClr val="000000"/>
                </a:solidFill>
                <a:effectLst/>
                <a:latin typeface="Arial" panose="020B0604020202020204" pitchFamily="34" charset="0"/>
                <a:ea typeface="Times New Roman" panose="02020603050405020304" pitchFamily="18" charset="0"/>
              </a:rPr>
              <a:t>1/2015</a:t>
            </a:r>
            <a:r>
              <a:rPr lang="en-US" sz="1800" b="1" dirty="0">
                <a:solidFill>
                  <a:srgbClr val="000000"/>
                </a:solidFill>
                <a:effectLst/>
                <a:latin typeface="Arial" panose="020B0604020202020204" pitchFamily="34" charset="0"/>
                <a:ea typeface="Times New Roman" panose="02020603050405020304" pitchFamily="18" charset="0"/>
              </a:rPr>
              <a:t> </a:t>
            </a:r>
            <a:r>
              <a:rPr lang="en-US" sz="1800" dirty="0">
                <a:solidFill>
                  <a:srgbClr val="000000"/>
                </a:solidFill>
                <a:effectLst/>
                <a:latin typeface="Arial" panose="020B0604020202020204" pitchFamily="34" charset="0"/>
                <a:ea typeface="Times New Roman" panose="02020603050405020304" pitchFamily="18" charset="0"/>
              </a:rPr>
              <a:t>presented to the emergency room of Hadassah Medical Organization</a:t>
            </a:r>
            <a:r>
              <a:rPr lang="en-US" sz="1800" dirty="0">
                <a:effectLst/>
                <a:latin typeface="Arial" panose="020B0604020202020204" pitchFamily="34" charset="0"/>
                <a:ea typeface="Times New Roman" panose="02020603050405020304" pitchFamily="18" charset="0"/>
              </a:rPr>
              <a:t>. In the previous week suffered from aphasia.  On CT two brain lesions were demonstrated. She was treated with craniotomy and resection of one of the masses on pathology adenocarcinoma compatible with lung, EGFR/ALK wildtype, HER2 NEG, MMR-P. A chest CT revealed a mass and mediastinal lymphadenopathy. </a:t>
            </a:r>
            <a:endParaRPr lang="en-US" sz="1800" dirty="0">
              <a:effectLst/>
              <a:latin typeface="Times New Roman" panose="02020603050405020304" pitchFamily="18" charset="0"/>
              <a:ea typeface="Times New Roman" panose="02020603050405020304" pitchFamily="18" charset="0"/>
            </a:endParaRPr>
          </a:p>
          <a:p>
            <a:pPr marL="514350" indent="-285750" algn="l" rtl="0">
              <a:lnSpc>
                <a:spcPct val="150000"/>
              </a:lnSpc>
              <a:buClr>
                <a:schemeClr val="accent1">
                  <a:lumMod val="50000"/>
                </a:schemeClr>
              </a:buClr>
              <a:buFont typeface="Arial" panose="020B0604020202020204" pitchFamily="34" charset="0"/>
              <a:buChar char="●"/>
            </a:pPr>
            <a:r>
              <a:rPr lang="en-US" sz="1800" dirty="0">
                <a:effectLst/>
                <a:latin typeface="Arial" panose="020B0604020202020204" pitchFamily="34" charset="0"/>
                <a:ea typeface="Times New Roman" panose="02020603050405020304" pitchFamily="18" charset="0"/>
              </a:rPr>
              <a:t>Treated with radiotherapy to brain lesions until </a:t>
            </a:r>
            <a:r>
              <a:rPr lang="en-US" sz="1800" b="1" u="sng" dirty="0">
                <a:effectLst/>
                <a:latin typeface="Arial" panose="020B0604020202020204" pitchFamily="34" charset="0"/>
                <a:ea typeface="Times New Roman" panose="02020603050405020304" pitchFamily="18" charset="0"/>
              </a:rPr>
              <a:t>27/3/16</a:t>
            </a: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514350" indent="-285750" algn="l" rtl="0">
              <a:lnSpc>
                <a:spcPct val="150000"/>
              </a:lnSpc>
              <a:buClr>
                <a:schemeClr val="accent1">
                  <a:lumMod val="50000"/>
                </a:schemeClr>
              </a:buClr>
              <a:buFont typeface="Arial" panose="020B0604020202020204" pitchFamily="34" charset="0"/>
              <a:buChar char="●"/>
            </a:pPr>
            <a:r>
              <a:rPr lang="en-US" sz="1800" dirty="0">
                <a:effectLst/>
                <a:latin typeface="Arial" panose="020B0604020202020204" pitchFamily="34" charset="0"/>
                <a:ea typeface="Times New Roman" panose="02020603050405020304" pitchFamily="18" charset="0"/>
              </a:rPr>
              <a:t>Treated with radiotherapy to lung and mediastinum until </a:t>
            </a:r>
            <a:r>
              <a:rPr lang="en-US" sz="1800" b="1" u="sng" dirty="0">
                <a:effectLst/>
                <a:latin typeface="Arial" panose="020B0604020202020204" pitchFamily="34" charset="0"/>
                <a:ea typeface="Times New Roman" panose="02020603050405020304" pitchFamily="18" charset="0"/>
              </a:rPr>
              <a:t>5/16</a:t>
            </a:r>
            <a:r>
              <a:rPr lang="en-US" sz="1800" b="1" dirty="0">
                <a:effectLst/>
                <a:latin typeface="Arial" panose="020B0604020202020204" pitchFamily="34" charset="0"/>
                <a:ea typeface="Times New Roman" panose="02020603050405020304" pitchFamily="18" charset="0"/>
              </a:rPr>
              <a:t>.</a:t>
            </a:r>
            <a:r>
              <a:rPr lang="en-US" sz="1800" dirty="0">
                <a:effectLst/>
                <a:latin typeface="Arial" panose="020B0604020202020204" pitchFamily="34" charset="0"/>
                <a:ea typeface="Times New Roman" panose="02020603050405020304" pitchFamily="18" charset="0"/>
              </a:rPr>
              <a:t> </a:t>
            </a:r>
          </a:p>
          <a:p>
            <a:pPr marL="514350" indent="-285750">
              <a:lnSpc>
                <a:spcPct val="150000"/>
              </a:lnSpc>
              <a:buClr>
                <a:schemeClr val="accent1">
                  <a:lumMod val="50000"/>
                </a:schemeClr>
              </a:buClr>
              <a:buFont typeface="Arial" panose="020B0604020202020204" pitchFamily="34" charset="0"/>
              <a:buChar char="●"/>
            </a:pPr>
            <a:r>
              <a:rPr lang="en-US" sz="1800" dirty="0">
                <a:effectLst/>
                <a:latin typeface="Arial" panose="020B0604020202020204" pitchFamily="34" charset="0"/>
                <a:ea typeface="Times New Roman" panose="02020603050405020304" pitchFamily="18" charset="0"/>
              </a:rPr>
              <a:t>Between </a:t>
            </a:r>
            <a:r>
              <a:rPr lang="en-US" sz="1800" b="1" u="sng" dirty="0">
                <a:effectLst/>
                <a:latin typeface="Arial" panose="020B0604020202020204" pitchFamily="34" charset="0"/>
                <a:ea typeface="Times New Roman" panose="02020603050405020304" pitchFamily="18" charset="0"/>
              </a:rPr>
              <a:t>4/15-11/15</a:t>
            </a:r>
            <a:r>
              <a:rPr lang="en-US" sz="1800" dirty="0">
                <a:effectLst/>
                <a:latin typeface="Arial" panose="020B0604020202020204" pitchFamily="34" charset="0"/>
                <a:ea typeface="Times New Roman" panose="02020603050405020304" pitchFamily="18" charset="0"/>
              </a:rPr>
              <a:t> – treated with pemetrexed in combination with carboplatin and bevacizumab. Currently treated with bevacizumab with stable disease.</a:t>
            </a:r>
            <a:endParaRPr lang="en-US" sz="1800" dirty="0">
              <a:effectLst/>
              <a:latin typeface="Times New Roman" panose="02020603050405020304" pitchFamily="18" charset="0"/>
              <a:ea typeface="Times New Roman" panose="02020603050405020304" pitchFamily="18" charset="0"/>
            </a:endParaRPr>
          </a:p>
        </p:txBody>
      </p:sp>
      <p:sp>
        <p:nvSpPr>
          <p:cNvPr id="4" name="מציין מיקום תוכן 2">
            <a:extLst>
              <a:ext uri="{FF2B5EF4-FFF2-40B4-BE49-F238E27FC236}">
                <a16:creationId xmlns:a16="http://schemas.microsoft.com/office/drawing/2014/main" id="{521D8A70-3BE6-5B5B-CCBC-339E8E1A3EAB}"/>
              </a:ext>
            </a:extLst>
          </p:cNvPr>
          <p:cNvSpPr txBox="1">
            <a:spLocks/>
          </p:cNvSpPr>
          <p:nvPr/>
        </p:nvSpPr>
        <p:spPr>
          <a:xfrm>
            <a:off x="8495579" y="2607288"/>
            <a:ext cx="3426126" cy="33015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Clr>
                <a:schemeClr val="accent1">
                  <a:lumMod val="50000"/>
                </a:schemeClr>
              </a:buClr>
              <a:buNone/>
            </a:pPr>
            <a:r>
              <a:rPr lang="en-US" sz="2000" b="1" dirty="0">
                <a:latin typeface="Arial" panose="020B0604020202020204" pitchFamily="34" charset="0"/>
                <a:ea typeface="Times New Roman" panose="02020603050405020304" pitchFamily="18" charset="0"/>
              </a:rPr>
              <a:t>Molecular landscape </a:t>
            </a:r>
            <a:endParaRPr lang="en-US" sz="2000" dirty="0">
              <a:latin typeface="Times New Roman" panose="02020603050405020304" pitchFamily="18" charset="0"/>
              <a:ea typeface="Times New Roman" panose="02020603050405020304" pitchFamily="18" charset="0"/>
            </a:endParaRPr>
          </a:p>
          <a:p>
            <a:pPr>
              <a:lnSpc>
                <a:spcPct val="150000"/>
              </a:lnSpc>
              <a:buClr>
                <a:schemeClr val="accent1">
                  <a:lumMod val="50000"/>
                </a:schemeClr>
              </a:buClr>
              <a:buFont typeface="Arial" panose="020B0604020202020204" pitchFamily="34" charset="0"/>
              <a:buChar char="●"/>
            </a:pPr>
            <a:r>
              <a:rPr lang="en-US" sz="1800" dirty="0">
                <a:latin typeface="Arial" panose="020B0604020202020204" pitchFamily="34" charset="0"/>
                <a:ea typeface="Times New Roman" panose="02020603050405020304" pitchFamily="18" charset="0"/>
              </a:rPr>
              <a:t>Foundation1 </a:t>
            </a:r>
            <a:endParaRPr lang="en-US" sz="1800" dirty="0">
              <a:latin typeface="Times New Roman" panose="02020603050405020304" pitchFamily="18" charset="0"/>
              <a:ea typeface="Times New Roman" panose="02020603050405020304" pitchFamily="18" charset="0"/>
            </a:endParaRPr>
          </a:p>
          <a:p>
            <a:pPr>
              <a:buClr>
                <a:schemeClr val="accent1">
                  <a:lumMod val="50000"/>
                </a:schemeClr>
              </a:buClr>
              <a:buFont typeface="Arial" panose="020B0604020202020204" pitchFamily="34" charset="0"/>
              <a:buChar char="●"/>
            </a:pPr>
            <a:r>
              <a:rPr lang="en-US" sz="1800" i="1" dirty="0">
                <a:latin typeface="Arial" panose="020B0604020202020204" pitchFamily="34" charset="0"/>
                <a:ea typeface="Calibri" panose="020F0502020204030204" pitchFamily="34" charset="0"/>
              </a:rPr>
              <a:t>RET </a:t>
            </a:r>
            <a:r>
              <a:rPr lang="en-US" sz="1800" dirty="0">
                <a:latin typeface="Arial" panose="020B0604020202020204" pitchFamily="34" charset="0"/>
                <a:ea typeface="Calibri" panose="020F0502020204030204" pitchFamily="34" charset="0"/>
              </a:rPr>
              <a:t>KIF5B-RET fusion</a:t>
            </a:r>
            <a:endParaRPr lang="en-US" sz="1800" dirty="0">
              <a:latin typeface="Times New Roman" panose="02020603050405020304" pitchFamily="18" charset="0"/>
              <a:ea typeface="Times New Roman" panose="02020603050405020304" pitchFamily="18" charset="0"/>
            </a:endParaRPr>
          </a:p>
          <a:p>
            <a:pPr>
              <a:buClr>
                <a:schemeClr val="accent1">
                  <a:lumMod val="50000"/>
                </a:schemeClr>
              </a:buClr>
              <a:buFont typeface="Arial" panose="020B0604020202020204" pitchFamily="34" charset="0"/>
              <a:buChar char="●"/>
            </a:pPr>
            <a:r>
              <a:rPr lang="en-US" sz="1800" i="1" dirty="0">
                <a:latin typeface="Arial" panose="020B0604020202020204" pitchFamily="34" charset="0"/>
                <a:ea typeface="Calibri" panose="020F0502020204030204" pitchFamily="34" charset="0"/>
              </a:rPr>
              <a:t>HGF </a:t>
            </a:r>
            <a:r>
              <a:rPr lang="en-US" sz="1800" dirty="0">
                <a:latin typeface="Arial" panose="020B0604020202020204" pitchFamily="34" charset="0"/>
                <a:ea typeface="Calibri" panose="020F0502020204030204" pitchFamily="34" charset="0"/>
              </a:rPr>
              <a:t>amplification</a:t>
            </a:r>
            <a:endParaRPr lang="en-US" sz="1800" dirty="0">
              <a:latin typeface="Times New Roman" panose="02020603050405020304" pitchFamily="18" charset="0"/>
              <a:ea typeface="Times New Roman" panose="02020603050405020304" pitchFamily="18" charset="0"/>
            </a:endParaRPr>
          </a:p>
          <a:p>
            <a:pPr>
              <a:buClr>
                <a:schemeClr val="accent1">
                  <a:lumMod val="50000"/>
                </a:schemeClr>
              </a:buClr>
              <a:buFont typeface="Arial" panose="020B0604020202020204" pitchFamily="34" charset="0"/>
              <a:buChar char="●"/>
            </a:pPr>
            <a:r>
              <a:rPr lang="en-US" sz="1800" i="1" dirty="0">
                <a:latin typeface="Arial" panose="020B0604020202020204" pitchFamily="34" charset="0"/>
                <a:ea typeface="Calibri" panose="020F0502020204030204" pitchFamily="34" charset="0"/>
              </a:rPr>
              <a:t>RICTOR </a:t>
            </a:r>
            <a:r>
              <a:rPr lang="en-US" sz="1800" dirty="0">
                <a:latin typeface="Arial" panose="020B0604020202020204" pitchFamily="34" charset="0"/>
                <a:ea typeface="Calibri" panose="020F0502020204030204" pitchFamily="34" charset="0"/>
              </a:rPr>
              <a:t>amplification</a:t>
            </a:r>
            <a:endParaRPr lang="en-US" sz="1800" dirty="0">
              <a:latin typeface="Times New Roman" panose="02020603050405020304" pitchFamily="18" charset="0"/>
              <a:ea typeface="Times New Roman" panose="02020603050405020304" pitchFamily="18" charset="0"/>
            </a:endParaRPr>
          </a:p>
          <a:p>
            <a:pPr>
              <a:buClr>
                <a:schemeClr val="accent1">
                  <a:lumMod val="50000"/>
                </a:schemeClr>
              </a:buClr>
              <a:buFont typeface="Arial" panose="020B0604020202020204" pitchFamily="34" charset="0"/>
              <a:buChar char="●"/>
            </a:pPr>
            <a:r>
              <a:rPr lang="en-US" sz="1800" i="1" dirty="0">
                <a:latin typeface="Arial" panose="020B0604020202020204" pitchFamily="34" charset="0"/>
                <a:ea typeface="Calibri" panose="020F0502020204030204" pitchFamily="34" charset="0"/>
              </a:rPr>
              <a:t>NKX2-1 </a:t>
            </a:r>
            <a:r>
              <a:rPr lang="en-US" sz="1800" dirty="0">
                <a:latin typeface="Arial" panose="020B0604020202020204" pitchFamily="34" charset="0"/>
                <a:ea typeface="Calibri" panose="020F0502020204030204" pitchFamily="34" charset="0"/>
              </a:rPr>
              <a:t>amplification</a:t>
            </a:r>
            <a:endParaRPr lang="en-US" sz="1800" dirty="0">
              <a:latin typeface="Times New Roman" panose="02020603050405020304" pitchFamily="18" charset="0"/>
              <a:ea typeface="Times New Roman" panose="02020603050405020304" pitchFamily="18" charset="0"/>
            </a:endParaRPr>
          </a:p>
          <a:p>
            <a:pPr>
              <a:buClr>
                <a:schemeClr val="accent1">
                  <a:lumMod val="50000"/>
                </a:schemeClr>
              </a:buClr>
              <a:buFont typeface="Arial" panose="020B0604020202020204" pitchFamily="34" charset="0"/>
              <a:buChar char="●"/>
            </a:pPr>
            <a:r>
              <a:rPr lang="en-US" sz="1800" i="1" dirty="0">
                <a:latin typeface="Arial" panose="020B0604020202020204" pitchFamily="34" charset="0"/>
                <a:ea typeface="Calibri" panose="020F0502020204030204" pitchFamily="34" charset="0"/>
              </a:rPr>
              <a:t>SETD2 </a:t>
            </a:r>
            <a:r>
              <a:rPr lang="en-US" sz="1800" dirty="0">
                <a:latin typeface="Arial" panose="020B0604020202020204" pitchFamily="34" charset="0"/>
                <a:ea typeface="Calibri" panose="020F0502020204030204" pitchFamily="34" charset="0"/>
              </a:rPr>
              <a:t>K2456fs*8</a:t>
            </a:r>
            <a:endParaRPr lang="en-US" sz="1800" dirty="0">
              <a:latin typeface="Times New Roman" panose="02020603050405020304" pitchFamily="18" charset="0"/>
              <a:ea typeface="Times New Roman" panose="02020603050405020304" pitchFamily="18" charset="0"/>
            </a:endParaRPr>
          </a:p>
          <a:p>
            <a:pPr>
              <a:buClr>
                <a:schemeClr val="accent1">
                  <a:lumMod val="50000"/>
                </a:schemeClr>
              </a:buClr>
              <a:buFont typeface="Arial" panose="020B0604020202020204" pitchFamily="34" charset="0"/>
              <a:buChar char="●"/>
            </a:pPr>
            <a:endParaRPr lang="he-IL" dirty="0"/>
          </a:p>
        </p:txBody>
      </p:sp>
    </p:spTree>
    <p:extLst>
      <p:ext uri="{BB962C8B-B14F-4D97-AF65-F5344CB8AC3E}">
        <p14:creationId xmlns:p14="http://schemas.microsoft.com/office/powerpoint/2010/main" val="38217441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E8256BA-4597-F2BF-1786-066BB1B96891}"/>
              </a:ext>
            </a:extLst>
          </p:cNvPr>
          <p:cNvSpPr>
            <a:spLocks noGrp="1"/>
          </p:cNvSpPr>
          <p:nvPr>
            <p:ph type="title"/>
          </p:nvPr>
        </p:nvSpPr>
        <p:spPr/>
        <p:txBody>
          <a:bodyPr/>
          <a:lstStyle/>
          <a:p>
            <a:endParaRPr lang="he-IL"/>
          </a:p>
        </p:txBody>
      </p:sp>
      <p:sp>
        <p:nvSpPr>
          <p:cNvPr id="3" name="מציין מיקום תוכן 2">
            <a:extLst>
              <a:ext uri="{FF2B5EF4-FFF2-40B4-BE49-F238E27FC236}">
                <a16:creationId xmlns:a16="http://schemas.microsoft.com/office/drawing/2014/main" id="{E467E66B-4596-A7E3-833F-0C8DFE2BAB36}"/>
              </a:ext>
            </a:extLst>
          </p:cNvPr>
          <p:cNvSpPr>
            <a:spLocks noGrp="1"/>
          </p:cNvSpPr>
          <p:nvPr>
            <p:ph idx="1"/>
          </p:nvPr>
        </p:nvSpPr>
        <p:spPr/>
        <p:txBody>
          <a:bodyPr/>
          <a:lstStyle/>
          <a:p>
            <a:endParaRPr lang="he-IL"/>
          </a:p>
        </p:txBody>
      </p:sp>
      <p:grpSp>
        <p:nvGrpSpPr>
          <p:cNvPr id="4" name="קבוצה 3">
            <a:extLst>
              <a:ext uri="{FF2B5EF4-FFF2-40B4-BE49-F238E27FC236}">
                <a16:creationId xmlns:a16="http://schemas.microsoft.com/office/drawing/2014/main" id="{C7B6E790-3724-CDF1-16F4-C5D331100441}"/>
              </a:ext>
            </a:extLst>
          </p:cNvPr>
          <p:cNvGrpSpPr/>
          <p:nvPr/>
        </p:nvGrpSpPr>
        <p:grpSpPr>
          <a:xfrm>
            <a:off x="535831" y="230188"/>
            <a:ext cx="11120337" cy="6262687"/>
            <a:chOff x="1600356" y="1420783"/>
            <a:chExt cx="9322292" cy="5072092"/>
          </a:xfrm>
        </p:grpSpPr>
        <p:pic>
          <p:nvPicPr>
            <p:cNvPr id="5" name="תמונה 4">
              <a:extLst>
                <a:ext uri="{FF2B5EF4-FFF2-40B4-BE49-F238E27FC236}">
                  <a16:creationId xmlns:a16="http://schemas.microsoft.com/office/drawing/2014/main" id="{7EAD2FA4-53A8-8BB1-CEF6-99E4CD1CB16F}"/>
                </a:ext>
              </a:extLst>
            </p:cNvPr>
            <p:cNvPicPr>
              <a:picLocks noChangeAspect="1"/>
            </p:cNvPicPr>
            <p:nvPr/>
          </p:nvPicPr>
          <p:blipFill rotWithShape="1">
            <a:blip r:embed="rId3"/>
            <a:srcRect l="11371" t="20704" r="12166" b="5302"/>
            <a:stretch/>
          </p:blipFill>
          <p:spPr>
            <a:xfrm>
              <a:off x="1600356" y="1420783"/>
              <a:ext cx="9322292" cy="5072092"/>
            </a:xfrm>
            <a:prstGeom prst="rect">
              <a:avLst/>
            </a:prstGeom>
          </p:spPr>
        </p:pic>
        <p:sp>
          <p:nvSpPr>
            <p:cNvPr id="6" name="אליפסה 5">
              <a:extLst>
                <a:ext uri="{FF2B5EF4-FFF2-40B4-BE49-F238E27FC236}">
                  <a16:creationId xmlns:a16="http://schemas.microsoft.com/office/drawing/2014/main" id="{EBB364F0-FEA4-ACEF-872F-9BAE0AF12345}"/>
                </a:ext>
              </a:extLst>
            </p:cNvPr>
            <p:cNvSpPr/>
            <p:nvPr/>
          </p:nvSpPr>
          <p:spPr>
            <a:xfrm>
              <a:off x="4488758" y="3169919"/>
              <a:ext cx="2398425" cy="1538267"/>
            </a:xfrm>
            <a:prstGeom prst="ellipse">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spTree>
    <p:extLst>
      <p:ext uri="{BB962C8B-B14F-4D97-AF65-F5344CB8AC3E}">
        <p14:creationId xmlns:p14="http://schemas.microsoft.com/office/powerpoint/2010/main" val="28646519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174768D-4D26-4030-E719-9E8E79F0893B}"/>
              </a:ext>
            </a:extLst>
          </p:cNvPr>
          <p:cNvSpPr>
            <a:spLocks noGrp="1"/>
          </p:cNvSpPr>
          <p:nvPr>
            <p:ph type="title"/>
          </p:nvPr>
        </p:nvSpPr>
        <p:spPr/>
        <p:txBody>
          <a:bodyPr/>
          <a:lstStyle/>
          <a:p>
            <a:endParaRPr lang="he-IL"/>
          </a:p>
        </p:txBody>
      </p:sp>
      <p:sp>
        <p:nvSpPr>
          <p:cNvPr id="3" name="מציין מיקום תוכן 2">
            <a:extLst>
              <a:ext uri="{FF2B5EF4-FFF2-40B4-BE49-F238E27FC236}">
                <a16:creationId xmlns:a16="http://schemas.microsoft.com/office/drawing/2014/main" id="{DE91B75F-67C9-2413-9AB5-6F21BEFACA25}"/>
              </a:ext>
            </a:extLst>
          </p:cNvPr>
          <p:cNvSpPr>
            <a:spLocks noGrp="1"/>
          </p:cNvSpPr>
          <p:nvPr>
            <p:ph idx="1"/>
          </p:nvPr>
        </p:nvSpPr>
        <p:spPr/>
        <p:txBody>
          <a:bodyPr/>
          <a:lstStyle/>
          <a:p>
            <a:endParaRPr lang="he-IL"/>
          </a:p>
        </p:txBody>
      </p:sp>
      <p:pic>
        <p:nvPicPr>
          <p:cNvPr id="5" name="תמונה 4">
            <a:extLst>
              <a:ext uri="{FF2B5EF4-FFF2-40B4-BE49-F238E27FC236}">
                <a16:creationId xmlns:a16="http://schemas.microsoft.com/office/drawing/2014/main" id="{EB67FC87-C521-402C-933B-335F7058C029}"/>
              </a:ext>
            </a:extLst>
          </p:cNvPr>
          <p:cNvPicPr>
            <a:picLocks noChangeAspect="1"/>
          </p:cNvPicPr>
          <p:nvPr/>
        </p:nvPicPr>
        <p:blipFill rotWithShape="1">
          <a:blip r:embed="rId3"/>
          <a:srcRect l="10667" t="21211" r="12333" b="5301"/>
          <a:stretch/>
        </p:blipFill>
        <p:spPr>
          <a:xfrm>
            <a:off x="161925" y="244943"/>
            <a:ext cx="11868150" cy="6368114"/>
          </a:xfrm>
          <a:prstGeom prst="rect">
            <a:avLst/>
          </a:prstGeom>
        </p:spPr>
      </p:pic>
    </p:spTree>
    <p:extLst>
      <p:ext uri="{BB962C8B-B14F-4D97-AF65-F5344CB8AC3E}">
        <p14:creationId xmlns:p14="http://schemas.microsoft.com/office/powerpoint/2010/main" val="25770588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D56B5028-7D92-6142-712B-7ACB456214AC}"/>
              </a:ext>
            </a:extLst>
          </p:cNvPr>
          <p:cNvSpPr>
            <a:spLocks noGrp="1"/>
          </p:cNvSpPr>
          <p:nvPr>
            <p:ph idx="1"/>
          </p:nvPr>
        </p:nvSpPr>
        <p:spPr>
          <a:xfrm>
            <a:off x="838200" y="1432943"/>
            <a:ext cx="7425906" cy="5297607"/>
          </a:xfrm>
        </p:spPr>
        <p:txBody>
          <a:bodyPr>
            <a:normAutofit lnSpcReduction="10000"/>
          </a:bodyPr>
          <a:lstStyle/>
          <a:p>
            <a:pPr indent="457200" algn="l" rtl="0">
              <a:lnSpc>
                <a:spcPct val="150000"/>
              </a:lnSpc>
            </a:pPr>
            <a:r>
              <a:rPr lang="en-US" sz="1800" dirty="0">
                <a:solidFill>
                  <a:srgbClr val="000000"/>
                </a:solidFill>
                <a:effectLst/>
                <a:latin typeface="Arial" panose="020B0604020202020204" pitchFamily="34" charset="0"/>
                <a:ea typeface="Times New Roman" panose="02020603050405020304" pitchFamily="18" charset="0"/>
              </a:rPr>
              <a:t>A 58-year-old woman. On 1/2015 presented to the emergency room of Hadassah Medical Organization</a:t>
            </a:r>
            <a:r>
              <a:rPr lang="en-US" sz="1800" dirty="0">
                <a:effectLst/>
                <a:latin typeface="Arial" panose="020B0604020202020204" pitchFamily="34" charset="0"/>
                <a:ea typeface="Times New Roman" panose="02020603050405020304" pitchFamily="18" charset="0"/>
              </a:rPr>
              <a:t>. In the previous week suffered from aphasia.  On CT two brain lesions were demonstrated. She was treated with craniotomy and resection of one of the masses on pathology adenocarcinoma compatible with lung, EGFR/ALK wildtype, HER2 NEG, MMR-P. A chest CT revealed a mass and mediastinal lymphadenopathy. </a:t>
            </a:r>
            <a:endParaRPr lang="en-US" sz="1800" dirty="0">
              <a:effectLst/>
              <a:latin typeface="Times New Roman" panose="02020603050405020304" pitchFamily="18" charset="0"/>
              <a:ea typeface="Times New Roman" panose="02020603050405020304" pitchFamily="18" charset="0"/>
            </a:endParaRPr>
          </a:p>
          <a:p>
            <a:pPr indent="457200" algn="l" rtl="0">
              <a:lnSpc>
                <a:spcPct val="150000"/>
              </a:lnSpc>
            </a:pPr>
            <a:r>
              <a:rPr lang="en-US" sz="1800" dirty="0">
                <a:effectLst/>
                <a:latin typeface="Arial" panose="020B0604020202020204" pitchFamily="34" charset="0"/>
                <a:ea typeface="Times New Roman" panose="02020603050405020304" pitchFamily="18" charset="0"/>
              </a:rPr>
              <a:t>Treated with radiotherapy to brain lesions until 27/3/16. </a:t>
            </a:r>
            <a:endParaRPr lang="en-US" sz="1800" dirty="0">
              <a:effectLst/>
              <a:latin typeface="Times New Roman" panose="02020603050405020304" pitchFamily="18" charset="0"/>
              <a:ea typeface="Times New Roman" panose="02020603050405020304" pitchFamily="18" charset="0"/>
            </a:endParaRPr>
          </a:p>
          <a:p>
            <a:pPr indent="457200" algn="l" rtl="0">
              <a:lnSpc>
                <a:spcPct val="150000"/>
              </a:lnSpc>
            </a:pPr>
            <a:r>
              <a:rPr lang="en-US" sz="1800" dirty="0">
                <a:effectLst/>
                <a:latin typeface="Arial" panose="020B0604020202020204" pitchFamily="34" charset="0"/>
                <a:ea typeface="Times New Roman" panose="02020603050405020304" pitchFamily="18" charset="0"/>
              </a:rPr>
              <a:t>Treated with radiotherapy to lung and mediastinum until 5/16. </a:t>
            </a:r>
            <a:endParaRPr lang="en-US" sz="1800" dirty="0">
              <a:effectLst/>
              <a:latin typeface="Times New Roman" panose="02020603050405020304" pitchFamily="18" charset="0"/>
              <a:ea typeface="Times New Roman" panose="02020603050405020304" pitchFamily="18" charset="0"/>
            </a:endParaRPr>
          </a:p>
          <a:p>
            <a:pPr algn="l" rtl="0">
              <a:lnSpc>
                <a:spcPct val="150000"/>
              </a:lnSpc>
            </a:pPr>
            <a:r>
              <a:rPr lang="en-US" sz="1800" dirty="0">
                <a:effectLst/>
                <a:latin typeface="Arial" panose="020B0604020202020204" pitchFamily="34" charset="0"/>
                <a:ea typeface="Times New Roman" panose="02020603050405020304" pitchFamily="18" charset="0"/>
              </a:rPr>
              <a:t>Between 4/15-11/15 – treated with </a:t>
            </a:r>
            <a:r>
              <a:rPr lang="en-US" sz="1800" dirty="0">
                <a:effectLst/>
                <a:highlight>
                  <a:srgbClr val="FFFF00"/>
                </a:highlight>
                <a:latin typeface="Arial" panose="020B0604020202020204" pitchFamily="34" charset="0"/>
                <a:ea typeface="Times New Roman" panose="02020603050405020304" pitchFamily="18" charset="0"/>
              </a:rPr>
              <a:t>pemetrexed</a:t>
            </a:r>
            <a:r>
              <a:rPr lang="en-US" sz="1800" dirty="0">
                <a:effectLst/>
                <a:latin typeface="Arial" panose="020B0604020202020204" pitchFamily="34" charset="0"/>
                <a:ea typeface="Times New Roman" panose="02020603050405020304" pitchFamily="18" charset="0"/>
              </a:rPr>
              <a:t> in combination with </a:t>
            </a:r>
            <a:r>
              <a:rPr lang="en-US" sz="1800" dirty="0">
                <a:effectLst/>
                <a:highlight>
                  <a:srgbClr val="FFFF00"/>
                </a:highlight>
                <a:latin typeface="Arial" panose="020B0604020202020204" pitchFamily="34" charset="0"/>
                <a:ea typeface="Times New Roman" panose="02020603050405020304" pitchFamily="18" charset="0"/>
              </a:rPr>
              <a:t>carboplatin</a:t>
            </a:r>
            <a:r>
              <a:rPr lang="en-US" sz="1800" dirty="0">
                <a:effectLst/>
                <a:latin typeface="Arial" panose="020B0604020202020204" pitchFamily="34" charset="0"/>
                <a:ea typeface="Times New Roman" panose="02020603050405020304" pitchFamily="18" charset="0"/>
              </a:rPr>
              <a:t> and </a:t>
            </a:r>
            <a:r>
              <a:rPr lang="en-US" sz="1800" dirty="0">
                <a:effectLst/>
                <a:highlight>
                  <a:srgbClr val="FFFF00"/>
                </a:highlight>
                <a:latin typeface="Arial" panose="020B0604020202020204" pitchFamily="34" charset="0"/>
                <a:ea typeface="Times New Roman" panose="02020603050405020304" pitchFamily="18" charset="0"/>
              </a:rPr>
              <a:t>bevacizumab</a:t>
            </a:r>
            <a:r>
              <a:rPr lang="en-US" sz="1800" dirty="0">
                <a:effectLst/>
                <a:latin typeface="Arial" panose="020B0604020202020204" pitchFamily="34" charset="0"/>
                <a:ea typeface="Times New Roman" panose="02020603050405020304" pitchFamily="18" charset="0"/>
              </a:rPr>
              <a:t>. Currently treated with bevacizumab with stable disease.</a:t>
            </a:r>
            <a:endParaRPr lang="en-US" sz="1800" dirty="0">
              <a:effectLst/>
              <a:latin typeface="Times New Roman" panose="02020603050405020304" pitchFamily="18" charset="0"/>
              <a:ea typeface="Times New Roman" panose="02020603050405020304" pitchFamily="18" charset="0"/>
            </a:endParaRPr>
          </a:p>
        </p:txBody>
      </p:sp>
      <p:sp>
        <p:nvSpPr>
          <p:cNvPr id="4" name="מציין מיקום תוכן 2">
            <a:extLst>
              <a:ext uri="{FF2B5EF4-FFF2-40B4-BE49-F238E27FC236}">
                <a16:creationId xmlns:a16="http://schemas.microsoft.com/office/drawing/2014/main" id="{521D8A70-3BE6-5B5B-CCBC-339E8E1A3EAB}"/>
              </a:ext>
            </a:extLst>
          </p:cNvPr>
          <p:cNvSpPr txBox="1">
            <a:spLocks/>
          </p:cNvSpPr>
          <p:nvPr/>
        </p:nvSpPr>
        <p:spPr>
          <a:xfrm>
            <a:off x="8495579" y="2607288"/>
            <a:ext cx="3426126" cy="33015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sz="1800" b="1" dirty="0">
                <a:solidFill>
                  <a:srgbClr val="292627"/>
                </a:solidFill>
                <a:latin typeface="Arial" panose="020B0604020202020204" pitchFamily="34" charset="0"/>
                <a:ea typeface="Times New Roman" panose="02020603050405020304" pitchFamily="18" charset="0"/>
              </a:rPr>
              <a:t>Molecular landscape </a:t>
            </a:r>
            <a:endParaRPr lang="en-US" sz="1800" dirty="0">
              <a:latin typeface="Times New Roman" panose="02020603050405020304" pitchFamily="18" charset="0"/>
              <a:ea typeface="Times New Roman" panose="02020603050405020304" pitchFamily="18" charset="0"/>
            </a:endParaRPr>
          </a:p>
          <a:p>
            <a:pPr>
              <a:lnSpc>
                <a:spcPct val="150000"/>
              </a:lnSpc>
            </a:pPr>
            <a:r>
              <a:rPr lang="en-US" sz="1800" dirty="0">
                <a:solidFill>
                  <a:srgbClr val="292627"/>
                </a:solidFill>
                <a:latin typeface="Arial" panose="020B0604020202020204" pitchFamily="34" charset="0"/>
                <a:ea typeface="Times New Roman" panose="02020603050405020304" pitchFamily="18" charset="0"/>
              </a:rPr>
              <a:t>Foundation1 </a:t>
            </a:r>
            <a:endParaRPr lang="en-US" sz="1800" dirty="0">
              <a:latin typeface="Times New Roman" panose="02020603050405020304" pitchFamily="18" charset="0"/>
              <a:ea typeface="Times New Roman" panose="02020603050405020304" pitchFamily="18" charset="0"/>
            </a:endParaRPr>
          </a:p>
          <a:p>
            <a:r>
              <a:rPr lang="en-US" sz="1800" i="1" dirty="0">
                <a:solidFill>
                  <a:srgbClr val="353E4A"/>
                </a:solidFill>
                <a:latin typeface="Arial" panose="020B0604020202020204" pitchFamily="34" charset="0"/>
                <a:ea typeface="Calibri" panose="020F0502020204030204" pitchFamily="34" charset="0"/>
              </a:rPr>
              <a:t>RET </a:t>
            </a:r>
            <a:r>
              <a:rPr lang="en-US" sz="1800" dirty="0">
                <a:solidFill>
                  <a:srgbClr val="353E4A"/>
                </a:solidFill>
                <a:latin typeface="Arial" panose="020B0604020202020204" pitchFamily="34" charset="0"/>
                <a:ea typeface="Calibri" panose="020F0502020204030204" pitchFamily="34" charset="0"/>
              </a:rPr>
              <a:t>KIF5B-RET fusion</a:t>
            </a:r>
            <a:endParaRPr lang="en-US" sz="1800" dirty="0">
              <a:latin typeface="Times New Roman" panose="02020603050405020304" pitchFamily="18" charset="0"/>
              <a:ea typeface="Times New Roman" panose="02020603050405020304" pitchFamily="18" charset="0"/>
            </a:endParaRPr>
          </a:p>
          <a:p>
            <a:r>
              <a:rPr lang="en-US" sz="1800" i="1" dirty="0">
                <a:solidFill>
                  <a:srgbClr val="353E4A"/>
                </a:solidFill>
                <a:latin typeface="Arial" panose="020B0604020202020204" pitchFamily="34" charset="0"/>
                <a:ea typeface="Calibri" panose="020F0502020204030204" pitchFamily="34" charset="0"/>
              </a:rPr>
              <a:t>HGF </a:t>
            </a:r>
            <a:r>
              <a:rPr lang="en-US" sz="1800" dirty="0">
                <a:solidFill>
                  <a:srgbClr val="353E4A"/>
                </a:solidFill>
                <a:latin typeface="Arial" panose="020B0604020202020204" pitchFamily="34" charset="0"/>
                <a:ea typeface="Calibri" panose="020F0502020204030204" pitchFamily="34" charset="0"/>
              </a:rPr>
              <a:t>amplification</a:t>
            </a:r>
            <a:endParaRPr lang="en-US" sz="1800" dirty="0">
              <a:latin typeface="Times New Roman" panose="02020603050405020304" pitchFamily="18" charset="0"/>
              <a:ea typeface="Times New Roman" panose="02020603050405020304" pitchFamily="18" charset="0"/>
            </a:endParaRPr>
          </a:p>
          <a:p>
            <a:r>
              <a:rPr lang="en-US" sz="1800" i="1" dirty="0">
                <a:solidFill>
                  <a:srgbClr val="353E4A"/>
                </a:solidFill>
                <a:latin typeface="Arial" panose="020B0604020202020204" pitchFamily="34" charset="0"/>
                <a:ea typeface="Calibri" panose="020F0502020204030204" pitchFamily="34" charset="0"/>
              </a:rPr>
              <a:t>RICTOR </a:t>
            </a:r>
            <a:r>
              <a:rPr lang="en-US" sz="1800" dirty="0">
                <a:solidFill>
                  <a:srgbClr val="353E4A"/>
                </a:solidFill>
                <a:latin typeface="Arial" panose="020B0604020202020204" pitchFamily="34" charset="0"/>
                <a:ea typeface="Calibri" panose="020F0502020204030204" pitchFamily="34" charset="0"/>
              </a:rPr>
              <a:t>amplification</a:t>
            </a:r>
            <a:endParaRPr lang="en-US" sz="1800" dirty="0">
              <a:latin typeface="Times New Roman" panose="02020603050405020304" pitchFamily="18" charset="0"/>
              <a:ea typeface="Times New Roman" panose="02020603050405020304" pitchFamily="18" charset="0"/>
            </a:endParaRPr>
          </a:p>
          <a:p>
            <a:r>
              <a:rPr lang="en-US" sz="1800" i="1" dirty="0">
                <a:solidFill>
                  <a:srgbClr val="353E4A"/>
                </a:solidFill>
                <a:latin typeface="Arial" panose="020B0604020202020204" pitchFamily="34" charset="0"/>
                <a:ea typeface="Calibri" panose="020F0502020204030204" pitchFamily="34" charset="0"/>
              </a:rPr>
              <a:t>NKX2-1 </a:t>
            </a:r>
            <a:r>
              <a:rPr lang="en-US" sz="1800" dirty="0">
                <a:solidFill>
                  <a:srgbClr val="353E4A"/>
                </a:solidFill>
                <a:latin typeface="Arial" panose="020B0604020202020204" pitchFamily="34" charset="0"/>
                <a:ea typeface="Calibri" panose="020F0502020204030204" pitchFamily="34" charset="0"/>
              </a:rPr>
              <a:t>amplification</a:t>
            </a:r>
            <a:endParaRPr lang="en-US" sz="1800" dirty="0">
              <a:latin typeface="Times New Roman" panose="02020603050405020304" pitchFamily="18" charset="0"/>
              <a:ea typeface="Times New Roman" panose="02020603050405020304" pitchFamily="18" charset="0"/>
            </a:endParaRPr>
          </a:p>
          <a:p>
            <a:r>
              <a:rPr lang="en-US" sz="1800" i="1" dirty="0">
                <a:latin typeface="Arial" panose="020B0604020202020204" pitchFamily="34" charset="0"/>
                <a:ea typeface="Calibri" panose="020F0502020204030204" pitchFamily="34" charset="0"/>
              </a:rPr>
              <a:t>SETD2 </a:t>
            </a:r>
            <a:r>
              <a:rPr lang="en-US" sz="1800" dirty="0">
                <a:latin typeface="Arial" panose="020B0604020202020204" pitchFamily="34" charset="0"/>
                <a:ea typeface="Calibri" panose="020F0502020204030204" pitchFamily="34" charset="0"/>
              </a:rPr>
              <a:t>K2456fs*8</a:t>
            </a:r>
            <a:endParaRPr lang="en-US" sz="1800" dirty="0">
              <a:latin typeface="Times New Roman" panose="02020603050405020304" pitchFamily="18" charset="0"/>
              <a:ea typeface="Times New Roman" panose="02020603050405020304" pitchFamily="18" charset="0"/>
            </a:endParaRPr>
          </a:p>
          <a:p>
            <a:endParaRPr lang="he-IL" dirty="0"/>
          </a:p>
        </p:txBody>
      </p:sp>
      <p:sp>
        <p:nvSpPr>
          <p:cNvPr id="5" name="חץ: מחומש 4">
            <a:extLst>
              <a:ext uri="{FF2B5EF4-FFF2-40B4-BE49-F238E27FC236}">
                <a16:creationId xmlns:a16="http://schemas.microsoft.com/office/drawing/2014/main" id="{B65FAB0D-FCC6-3E2C-1010-DBE522921CD3}"/>
              </a:ext>
            </a:extLst>
          </p:cNvPr>
          <p:cNvSpPr/>
          <p:nvPr/>
        </p:nvSpPr>
        <p:spPr>
          <a:xfrm>
            <a:off x="-1075286" y="135926"/>
            <a:ext cx="11247986" cy="1184548"/>
          </a:xfrm>
          <a:prstGeom prst="homePlate">
            <a:avLst>
              <a:gd name="adj" fmla="val 92703"/>
            </a:avLst>
          </a:prstGeom>
          <a:pattFill prst="wdDnDiag">
            <a:fgClr>
              <a:schemeClr val="accent1">
                <a:lumMod val="40000"/>
                <a:lumOff val="60000"/>
              </a:schemeClr>
            </a:fgClr>
            <a:bgClr>
              <a:schemeClr val="bg2"/>
            </a:bgClr>
          </a:pattFill>
          <a:ln w="222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6" name="כותרת 1">
            <a:extLst>
              <a:ext uri="{FF2B5EF4-FFF2-40B4-BE49-F238E27FC236}">
                <a16:creationId xmlns:a16="http://schemas.microsoft.com/office/drawing/2014/main" id="{D87EF73D-3F6B-5281-E102-439D7B41BA49}"/>
              </a:ext>
            </a:extLst>
          </p:cNvPr>
          <p:cNvSpPr txBox="1">
            <a:spLocks/>
          </p:cNvSpPr>
          <p:nvPr/>
        </p:nvSpPr>
        <p:spPr>
          <a:xfrm>
            <a:off x="-1172612" y="-230401"/>
            <a:ext cx="10515600" cy="1325563"/>
          </a:xfrm>
          <a:prstGeom prst="rect">
            <a:avLst/>
          </a:prstGeom>
        </p:spPr>
        <p:txBody>
          <a:bodyPr vert="horz" lIns="91440" tIns="45720" rIns="91440" bIns="45720" rtlCol="0" anchor="b">
            <a:normAutofit/>
            <a:scene3d>
              <a:camera prst="orthographicFront"/>
              <a:lightRig rig="threePt" dir="t"/>
            </a:scene3d>
            <a:sp3d extrusionH="57150">
              <a:bevelT w="38100" h="38100"/>
            </a:sp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spc="300" dirty="0">
                <a:ln w="6350">
                  <a:solidFill>
                    <a:schemeClr val="accent1">
                      <a:lumMod val="75000"/>
                    </a:schemeClr>
                  </a:solidFill>
                </a:ln>
                <a:solidFill>
                  <a:schemeClr val="accent1">
                    <a:lumMod val="50000"/>
                  </a:schemeClr>
                </a:solidFill>
                <a:effectLst>
                  <a:glow rad="101600">
                    <a:schemeClr val="bg1">
                      <a:alpha val="60000"/>
                    </a:schemeClr>
                  </a:glow>
                </a:effectLst>
                <a:latin typeface="Arial" panose="020B0604020202020204" pitchFamily="34" charset="0"/>
              </a:rPr>
              <a:t>Patient's medical history</a:t>
            </a:r>
          </a:p>
        </p:txBody>
      </p:sp>
    </p:spTree>
    <p:extLst>
      <p:ext uri="{BB962C8B-B14F-4D97-AF65-F5344CB8AC3E}">
        <p14:creationId xmlns:p14="http://schemas.microsoft.com/office/powerpoint/2010/main" val="26365983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80F4F040-0668-B24E-DEEB-E5447BC3FC70}"/>
              </a:ext>
            </a:extLst>
          </p:cNvPr>
          <p:cNvSpPr>
            <a:spLocks noGrp="1"/>
          </p:cNvSpPr>
          <p:nvPr>
            <p:ph idx="1"/>
          </p:nvPr>
        </p:nvSpPr>
        <p:spPr>
          <a:xfrm>
            <a:off x="704851" y="1825625"/>
            <a:ext cx="8177516" cy="4351338"/>
          </a:xfrm>
        </p:spPr>
        <p:txBody>
          <a:bodyPr/>
          <a:lstStyle/>
          <a:p>
            <a:pPr algn="just">
              <a:buClr>
                <a:schemeClr val="accent1">
                  <a:lumMod val="50000"/>
                </a:schemeClr>
              </a:buClr>
              <a:buFontTx/>
              <a:buChar char="●"/>
            </a:pPr>
            <a:r>
              <a:rPr lang="en-US" b="1" i="0" dirty="0">
                <a:solidFill>
                  <a:srgbClr val="202124"/>
                </a:solidFill>
                <a:effectLst/>
                <a:latin typeface="Google Sans"/>
              </a:rPr>
              <a:t>pemetrexed</a:t>
            </a:r>
            <a:r>
              <a:rPr lang="en-US" b="0" i="0" dirty="0">
                <a:solidFill>
                  <a:srgbClr val="202124"/>
                </a:solidFill>
                <a:effectLst/>
                <a:latin typeface="Google Sans"/>
              </a:rPr>
              <a:t> is </a:t>
            </a:r>
            <a:r>
              <a:rPr lang="en-US" b="0" i="0" dirty="0">
                <a:solidFill>
                  <a:srgbClr val="040C28"/>
                </a:solidFill>
                <a:effectLst/>
                <a:latin typeface="Google Sans"/>
              </a:rPr>
              <a:t>a type of chemotherapy</a:t>
            </a:r>
            <a:r>
              <a:rPr lang="en-US" b="0" i="0" dirty="0">
                <a:solidFill>
                  <a:srgbClr val="202124"/>
                </a:solidFill>
                <a:effectLst/>
                <a:latin typeface="Google Sans"/>
              </a:rPr>
              <a:t>. It works by inhibiting enzymes used in nucleotide synthesis and thus prevents the formation of DNA and RNA, which are required for the growth and survival of both normal cells and cancer cells.</a:t>
            </a:r>
          </a:p>
          <a:p>
            <a:endParaRPr lang="en-US" dirty="0">
              <a:solidFill>
                <a:srgbClr val="202124"/>
              </a:solidFill>
              <a:latin typeface="Google Sans"/>
            </a:endParaRPr>
          </a:p>
          <a:p>
            <a:pPr>
              <a:buClr>
                <a:schemeClr val="accent1">
                  <a:lumMod val="50000"/>
                </a:schemeClr>
              </a:buClr>
              <a:buFontTx/>
              <a:buChar char="●"/>
            </a:pPr>
            <a:r>
              <a:rPr lang="en-US" b="1" dirty="0"/>
              <a:t>Carboplatin</a:t>
            </a:r>
            <a:r>
              <a:rPr lang="en-US" dirty="0"/>
              <a:t> (or </a:t>
            </a:r>
            <a:r>
              <a:rPr lang="en-US" dirty="0" err="1"/>
              <a:t>Paraplatin</a:t>
            </a:r>
            <a:r>
              <a:rPr lang="en-US" dirty="0"/>
              <a:t>) is a chemotherapy medication. works by interfering with the duplication of DNA.</a:t>
            </a:r>
            <a:endParaRPr lang="he-IL" dirty="0"/>
          </a:p>
        </p:txBody>
      </p:sp>
      <p:pic>
        <p:nvPicPr>
          <p:cNvPr id="7170" name="Picture 2" descr="Pemetrexed - Wikipedia">
            <a:extLst>
              <a:ext uri="{FF2B5EF4-FFF2-40B4-BE49-F238E27FC236}">
                <a16:creationId xmlns:a16="http://schemas.microsoft.com/office/drawing/2014/main" id="{32D15483-E9E5-81D5-B29B-2E69F80528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5717" y="1274796"/>
            <a:ext cx="2962275" cy="154305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4D225F2E-AC2A-5EEA-309E-98148B9579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15717" y="4227986"/>
            <a:ext cx="2095500" cy="1552575"/>
          </a:xfrm>
          <a:prstGeom prst="rect">
            <a:avLst/>
          </a:prstGeom>
          <a:noFill/>
          <a:extLst>
            <a:ext uri="{909E8E84-426E-40DD-AFC4-6F175D3DCCD1}">
              <a14:hiddenFill xmlns:a14="http://schemas.microsoft.com/office/drawing/2010/main">
                <a:solidFill>
                  <a:srgbClr val="FFFFFF"/>
                </a:solidFill>
              </a14:hiddenFill>
            </a:ext>
          </a:extLst>
        </p:spPr>
      </p:pic>
      <p:sp>
        <p:nvSpPr>
          <p:cNvPr id="4" name="חץ: מחומש 3">
            <a:extLst>
              <a:ext uri="{FF2B5EF4-FFF2-40B4-BE49-F238E27FC236}">
                <a16:creationId xmlns:a16="http://schemas.microsoft.com/office/drawing/2014/main" id="{4882E4FA-7D08-8B92-EB1B-1459066A46F5}"/>
              </a:ext>
            </a:extLst>
          </p:cNvPr>
          <p:cNvSpPr/>
          <p:nvPr/>
        </p:nvSpPr>
        <p:spPr>
          <a:xfrm>
            <a:off x="-2046836" y="135926"/>
            <a:ext cx="11247986" cy="1184548"/>
          </a:xfrm>
          <a:prstGeom prst="homePlate">
            <a:avLst>
              <a:gd name="adj" fmla="val 92703"/>
            </a:avLst>
          </a:prstGeom>
          <a:pattFill prst="wdDnDiag">
            <a:fgClr>
              <a:schemeClr val="accent1">
                <a:lumMod val="40000"/>
                <a:lumOff val="60000"/>
              </a:schemeClr>
            </a:fgClr>
            <a:bgClr>
              <a:schemeClr val="bg2"/>
            </a:bgClr>
          </a:pattFill>
          <a:ln w="222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5" name="כותרת 1">
            <a:extLst>
              <a:ext uri="{FF2B5EF4-FFF2-40B4-BE49-F238E27FC236}">
                <a16:creationId xmlns:a16="http://schemas.microsoft.com/office/drawing/2014/main" id="{96AE8B17-F671-7321-0137-89144F459767}"/>
              </a:ext>
            </a:extLst>
          </p:cNvPr>
          <p:cNvSpPr txBox="1">
            <a:spLocks/>
          </p:cNvSpPr>
          <p:nvPr/>
        </p:nvSpPr>
        <p:spPr>
          <a:xfrm>
            <a:off x="-1172612" y="-230401"/>
            <a:ext cx="10515600" cy="1325563"/>
          </a:xfrm>
          <a:prstGeom prst="rect">
            <a:avLst/>
          </a:prstGeom>
        </p:spPr>
        <p:txBody>
          <a:bodyPr vert="horz" lIns="91440" tIns="45720" rIns="91440" bIns="45720" rtlCol="0" anchor="b">
            <a:normAutofit/>
            <a:scene3d>
              <a:camera prst="orthographicFront"/>
              <a:lightRig rig="threePt" dir="t"/>
            </a:scene3d>
            <a:sp3d extrusionH="57150">
              <a:bevelT w="38100" h="38100"/>
            </a:sp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spc="300" dirty="0">
                <a:ln w="6350">
                  <a:solidFill>
                    <a:schemeClr val="accent1">
                      <a:lumMod val="75000"/>
                    </a:schemeClr>
                  </a:solidFill>
                </a:ln>
                <a:solidFill>
                  <a:schemeClr val="accent1">
                    <a:lumMod val="50000"/>
                  </a:schemeClr>
                </a:solidFill>
                <a:effectLst>
                  <a:glow rad="101600">
                    <a:schemeClr val="bg1">
                      <a:alpha val="60000"/>
                    </a:schemeClr>
                  </a:glow>
                </a:effectLst>
                <a:latin typeface="Arial" panose="020B0604020202020204" pitchFamily="34" charset="0"/>
              </a:rPr>
              <a:t>Chemotherapy treatment</a:t>
            </a:r>
          </a:p>
        </p:txBody>
      </p:sp>
    </p:spTree>
    <p:extLst>
      <p:ext uri="{BB962C8B-B14F-4D97-AF65-F5344CB8AC3E}">
        <p14:creationId xmlns:p14="http://schemas.microsoft.com/office/powerpoint/2010/main" val="2304008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C8811789-4413-227F-B5D3-9F2C11E0A841}"/>
              </a:ext>
            </a:extLst>
          </p:cNvPr>
          <p:cNvSpPr>
            <a:spLocks noGrp="1"/>
          </p:cNvSpPr>
          <p:nvPr>
            <p:ph idx="1"/>
          </p:nvPr>
        </p:nvSpPr>
        <p:spPr/>
        <p:txBody>
          <a:bodyPr/>
          <a:lstStyle/>
          <a:p>
            <a:pPr algn="just">
              <a:buClr>
                <a:schemeClr val="accent1">
                  <a:lumMod val="50000"/>
                </a:schemeClr>
              </a:buClr>
              <a:buFont typeface="Calibri" panose="020F0502020204030204" pitchFamily="34" charset="0"/>
              <a:buChar char="●"/>
            </a:pPr>
            <a:r>
              <a:rPr lang="en-US" b="1" dirty="0"/>
              <a:t>Bevacizumab</a:t>
            </a:r>
            <a:r>
              <a:rPr lang="en-US" dirty="0"/>
              <a:t> is a monoclonal antibody that functions as an angiogenesis inhibit.</a:t>
            </a:r>
          </a:p>
          <a:p>
            <a:pPr marL="0" indent="0" algn="just">
              <a:buClr>
                <a:schemeClr val="accent1">
                  <a:lumMod val="50000"/>
                </a:schemeClr>
              </a:buClr>
              <a:buNone/>
            </a:pPr>
            <a:r>
              <a:rPr lang="en-US" dirty="0"/>
              <a:t>It is an anti–VEGF therapy that works by slowing new blood vessel growth by inhibiting vascular endothelial growth factor A (VEGF-A).</a:t>
            </a:r>
            <a:endParaRPr lang="he-IL" dirty="0"/>
          </a:p>
        </p:txBody>
      </p:sp>
      <p:pic>
        <p:nvPicPr>
          <p:cNvPr id="9218" name="Picture 2" descr="Bevacizumab - Dorrans - 2020 - Practical Diabetes - Wiley Online Library">
            <a:extLst>
              <a:ext uri="{FF2B5EF4-FFF2-40B4-BE49-F238E27FC236}">
                <a16:creationId xmlns:a16="http://schemas.microsoft.com/office/drawing/2014/main" id="{66F81231-2FEB-9CBB-D132-794EF57B58AB}"/>
              </a:ext>
            </a:extLst>
          </p:cNvPr>
          <p:cNvPicPr>
            <a:picLocks noChangeAspect="1" noChangeArrowheads="1"/>
          </p:cNvPicPr>
          <p:nvPr/>
        </p:nvPicPr>
        <p:blipFill rotWithShape="1">
          <a:blip r:embed="rId2" cstate="hqprint">
            <a:extLst>
              <a:ext uri="{28A0092B-C50C-407E-A947-70E740481C1C}">
                <a14:useLocalDpi xmlns:a14="http://schemas.microsoft.com/office/drawing/2010/main" val="0"/>
              </a:ext>
            </a:extLst>
          </a:blip>
          <a:srcRect l="170" t="5324" b="2127"/>
          <a:stretch/>
        </p:blipFill>
        <p:spPr bwMode="auto">
          <a:xfrm>
            <a:off x="3704853" y="3753117"/>
            <a:ext cx="4782294" cy="2968957"/>
          </a:xfrm>
          <a:prstGeom prst="rect">
            <a:avLst/>
          </a:prstGeom>
          <a:noFill/>
          <a:extLst>
            <a:ext uri="{909E8E84-426E-40DD-AFC4-6F175D3DCCD1}">
              <a14:hiddenFill xmlns:a14="http://schemas.microsoft.com/office/drawing/2010/main">
                <a:solidFill>
                  <a:srgbClr val="FFFFFF"/>
                </a:solidFill>
              </a14:hiddenFill>
            </a:ext>
          </a:extLst>
        </p:spPr>
      </p:pic>
      <p:sp>
        <p:nvSpPr>
          <p:cNvPr id="4" name="חץ: מחומש 3">
            <a:extLst>
              <a:ext uri="{FF2B5EF4-FFF2-40B4-BE49-F238E27FC236}">
                <a16:creationId xmlns:a16="http://schemas.microsoft.com/office/drawing/2014/main" id="{5146035E-D6A9-413E-F2E5-AC5AFC59E87D}"/>
              </a:ext>
            </a:extLst>
          </p:cNvPr>
          <p:cNvSpPr/>
          <p:nvPr/>
        </p:nvSpPr>
        <p:spPr>
          <a:xfrm>
            <a:off x="-3075536" y="135926"/>
            <a:ext cx="11247986" cy="1184548"/>
          </a:xfrm>
          <a:prstGeom prst="homePlate">
            <a:avLst>
              <a:gd name="adj" fmla="val 92703"/>
            </a:avLst>
          </a:prstGeom>
          <a:pattFill prst="wdDnDiag">
            <a:fgClr>
              <a:schemeClr val="accent1">
                <a:lumMod val="40000"/>
                <a:lumOff val="60000"/>
              </a:schemeClr>
            </a:fgClr>
            <a:bgClr>
              <a:schemeClr val="bg2"/>
            </a:bgClr>
          </a:pattFill>
          <a:ln w="222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5" name="כותרת 1">
            <a:extLst>
              <a:ext uri="{FF2B5EF4-FFF2-40B4-BE49-F238E27FC236}">
                <a16:creationId xmlns:a16="http://schemas.microsoft.com/office/drawing/2014/main" id="{1AAFBA36-4E8E-C65E-1760-D27F1713AE8D}"/>
              </a:ext>
            </a:extLst>
          </p:cNvPr>
          <p:cNvSpPr txBox="1">
            <a:spLocks/>
          </p:cNvSpPr>
          <p:nvPr/>
        </p:nvSpPr>
        <p:spPr>
          <a:xfrm>
            <a:off x="-1686962" y="-230401"/>
            <a:ext cx="10515600" cy="1325563"/>
          </a:xfrm>
          <a:prstGeom prst="rect">
            <a:avLst/>
          </a:prstGeom>
        </p:spPr>
        <p:txBody>
          <a:bodyPr vert="horz" lIns="91440" tIns="45720" rIns="91440" bIns="45720" rtlCol="0" anchor="b">
            <a:normAutofit/>
            <a:scene3d>
              <a:camera prst="orthographicFront"/>
              <a:lightRig rig="threePt" dir="t"/>
            </a:scene3d>
            <a:sp3d extrusionH="57150">
              <a:bevelT w="38100" h="38100"/>
            </a:sp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spc="300" dirty="0">
                <a:ln w="6350">
                  <a:solidFill>
                    <a:schemeClr val="accent1">
                      <a:lumMod val="75000"/>
                    </a:schemeClr>
                  </a:solidFill>
                </a:ln>
                <a:solidFill>
                  <a:schemeClr val="accent1">
                    <a:lumMod val="50000"/>
                  </a:schemeClr>
                </a:solidFill>
                <a:effectLst>
                  <a:glow rad="101600">
                    <a:schemeClr val="bg1">
                      <a:alpha val="60000"/>
                    </a:schemeClr>
                  </a:glow>
                </a:effectLst>
                <a:latin typeface="Arial" panose="020B0604020202020204" pitchFamily="34" charset="0"/>
              </a:rPr>
              <a:t>Anti–VEGF treatment</a:t>
            </a:r>
          </a:p>
        </p:txBody>
      </p:sp>
    </p:spTree>
    <p:extLst>
      <p:ext uri="{BB962C8B-B14F-4D97-AF65-F5344CB8AC3E}">
        <p14:creationId xmlns:p14="http://schemas.microsoft.com/office/powerpoint/2010/main" val="32780614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מציין מיקום תוכן 3">
            <a:extLst>
              <a:ext uri="{FF2B5EF4-FFF2-40B4-BE49-F238E27FC236}">
                <a16:creationId xmlns:a16="http://schemas.microsoft.com/office/drawing/2014/main" id="{880323B0-E744-B550-BBEA-CCC8D4B25568}"/>
              </a:ext>
            </a:extLst>
          </p:cNvPr>
          <p:cNvGraphicFramePr>
            <a:graphicFrameLocks noGrp="1"/>
          </p:cNvGraphicFramePr>
          <p:nvPr>
            <p:ph idx="1"/>
            <p:extLst>
              <p:ext uri="{D42A27DB-BD31-4B8C-83A1-F6EECF244321}">
                <p14:modId xmlns:p14="http://schemas.microsoft.com/office/powerpoint/2010/main" val="78490421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תמונה 4">
            <a:extLst>
              <a:ext uri="{FF2B5EF4-FFF2-40B4-BE49-F238E27FC236}">
                <a16:creationId xmlns:a16="http://schemas.microsoft.com/office/drawing/2014/main" id="{BED8AFD5-6E93-5C5B-ABB1-016581B3797C}"/>
              </a:ext>
            </a:extLst>
          </p:cNvPr>
          <p:cNvPicPr>
            <a:picLocks noChangeAspect="1"/>
          </p:cNvPicPr>
          <p:nvPr/>
        </p:nvPicPr>
        <p:blipFill rotWithShape="1">
          <a:blip r:embed="rId8"/>
          <a:srcRect l="4947" t="21546" r="72075" b="66249"/>
          <a:stretch/>
        </p:blipFill>
        <p:spPr>
          <a:xfrm>
            <a:off x="4123643" y="681037"/>
            <a:ext cx="3540869" cy="1057343"/>
          </a:xfrm>
          <a:prstGeom prst="rect">
            <a:avLst/>
          </a:prstGeom>
        </p:spPr>
      </p:pic>
    </p:spTree>
    <p:extLst>
      <p:ext uri="{BB962C8B-B14F-4D97-AF65-F5344CB8AC3E}">
        <p14:creationId xmlns:p14="http://schemas.microsoft.com/office/powerpoint/2010/main" val="15669309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22FB7197-B98A-508E-C4DA-A98EBAE02DB5}"/>
              </a:ext>
            </a:extLst>
          </p:cNvPr>
          <p:cNvSpPr>
            <a:spLocks noGrp="1"/>
          </p:cNvSpPr>
          <p:nvPr>
            <p:ph idx="1"/>
          </p:nvPr>
        </p:nvSpPr>
        <p:spPr>
          <a:xfrm>
            <a:off x="838200" y="3819126"/>
            <a:ext cx="10515600" cy="2564586"/>
          </a:xfrm>
        </p:spPr>
        <p:txBody>
          <a:bodyPr>
            <a:normAutofit fontScale="92500" lnSpcReduction="10000"/>
          </a:bodyPr>
          <a:lstStyle/>
          <a:p>
            <a:pPr algn="l">
              <a:buClr>
                <a:schemeClr val="accent1">
                  <a:lumMod val="50000"/>
                </a:schemeClr>
              </a:buClr>
              <a:buFont typeface="Calibri" panose="020F0502020204030204" pitchFamily="34" charset="0"/>
              <a:buChar char="●"/>
            </a:pPr>
            <a:r>
              <a:rPr lang="en-US" dirty="0">
                <a:solidFill>
                  <a:srgbClr val="000000"/>
                </a:solidFill>
                <a:latin typeface="Source Sans Pro" panose="020B0604020202020204" pitchFamily="34" charset="0"/>
              </a:rPr>
              <a:t>I</a:t>
            </a:r>
            <a:r>
              <a:rPr lang="en-US" b="0" i="0" dirty="0">
                <a:solidFill>
                  <a:srgbClr val="000000"/>
                </a:solidFill>
                <a:effectLst/>
                <a:latin typeface="Source Sans Pro" panose="020B0604020202020204" pitchFamily="34" charset="0"/>
              </a:rPr>
              <a:t>nternational, Phase 3 study</a:t>
            </a:r>
          </a:p>
          <a:p>
            <a:pPr algn="l">
              <a:buClr>
                <a:schemeClr val="accent1">
                  <a:lumMod val="50000"/>
                </a:schemeClr>
              </a:buClr>
              <a:buFont typeface="Calibri" panose="020F0502020204030204" pitchFamily="34" charset="0"/>
              <a:buChar char="●"/>
            </a:pPr>
            <a:r>
              <a:rPr lang="en-US" b="0" i="0" dirty="0">
                <a:solidFill>
                  <a:srgbClr val="000000"/>
                </a:solidFill>
                <a:effectLst/>
                <a:latin typeface="Source Sans Pro" panose="020B0604020202020204" pitchFamily="34" charset="0"/>
              </a:rPr>
              <a:t>potent and selective RET inhibitor, </a:t>
            </a:r>
            <a:r>
              <a:rPr lang="en-US" b="1" i="0" dirty="0">
                <a:solidFill>
                  <a:srgbClr val="000000"/>
                </a:solidFill>
                <a:effectLst/>
                <a:latin typeface="Source Sans Pro" panose="020B0604020202020204" pitchFamily="34" charset="0"/>
              </a:rPr>
              <a:t>pralsetinib</a:t>
            </a:r>
            <a:r>
              <a:rPr lang="en-US" b="0" i="0" dirty="0">
                <a:solidFill>
                  <a:srgbClr val="000000"/>
                </a:solidFill>
                <a:effectLst/>
                <a:latin typeface="Source Sans Pro" panose="020B0604020202020204" pitchFamily="34" charset="0"/>
              </a:rPr>
              <a:t>, </a:t>
            </a:r>
          </a:p>
          <a:p>
            <a:pPr algn="just">
              <a:buClr>
                <a:schemeClr val="accent1">
                  <a:lumMod val="50000"/>
                </a:schemeClr>
              </a:buClr>
              <a:buFont typeface="Calibri" panose="020F0502020204030204" pitchFamily="34" charset="0"/>
              <a:buChar char="●"/>
            </a:pPr>
            <a:r>
              <a:rPr lang="en-US" b="0" i="0" dirty="0">
                <a:solidFill>
                  <a:srgbClr val="000000"/>
                </a:solidFill>
                <a:effectLst/>
                <a:latin typeface="Source Sans Pro" panose="020B0604020202020204" pitchFamily="34" charset="0"/>
              </a:rPr>
              <a:t>for participants with RET </a:t>
            </a:r>
            <a:r>
              <a:rPr lang="en-US" i="0" dirty="0">
                <a:solidFill>
                  <a:srgbClr val="000000"/>
                </a:solidFill>
                <a:effectLst/>
                <a:latin typeface="Source Sans Pro" panose="020B0604020202020204" pitchFamily="34" charset="0"/>
              </a:rPr>
              <a:t>fusion-positive</a:t>
            </a:r>
            <a:r>
              <a:rPr lang="en-US" b="0" i="0" dirty="0">
                <a:solidFill>
                  <a:srgbClr val="000000"/>
                </a:solidFill>
                <a:effectLst/>
                <a:latin typeface="Source Sans Pro" panose="020B0604020202020204" pitchFamily="34" charset="0"/>
              </a:rPr>
              <a:t> metastatic NSCLC </a:t>
            </a:r>
            <a:r>
              <a:rPr lang="en-US" i="0" u="sng" dirty="0">
                <a:solidFill>
                  <a:srgbClr val="000000"/>
                </a:solidFill>
                <a:effectLst/>
                <a:latin typeface="Source Sans Pro" panose="020B0604020202020204" pitchFamily="34" charset="0"/>
              </a:rPr>
              <a:t>who have not previously received systemic anticancer therapy for metastatic disease</a:t>
            </a:r>
            <a:r>
              <a:rPr lang="en-US" b="0" i="0" dirty="0">
                <a:solidFill>
                  <a:srgbClr val="000000"/>
                </a:solidFill>
                <a:effectLst/>
                <a:latin typeface="Source Sans Pro" panose="020B0604020202020204" pitchFamily="34" charset="0"/>
              </a:rPr>
              <a:t>. </a:t>
            </a:r>
          </a:p>
          <a:p>
            <a:pPr algn="l">
              <a:buClr>
                <a:schemeClr val="accent1">
                  <a:lumMod val="50000"/>
                </a:schemeClr>
              </a:buClr>
              <a:buFont typeface="Calibri" panose="020F0502020204030204" pitchFamily="34" charset="0"/>
              <a:buChar char="●"/>
            </a:pPr>
            <a:r>
              <a:rPr lang="en-US" b="0" i="0" dirty="0">
                <a:solidFill>
                  <a:srgbClr val="000000"/>
                </a:solidFill>
                <a:effectLst/>
                <a:latin typeface="Source Sans Pro" panose="020B0604020202020204" pitchFamily="34" charset="0"/>
              </a:rPr>
              <a:t>Participants who have centrally confirmed progressive disease on the control arm have the option to crossover to pralsetinib.</a:t>
            </a:r>
          </a:p>
          <a:p>
            <a:endParaRPr lang="he-IL" dirty="0"/>
          </a:p>
        </p:txBody>
      </p:sp>
      <p:pic>
        <p:nvPicPr>
          <p:cNvPr id="4" name="תמונה 3">
            <a:extLst>
              <a:ext uri="{FF2B5EF4-FFF2-40B4-BE49-F238E27FC236}">
                <a16:creationId xmlns:a16="http://schemas.microsoft.com/office/drawing/2014/main" id="{9FA2C7D6-14BA-8A27-2C42-F37C781B0D86}"/>
              </a:ext>
            </a:extLst>
          </p:cNvPr>
          <p:cNvPicPr>
            <a:picLocks noChangeAspect="1"/>
          </p:cNvPicPr>
          <p:nvPr/>
        </p:nvPicPr>
        <p:blipFill rotWithShape="1">
          <a:blip r:embed="rId3"/>
          <a:srcRect l="18110" t="21449" r="-1" b="38857"/>
          <a:stretch/>
        </p:blipFill>
        <p:spPr>
          <a:xfrm>
            <a:off x="2218818" y="1599127"/>
            <a:ext cx="7350518" cy="2003194"/>
          </a:xfrm>
          <a:prstGeom prst="rect">
            <a:avLst/>
          </a:prstGeom>
        </p:spPr>
      </p:pic>
      <p:pic>
        <p:nvPicPr>
          <p:cNvPr id="5" name="תמונה 4">
            <a:extLst>
              <a:ext uri="{FF2B5EF4-FFF2-40B4-BE49-F238E27FC236}">
                <a16:creationId xmlns:a16="http://schemas.microsoft.com/office/drawing/2014/main" id="{91E36A63-C3ED-556C-F959-3EF79D40D4CC}"/>
              </a:ext>
            </a:extLst>
          </p:cNvPr>
          <p:cNvPicPr>
            <a:picLocks noChangeAspect="1"/>
          </p:cNvPicPr>
          <p:nvPr/>
        </p:nvPicPr>
        <p:blipFill rotWithShape="1">
          <a:blip r:embed="rId4"/>
          <a:srcRect l="4947" t="21546" r="72075" b="66249"/>
          <a:stretch/>
        </p:blipFill>
        <p:spPr>
          <a:xfrm>
            <a:off x="4123643" y="681037"/>
            <a:ext cx="3540869" cy="1057343"/>
          </a:xfrm>
          <a:prstGeom prst="rect">
            <a:avLst/>
          </a:prstGeom>
        </p:spPr>
      </p:pic>
    </p:spTree>
    <p:extLst>
      <p:ext uri="{BB962C8B-B14F-4D97-AF65-F5344CB8AC3E}">
        <p14:creationId xmlns:p14="http://schemas.microsoft.com/office/powerpoint/2010/main" val="588062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8863B4F3-D3C3-CDDF-AFC5-D84EBE07C290}"/>
              </a:ext>
            </a:extLst>
          </p:cNvPr>
          <p:cNvPicPr>
            <a:picLocks noChangeAspect="1"/>
          </p:cNvPicPr>
          <p:nvPr/>
        </p:nvPicPr>
        <p:blipFill rotWithShape="1">
          <a:blip r:embed="rId3"/>
          <a:srcRect l="33462" t="24233" r="18231" b="7879"/>
          <a:stretch/>
        </p:blipFill>
        <p:spPr>
          <a:xfrm>
            <a:off x="375936" y="2338937"/>
            <a:ext cx="5321196" cy="4204389"/>
          </a:xfrm>
          <a:prstGeom prst="rect">
            <a:avLst/>
          </a:prstGeom>
        </p:spPr>
      </p:pic>
      <p:pic>
        <p:nvPicPr>
          <p:cNvPr id="4" name="תמונה 3">
            <a:extLst>
              <a:ext uri="{FF2B5EF4-FFF2-40B4-BE49-F238E27FC236}">
                <a16:creationId xmlns:a16="http://schemas.microsoft.com/office/drawing/2014/main" id="{4F78F860-A1B6-0E7B-1ACF-AF51DE556AF3}"/>
              </a:ext>
            </a:extLst>
          </p:cNvPr>
          <p:cNvPicPr>
            <a:picLocks noChangeAspect="1"/>
          </p:cNvPicPr>
          <p:nvPr/>
        </p:nvPicPr>
        <p:blipFill rotWithShape="1">
          <a:blip r:embed="rId4"/>
          <a:srcRect l="5655" t="31218" r="37460" b="25783"/>
          <a:stretch/>
        </p:blipFill>
        <p:spPr>
          <a:xfrm>
            <a:off x="5697132" y="3869356"/>
            <a:ext cx="6291832" cy="2673970"/>
          </a:xfrm>
          <a:prstGeom prst="rect">
            <a:avLst/>
          </a:prstGeom>
        </p:spPr>
      </p:pic>
      <p:pic>
        <p:nvPicPr>
          <p:cNvPr id="7" name="תמונה 6">
            <a:extLst>
              <a:ext uri="{FF2B5EF4-FFF2-40B4-BE49-F238E27FC236}">
                <a16:creationId xmlns:a16="http://schemas.microsoft.com/office/drawing/2014/main" id="{299DC6F5-EAD1-799D-15E1-76ED30910A5D}"/>
              </a:ext>
            </a:extLst>
          </p:cNvPr>
          <p:cNvPicPr>
            <a:picLocks noChangeAspect="1"/>
          </p:cNvPicPr>
          <p:nvPr/>
        </p:nvPicPr>
        <p:blipFill rotWithShape="1">
          <a:blip r:embed="rId3"/>
          <a:srcRect l="13750" t="14272" r="61346" b="77112"/>
          <a:stretch/>
        </p:blipFill>
        <p:spPr>
          <a:xfrm>
            <a:off x="147557" y="1648244"/>
            <a:ext cx="2743200" cy="533642"/>
          </a:xfrm>
          <a:prstGeom prst="rect">
            <a:avLst/>
          </a:prstGeom>
        </p:spPr>
      </p:pic>
      <p:sp>
        <p:nvSpPr>
          <p:cNvPr id="8" name="חץ: מחומש 7">
            <a:extLst>
              <a:ext uri="{FF2B5EF4-FFF2-40B4-BE49-F238E27FC236}">
                <a16:creationId xmlns:a16="http://schemas.microsoft.com/office/drawing/2014/main" id="{346B9EF2-5FC7-A8AF-FB98-CAF74C6F01C4}"/>
              </a:ext>
            </a:extLst>
          </p:cNvPr>
          <p:cNvSpPr/>
          <p:nvPr/>
        </p:nvSpPr>
        <p:spPr>
          <a:xfrm>
            <a:off x="-58365" y="287305"/>
            <a:ext cx="10515600" cy="1184548"/>
          </a:xfrm>
          <a:prstGeom prst="homePlate">
            <a:avLst>
              <a:gd name="adj" fmla="val 92703"/>
            </a:avLst>
          </a:prstGeom>
          <a:pattFill prst="wdDnDiag">
            <a:fgClr>
              <a:schemeClr val="accent1">
                <a:lumMod val="40000"/>
                <a:lumOff val="60000"/>
              </a:schemeClr>
            </a:fgClr>
            <a:bgClr>
              <a:schemeClr val="bg2"/>
            </a:bgClr>
          </a:pattFill>
          <a:ln w="222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כותרת 1">
            <a:extLst>
              <a:ext uri="{FF2B5EF4-FFF2-40B4-BE49-F238E27FC236}">
                <a16:creationId xmlns:a16="http://schemas.microsoft.com/office/drawing/2014/main" id="{4A36D298-CD77-070D-E2B5-EA0E2005A373}"/>
              </a:ext>
            </a:extLst>
          </p:cNvPr>
          <p:cNvSpPr>
            <a:spLocks noGrp="1"/>
          </p:cNvSpPr>
          <p:nvPr>
            <p:ph type="title"/>
          </p:nvPr>
        </p:nvSpPr>
        <p:spPr>
          <a:xfrm>
            <a:off x="546375" y="248395"/>
            <a:ext cx="10515600" cy="1325563"/>
          </a:xfrm>
        </p:spPr>
        <p:txBody>
          <a:bodyPr>
            <a:scene3d>
              <a:camera prst="orthographicFront"/>
              <a:lightRig rig="threePt" dir="t"/>
            </a:scene3d>
            <a:sp3d extrusionH="57150">
              <a:bevelT w="38100" h="38100"/>
            </a:sp3d>
          </a:bodyPr>
          <a:lstStyle/>
          <a:p>
            <a:r>
              <a:rPr lang="en-US" b="1" spc="300" dirty="0">
                <a:ln w="6350">
                  <a:solidFill>
                    <a:schemeClr val="accent1">
                      <a:lumMod val="75000"/>
                    </a:schemeClr>
                  </a:solidFill>
                </a:ln>
                <a:solidFill>
                  <a:schemeClr val="accent1">
                    <a:lumMod val="50000"/>
                  </a:schemeClr>
                </a:solidFill>
                <a:effectLst>
                  <a:glow rad="101600">
                    <a:schemeClr val="bg1">
                      <a:alpha val="60000"/>
                    </a:schemeClr>
                  </a:glow>
                </a:effectLst>
                <a:latin typeface="Arial" panose="020B0604020202020204" pitchFamily="34" charset="0"/>
              </a:rPr>
              <a:t>Recognizing cancer type</a:t>
            </a:r>
            <a:endParaRPr lang="he-IL" spc="300" dirty="0">
              <a:ln w="6350">
                <a:solidFill>
                  <a:schemeClr val="accent1">
                    <a:lumMod val="75000"/>
                  </a:schemeClr>
                </a:solidFill>
              </a:ln>
              <a:solidFill>
                <a:schemeClr val="accent1">
                  <a:lumMod val="50000"/>
                </a:schemeClr>
              </a:solidFill>
              <a:effectLst>
                <a:glow rad="101600">
                  <a:schemeClr val="bg1">
                    <a:alpha val="60000"/>
                  </a:schemeClr>
                </a:glow>
              </a:effectLst>
            </a:endParaRPr>
          </a:p>
        </p:txBody>
      </p:sp>
    </p:spTree>
    <p:extLst>
      <p:ext uri="{BB962C8B-B14F-4D97-AF65-F5344CB8AC3E}">
        <p14:creationId xmlns:p14="http://schemas.microsoft.com/office/powerpoint/2010/main" val="16480917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14DD2E03-EDE0-8681-E219-B38BCFDF2AAF}"/>
              </a:ext>
            </a:extLst>
          </p:cNvPr>
          <p:cNvSpPr>
            <a:spLocks noGrp="1"/>
          </p:cNvSpPr>
          <p:nvPr>
            <p:ph idx="1"/>
          </p:nvPr>
        </p:nvSpPr>
        <p:spPr/>
        <p:txBody>
          <a:bodyPr/>
          <a:lstStyle/>
          <a:p>
            <a:pPr marL="0" indent="0">
              <a:buNone/>
            </a:pPr>
            <a:r>
              <a:rPr lang="en-US" dirty="0"/>
              <a:t>In our time, medicine has been developed and there are specific drugs that can affect NSCLC cancer cells with RET rearrangement.</a:t>
            </a:r>
          </a:p>
          <a:p>
            <a:pPr marL="0" indent="0">
              <a:buNone/>
            </a:pPr>
            <a:r>
              <a:rPr lang="en-US" dirty="0"/>
              <a:t>Therefore, I think the best drug for this patient is </a:t>
            </a:r>
            <a:r>
              <a:rPr lang="en-US" b="1" dirty="0"/>
              <a:t>Pralsetinib</a:t>
            </a:r>
            <a:r>
              <a:rPr lang="en-US" dirty="0"/>
              <a:t>, which:</a:t>
            </a:r>
          </a:p>
          <a:p>
            <a:pPr marL="0" indent="0">
              <a:buNone/>
            </a:pPr>
            <a:r>
              <a:rPr lang="en-US" dirty="0"/>
              <a:t>1- specific for inhibiting tyrosine kinase.</a:t>
            </a:r>
          </a:p>
          <a:p>
            <a:pPr marL="0" indent="0">
              <a:buNone/>
            </a:pPr>
            <a:r>
              <a:rPr lang="en-US" dirty="0"/>
              <a:t>2- approved and subsidized by the Ministry of Health.  </a:t>
            </a:r>
            <a:endParaRPr lang="he-IL" dirty="0"/>
          </a:p>
        </p:txBody>
      </p:sp>
      <p:sp>
        <p:nvSpPr>
          <p:cNvPr id="4" name="חץ: מחומש 3">
            <a:extLst>
              <a:ext uri="{FF2B5EF4-FFF2-40B4-BE49-F238E27FC236}">
                <a16:creationId xmlns:a16="http://schemas.microsoft.com/office/drawing/2014/main" id="{67CFCE1B-74E7-4270-38DF-F94333A1B078}"/>
              </a:ext>
            </a:extLst>
          </p:cNvPr>
          <p:cNvSpPr/>
          <p:nvPr/>
        </p:nvSpPr>
        <p:spPr>
          <a:xfrm>
            <a:off x="-2218286" y="135926"/>
            <a:ext cx="11247986" cy="1184548"/>
          </a:xfrm>
          <a:prstGeom prst="homePlate">
            <a:avLst>
              <a:gd name="adj" fmla="val 92703"/>
            </a:avLst>
          </a:prstGeom>
          <a:pattFill prst="wdDnDiag">
            <a:fgClr>
              <a:schemeClr val="accent1">
                <a:lumMod val="40000"/>
                <a:lumOff val="60000"/>
              </a:schemeClr>
            </a:fgClr>
            <a:bgClr>
              <a:schemeClr val="bg2"/>
            </a:bgClr>
          </a:pattFill>
          <a:ln w="222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5" name="כותרת 1">
            <a:extLst>
              <a:ext uri="{FF2B5EF4-FFF2-40B4-BE49-F238E27FC236}">
                <a16:creationId xmlns:a16="http://schemas.microsoft.com/office/drawing/2014/main" id="{B095D7DF-BDBC-30EA-1AB0-06FF962469D0}"/>
              </a:ext>
            </a:extLst>
          </p:cNvPr>
          <p:cNvSpPr txBox="1">
            <a:spLocks/>
          </p:cNvSpPr>
          <p:nvPr/>
        </p:nvSpPr>
        <p:spPr>
          <a:xfrm>
            <a:off x="-829712" y="-230401"/>
            <a:ext cx="10515600" cy="1325563"/>
          </a:xfrm>
          <a:prstGeom prst="rect">
            <a:avLst/>
          </a:prstGeom>
        </p:spPr>
        <p:txBody>
          <a:bodyPr vert="horz" lIns="91440" tIns="45720" rIns="91440" bIns="45720" rtlCol="0" anchor="b">
            <a:normAutofit/>
            <a:scene3d>
              <a:camera prst="orthographicFront"/>
              <a:lightRig rig="threePt" dir="t"/>
            </a:scene3d>
            <a:sp3d extrusionH="57150">
              <a:bevelT w="38100" h="38100"/>
            </a:sp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spc="300" dirty="0">
                <a:ln w="6350">
                  <a:solidFill>
                    <a:schemeClr val="accent1">
                      <a:lumMod val="75000"/>
                    </a:schemeClr>
                  </a:solidFill>
                </a:ln>
                <a:solidFill>
                  <a:schemeClr val="accent1">
                    <a:lumMod val="50000"/>
                  </a:schemeClr>
                </a:solidFill>
                <a:effectLst>
                  <a:glow rad="101600">
                    <a:schemeClr val="bg1">
                      <a:alpha val="60000"/>
                    </a:schemeClr>
                  </a:glow>
                </a:effectLst>
                <a:latin typeface="Arial" panose="020B0604020202020204" pitchFamily="34" charset="0"/>
              </a:rPr>
              <a:t>Treatment recommendation</a:t>
            </a:r>
          </a:p>
        </p:txBody>
      </p:sp>
    </p:spTree>
    <p:extLst>
      <p:ext uri="{BB962C8B-B14F-4D97-AF65-F5344CB8AC3E}">
        <p14:creationId xmlns:p14="http://schemas.microsoft.com/office/powerpoint/2010/main" val="17198972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חץ: מחומש 5">
            <a:extLst>
              <a:ext uri="{FF2B5EF4-FFF2-40B4-BE49-F238E27FC236}">
                <a16:creationId xmlns:a16="http://schemas.microsoft.com/office/drawing/2014/main" id="{0B700267-CAB2-B007-2E4F-A618BD30C85A}"/>
              </a:ext>
            </a:extLst>
          </p:cNvPr>
          <p:cNvSpPr/>
          <p:nvPr/>
        </p:nvSpPr>
        <p:spPr>
          <a:xfrm>
            <a:off x="-3075536" y="135926"/>
            <a:ext cx="11247986" cy="1184548"/>
          </a:xfrm>
          <a:prstGeom prst="homePlate">
            <a:avLst>
              <a:gd name="adj" fmla="val 92703"/>
            </a:avLst>
          </a:prstGeom>
          <a:pattFill prst="wdDnDiag">
            <a:fgClr>
              <a:schemeClr val="accent1">
                <a:lumMod val="40000"/>
                <a:lumOff val="60000"/>
              </a:schemeClr>
            </a:fgClr>
            <a:bgClr>
              <a:schemeClr val="bg2"/>
            </a:bgClr>
          </a:pattFill>
          <a:ln w="222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7" name="כותרת 1">
            <a:extLst>
              <a:ext uri="{FF2B5EF4-FFF2-40B4-BE49-F238E27FC236}">
                <a16:creationId xmlns:a16="http://schemas.microsoft.com/office/drawing/2014/main" id="{1BFCC9F3-34A5-B1BF-42EB-46B66FF92E61}"/>
              </a:ext>
            </a:extLst>
          </p:cNvPr>
          <p:cNvSpPr txBox="1">
            <a:spLocks/>
          </p:cNvSpPr>
          <p:nvPr/>
        </p:nvSpPr>
        <p:spPr>
          <a:xfrm>
            <a:off x="-1686962" y="-230401"/>
            <a:ext cx="10515600" cy="1325563"/>
          </a:xfrm>
          <a:prstGeom prst="rect">
            <a:avLst/>
          </a:prstGeom>
        </p:spPr>
        <p:txBody>
          <a:bodyPr vert="horz" lIns="91440" tIns="45720" rIns="91440" bIns="45720" rtlCol="0" anchor="b">
            <a:normAutofit/>
            <a:scene3d>
              <a:camera prst="orthographicFront"/>
              <a:lightRig rig="threePt" dir="t"/>
            </a:scene3d>
            <a:sp3d extrusionH="57150">
              <a:bevelT w="38100" h="38100"/>
            </a:sp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spc="300" dirty="0">
                <a:ln w="6350">
                  <a:solidFill>
                    <a:schemeClr val="accent1">
                      <a:lumMod val="75000"/>
                    </a:schemeClr>
                  </a:solidFill>
                </a:ln>
                <a:solidFill>
                  <a:schemeClr val="accent1">
                    <a:lumMod val="50000"/>
                  </a:schemeClr>
                </a:solidFill>
                <a:effectLst>
                  <a:glow rad="101600">
                    <a:schemeClr val="bg1">
                      <a:alpha val="60000"/>
                    </a:schemeClr>
                  </a:glow>
                </a:effectLst>
                <a:latin typeface="Arial" panose="020B0604020202020204" pitchFamily="34" charset="0"/>
              </a:rPr>
              <a:t>Thank you!</a:t>
            </a:r>
          </a:p>
        </p:txBody>
      </p:sp>
      <p:pic>
        <p:nvPicPr>
          <p:cNvPr id="1026" name="Picture 2" descr="The Art of Asking Questions">
            <a:extLst>
              <a:ext uri="{FF2B5EF4-FFF2-40B4-BE49-F238E27FC236}">
                <a16:creationId xmlns:a16="http://schemas.microsoft.com/office/drawing/2014/main" id="{873C1746-3513-1AD4-CBCB-011D8F6A7C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9680" y="1461489"/>
            <a:ext cx="7224205" cy="4201834"/>
          </a:xfrm>
          <a:prstGeom prst="rect">
            <a:avLst/>
          </a:prstGeom>
          <a:noFill/>
          <a:extLst>
            <a:ext uri="{909E8E84-426E-40DD-AFC4-6F175D3DCCD1}">
              <a14:hiddenFill xmlns:a14="http://schemas.microsoft.com/office/drawing/2010/main">
                <a:solidFill>
                  <a:srgbClr val="FFFFFF"/>
                </a:solidFill>
              </a14:hiddenFill>
            </a:ext>
          </a:extLst>
        </p:spPr>
      </p:pic>
      <p:sp>
        <p:nvSpPr>
          <p:cNvPr id="4" name="תיבת טקסט 3">
            <a:extLst>
              <a:ext uri="{FF2B5EF4-FFF2-40B4-BE49-F238E27FC236}">
                <a16:creationId xmlns:a16="http://schemas.microsoft.com/office/drawing/2014/main" id="{8F18972C-1C05-4553-3615-102A45B87FE8}"/>
              </a:ext>
            </a:extLst>
          </p:cNvPr>
          <p:cNvSpPr txBox="1"/>
          <p:nvPr/>
        </p:nvSpPr>
        <p:spPr>
          <a:xfrm>
            <a:off x="4019560" y="5804338"/>
            <a:ext cx="4152879" cy="923330"/>
          </a:xfrm>
          <a:prstGeom prst="rect">
            <a:avLst/>
          </a:prstGeom>
          <a:noFill/>
        </p:spPr>
        <p:txBody>
          <a:bodyPr wrap="square" rtlCol="1">
            <a:spAutoFit/>
          </a:bodyPr>
          <a:lstStyle/>
          <a:p>
            <a:r>
              <a:rPr lang="en-US" sz="5400" b="1" dirty="0">
                <a:latin typeface="Algerian" panose="04020705040A02060702" pitchFamily="82" charset="0"/>
              </a:rPr>
              <a:t>Questions?</a:t>
            </a:r>
            <a:endParaRPr lang="he-IL" sz="5400" b="1" dirty="0">
              <a:latin typeface="Algerian" panose="04020705040A02060702" pitchFamily="82" charset="0"/>
            </a:endParaRPr>
          </a:p>
        </p:txBody>
      </p:sp>
    </p:spTree>
    <p:extLst>
      <p:ext uri="{BB962C8B-B14F-4D97-AF65-F5344CB8AC3E}">
        <p14:creationId xmlns:p14="http://schemas.microsoft.com/office/powerpoint/2010/main" val="2881896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3ECEAB33-2D17-1E1E-CA41-1C5FC8B6D2D0}"/>
              </a:ext>
            </a:extLst>
          </p:cNvPr>
          <p:cNvPicPr>
            <a:picLocks noChangeAspect="1"/>
          </p:cNvPicPr>
          <p:nvPr/>
        </p:nvPicPr>
        <p:blipFill rotWithShape="1">
          <a:blip r:embed="rId3"/>
          <a:srcRect l="22384" t="22196" r="40644" b="20787"/>
          <a:stretch/>
        </p:blipFill>
        <p:spPr>
          <a:xfrm>
            <a:off x="5092366" y="605416"/>
            <a:ext cx="6809670" cy="5907060"/>
          </a:xfrm>
          <a:prstGeom prst="rect">
            <a:avLst/>
          </a:prstGeom>
        </p:spPr>
      </p:pic>
      <p:cxnSp>
        <p:nvCxnSpPr>
          <p:cNvPr id="7" name="מחבר חץ ישר 6">
            <a:extLst>
              <a:ext uri="{FF2B5EF4-FFF2-40B4-BE49-F238E27FC236}">
                <a16:creationId xmlns:a16="http://schemas.microsoft.com/office/drawing/2014/main" id="{47940BB5-847B-011C-185B-829B822E14A5}"/>
              </a:ext>
            </a:extLst>
          </p:cNvPr>
          <p:cNvCxnSpPr/>
          <p:nvPr/>
        </p:nvCxnSpPr>
        <p:spPr>
          <a:xfrm>
            <a:off x="4784050" y="3896233"/>
            <a:ext cx="448056" cy="0"/>
          </a:xfrm>
          <a:prstGeom prst="straightConnector1">
            <a:avLst/>
          </a:prstGeom>
          <a:ln w="57150">
            <a:solidFill>
              <a:schemeClr val="accent1">
                <a:lumMod val="50000"/>
              </a:schemeClr>
            </a:solidFill>
            <a:tailEnd type="triangle"/>
          </a:ln>
        </p:spPr>
        <p:style>
          <a:lnRef idx="1">
            <a:schemeClr val="accent2"/>
          </a:lnRef>
          <a:fillRef idx="0">
            <a:schemeClr val="accent2"/>
          </a:fillRef>
          <a:effectRef idx="0">
            <a:schemeClr val="accent2"/>
          </a:effectRef>
          <a:fontRef idx="minor">
            <a:schemeClr val="tx1"/>
          </a:fontRef>
        </p:style>
      </p:cxnSp>
      <p:sp>
        <p:nvSpPr>
          <p:cNvPr id="4" name="מציין מיקום תוכן 2">
            <a:extLst>
              <a:ext uri="{FF2B5EF4-FFF2-40B4-BE49-F238E27FC236}">
                <a16:creationId xmlns:a16="http://schemas.microsoft.com/office/drawing/2014/main" id="{0795DA42-B7AF-AF50-B7A7-A83511C39B2F}"/>
              </a:ext>
            </a:extLst>
          </p:cNvPr>
          <p:cNvSpPr txBox="1">
            <a:spLocks/>
          </p:cNvSpPr>
          <p:nvPr/>
        </p:nvSpPr>
        <p:spPr>
          <a:xfrm>
            <a:off x="737934" y="2565119"/>
            <a:ext cx="4049486" cy="2505187"/>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600" b="1" dirty="0">
                <a:solidFill>
                  <a:schemeClr val="accent1">
                    <a:lumMod val="50000"/>
                  </a:schemeClr>
                </a:solidFill>
                <a:latin typeface="Aeonik"/>
              </a:rPr>
              <a:t>Stage IV</a:t>
            </a:r>
          </a:p>
          <a:p>
            <a:r>
              <a:rPr lang="en-US" dirty="0">
                <a:solidFill>
                  <a:srgbClr val="000000"/>
                </a:solidFill>
                <a:latin typeface="Aeonik"/>
              </a:rPr>
              <a:t>non-small cell lung cancer (NSCLC) is the most advanced form of lung cancer. In stage IV, </a:t>
            </a:r>
            <a:r>
              <a:rPr lang="en-US" b="1" dirty="0">
                <a:solidFill>
                  <a:srgbClr val="000000"/>
                </a:solidFill>
                <a:latin typeface="Aeonik"/>
              </a:rPr>
              <a:t>the cancer has metastasized</a:t>
            </a:r>
            <a:r>
              <a:rPr lang="en-US" dirty="0">
                <a:solidFill>
                  <a:srgbClr val="000000"/>
                </a:solidFill>
                <a:latin typeface="Aeonik"/>
              </a:rPr>
              <a:t>, or spread, to the lining of the lung </a:t>
            </a:r>
            <a:r>
              <a:rPr lang="en-US" b="1" dirty="0">
                <a:solidFill>
                  <a:srgbClr val="000000"/>
                </a:solidFill>
                <a:latin typeface="Aeonik"/>
              </a:rPr>
              <a:t>or other areas of the body</a:t>
            </a:r>
            <a:r>
              <a:rPr lang="en-US" dirty="0">
                <a:solidFill>
                  <a:srgbClr val="000000"/>
                </a:solidFill>
                <a:latin typeface="Aeonik"/>
              </a:rPr>
              <a:t>. </a:t>
            </a:r>
            <a:endParaRPr lang="he-IL" dirty="0"/>
          </a:p>
        </p:txBody>
      </p:sp>
      <p:sp>
        <p:nvSpPr>
          <p:cNvPr id="6" name="מציין מיקום תוכן 2">
            <a:extLst>
              <a:ext uri="{FF2B5EF4-FFF2-40B4-BE49-F238E27FC236}">
                <a16:creationId xmlns:a16="http://schemas.microsoft.com/office/drawing/2014/main" id="{7154758D-9639-B23D-2C5D-848C07BA707A}"/>
              </a:ext>
            </a:extLst>
          </p:cNvPr>
          <p:cNvSpPr txBox="1">
            <a:spLocks/>
          </p:cNvSpPr>
          <p:nvPr/>
        </p:nvSpPr>
        <p:spPr>
          <a:xfrm>
            <a:off x="990024" y="5047836"/>
            <a:ext cx="3545305" cy="447967"/>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dirty="0">
                <a:solidFill>
                  <a:schemeClr val="accent1">
                    <a:lumMod val="50000"/>
                  </a:schemeClr>
                </a:solidFill>
                <a:hlinkClick r:id="rId4">
                  <a:extLst>
                    <a:ext uri="{A12FA001-AC4F-418D-AE19-62706E023703}">
                      <ahyp:hlinkClr xmlns:ahyp="http://schemas.microsoft.com/office/drawing/2018/hyperlinkcolor" xmlns="" val="tx"/>
                    </a:ext>
                  </a:extLst>
                </a:hlinkClick>
              </a:rPr>
              <a:t>https://www.lung.org/lung-health-diseases/lung-disease-lookup/lung-cancer/symptoms-diagnosis/lung-cancer-staging</a:t>
            </a:r>
            <a:endParaRPr lang="en-US" sz="1200" dirty="0">
              <a:solidFill>
                <a:schemeClr val="accent1">
                  <a:lumMod val="50000"/>
                </a:schemeClr>
              </a:solidFill>
            </a:endParaRPr>
          </a:p>
          <a:p>
            <a:endParaRPr lang="en-US" sz="1200" b="0" i="0" dirty="0">
              <a:solidFill>
                <a:schemeClr val="accent1">
                  <a:lumMod val="50000"/>
                </a:schemeClr>
              </a:solidFill>
              <a:effectLst/>
              <a:latin typeface="Aeonik"/>
            </a:endParaRPr>
          </a:p>
        </p:txBody>
      </p:sp>
      <p:sp>
        <p:nvSpPr>
          <p:cNvPr id="8" name="חץ: מחומש 7">
            <a:extLst>
              <a:ext uri="{FF2B5EF4-FFF2-40B4-BE49-F238E27FC236}">
                <a16:creationId xmlns:a16="http://schemas.microsoft.com/office/drawing/2014/main" id="{E5C50186-64C3-A639-BB89-F352CB7BD924}"/>
              </a:ext>
            </a:extLst>
          </p:cNvPr>
          <p:cNvSpPr/>
          <p:nvPr/>
        </p:nvSpPr>
        <p:spPr>
          <a:xfrm>
            <a:off x="-5571086" y="135926"/>
            <a:ext cx="10515600" cy="1184548"/>
          </a:xfrm>
          <a:prstGeom prst="homePlate">
            <a:avLst>
              <a:gd name="adj" fmla="val 92703"/>
            </a:avLst>
          </a:prstGeom>
          <a:pattFill prst="wdDnDiag">
            <a:fgClr>
              <a:schemeClr val="accent1">
                <a:lumMod val="40000"/>
                <a:lumOff val="60000"/>
              </a:schemeClr>
            </a:fgClr>
            <a:bgClr>
              <a:schemeClr val="bg2"/>
            </a:bgClr>
          </a:pattFill>
          <a:ln w="222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כותרת 1">
            <a:extLst>
              <a:ext uri="{FF2B5EF4-FFF2-40B4-BE49-F238E27FC236}">
                <a16:creationId xmlns:a16="http://schemas.microsoft.com/office/drawing/2014/main" id="{D3DFF223-B5DA-EB94-281A-414A1F96F473}"/>
              </a:ext>
            </a:extLst>
          </p:cNvPr>
          <p:cNvSpPr txBox="1">
            <a:spLocks/>
          </p:cNvSpPr>
          <p:nvPr/>
        </p:nvSpPr>
        <p:spPr>
          <a:xfrm>
            <a:off x="-3020462" y="-230401"/>
            <a:ext cx="10515600" cy="1325563"/>
          </a:xfrm>
          <a:prstGeom prst="rect">
            <a:avLst/>
          </a:prstGeom>
        </p:spPr>
        <p:txBody>
          <a:bodyPr vert="horz" lIns="91440" tIns="45720" rIns="91440" bIns="45720" rtlCol="0" anchor="b">
            <a:normAutofit/>
            <a:scene3d>
              <a:camera prst="orthographicFront"/>
              <a:lightRig rig="threePt" dir="t"/>
            </a:scene3d>
            <a:sp3d extrusionH="57150">
              <a:bevelT w="38100" h="38100"/>
            </a:sp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spc="300" dirty="0">
                <a:ln w="6350">
                  <a:solidFill>
                    <a:schemeClr val="accent1">
                      <a:lumMod val="75000"/>
                    </a:schemeClr>
                  </a:solidFill>
                </a:ln>
                <a:solidFill>
                  <a:schemeClr val="accent1">
                    <a:lumMod val="50000"/>
                  </a:schemeClr>
                </a:solidFill>
                <a:effectLst>
                  <a:glow rad="101600">
                    <a:schemeClr val="bg1">
                      <a:alpha val="60000"/>
                    </a:schemeClr>
                  </a:glow>
                </a:effectLst>
                <a:latin typeface="Arial" panose="020B0604020202020204" pitchFamily="34" charset="0"/>
              </a:rPr>
              <a:t>Cancer stage</a:t>
            </a:r>
            <a:endParaRPr lang="he-IL" sz="4400" spc="300" dirty="0">
              <a:ln w="6350">
                <a:solidFill>
                  <a:schemeClr val="accent1">
                    <a:lumMod val="75000"/>
                  </a:schemeClr>
                </a:solidFill>
              </a:ln>
              <a:solidFill>
                <a:schemeClr val="accent1">
                  <a:lumMod val="50000"/>
                </a:schemeClr>
              </a:solidFill>
              <a:effectLst>
                <a:glow rad="101600">
                  <a:schemeClr val="bg1">
                    <a:alpha val="60000"/>
                  </a:schemeClr>
                </a:glow>
              </a:effectLst>
            </a:endParaRPr>
          </a:p>
        </p:txBody>
      </p:sp>
    </p:spTree>
    <p:extLst>
      <p:ext uri="{BB962C8B-B14F-4D97-AF65-F5344CB8AC3E}">
        <p14:creationId xmlns:p14="http://schemas.microsoft.com/office/powerpoint/2010/main" val="2132896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CBA884DA-4EA3-0E1D-0B7B-887D0067655B}"/>
              </a:ext>
            </a:extLst>
          </p:cNvPr>
          <p:cNvPicPr>
            <a:picLocks noChangeAspect="1"/>
          </p:cNvPicPr>
          <p:nvPr/>
        </p:nvPicPr>
        <p:blipFill rotWithShape="1">
          <a:blip r:embed="rId3"/>
          <a:srcRect l="17427" t="23267" r="18581" b="13857"/>
          <a:stretch/>
        </p:blipFill>
        <p:spPr>
          <a:xfrm>
            <a:off x="656252" y="523081"/>
            <a:ext cx="10515601" cy="5811837"/>
          </a:xfrm>
          <a:prstGeom prst="rect">
            <a:avLst/>
          </a:prstGeom>
        </p:spPr>
      </p:pic>
      <p:sp>
        <p:nvSpPr>
          <p:cNvPr id="4" name="אליפסה 3">
            <a:extLst>
              <a:ext uri="{FF2B5EF4-FFF2-40B4-BE49-F238E27FC236}">
                <a16:creationId xmlns:a16="http://schemas.microsoft.com/office/drawing/2014/main" id="{C5B6C5C9-59CB-20FB-13A2-64112F56D1E2}"/>
              </a:ext>
            </a:extLst>
          </p:cNvPr>
          <p:cNvSpPr/>
          <p:nvPr/>
        </p:nvSpPr>
        <p:spPr>
          <a:xfrm>
            <a:off x="3657810" y="3843567"/>
            <a:ext cx="968560" cy="562708"/>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6" name="אליפסה 5">
            <a:extLst>
              <a:ext uri="{FF2B5EF4-FFF2-40B4-BE49-F238E27FC236}">
                <a16:creationId xmlns:a16="http://schemas.microsoft.com/office/drawing/2014/main" id="{FA4ED070-BC9C-8339-1412-40DBB4421C64}"/>
              </a:ext>
            </a:extLst>
          </p:cNvPr>
          <p:cNvSpPr/>
          <p:nvPr/>
        </p:nvSpPr>
        <p:spPr>
          <a:xfrm>
            <a:off x="4626370" y="4710127"/>
            <a:ext cx="1431530" cy="709399"/>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Tree>
    <p:extLst>
      <p:ext uri="{BB962C8B-B14F-4D97-AF65-F5344CB8AC3E}">
        <p14:creationId xmlns:p14="http://schemas.microsoft.com/office/powerpoint/2010/main" val="5222791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ציין מיקום תוכן 4" descr="תמונה שמכילה טקסט, צילום מסך, תוכנה, סמל מחשב&#10;&#10;התיאור נוצר באופן אוטומטי">
            <a:extLst>
              <a:ext uri="{FF2B5EF4-FFF2-40B4-BE49-F238E27FC236}">
                <a16:creationId xmlns:a16="http://schemas.microsoft.com/office/drawing/2014/main" id="{B310EE4E-C86E-1386-8724-34758F29A9C6}"/>
              </a:ext>
            </a:extLst>
          </p:cNvPr>
          <p:cNvPicPr>
            <a:picLocks noGrp="1" noChangeAspect="1"/>
          </p:cNvPicPr>
          <p:nvPr>
            <p:ph idx="1"/>
          </p:nvPr>
        </p:nvPicPr>
        <p:blipFill rotWithShape="1">
          <a:blip r:embed="rId2"/>
          <a:srcRect l="20015" t="22286" r="21669" b="6247"/>
          <a:stretch/>
        </p:blipFill>
        <p:spPr>
          <a:xfrm>
            <a:off x="1318665" y="172234"/>
            <a:ext cx="9448863" cy="6513531"/>
          </a:xfrm>
          <a:prstGeom prst="rect">
            <a:avLst/>
          </a:prstGeom>
          <a:ln>
            <a:noFill/>
          </a:ln>
        </p:spPr>
      </p:pic>
      <p:cxnSp>
        <p:nvCxnSpPr>
          <p:cNvPr id="5" name="מחבר חץ ישר 4">
            <a:extLst>
              <a:ext uri="{FF2B5EF4-FFF2-40B4-BE49-F238E27FC236}">
                <a16:creationId xmlns:a16="http://schemas.microsoft.com/office/drawing/2014/main" id="{C37657DB-FF1B-8841-FEE0-5EE3F057BE2B}"/>
              </a:ext>
            </a:extLst>
          </p:cNvPr>
          <p:cNvCxnSpPr>
            <a:cxnSpLocks/>
          </p:cNvCxnSpPr>
          <p:nvPr/>
        </p:nvCxnSpPr>
        <p:spPr>
          <a:xfrm>
            <a:off x="4096911" y="1773707"/>
            <a:ext cx="448056" cy="0"/>
          </a:xfrm>
          <a:prstGeom prst="straightConnector1">
            <a:avLst/>
          </a:prstGeom>
          <a:ln w="57150">
            <a:solidFill>
              <a:schemeClr val="accent1">
                <a:lumMod val="50000"/>
              </a:schemeClr>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952854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736A3D0F-9D58-99B0-4615-8627D4DC8373}"/>
              </a:ext>
            </a:extLst>
          </p:cNvPr>
          <p:cNvSpPr>
            <a:spLocks noGrp="1"/>
          </p:cNvSpPr>
          <p:nvPr>
            <p:ph idx="1"/>
          </p:nvPr>
        </p:nvSpPr>
        <p:spPr>
          <a:xfrm>
            <a:off x="400050" y="2054225"/>
            <a:ext cx="3164457" cy="4351338"/>
          </a:xfrm>
        </p:spPr>
        <p:txBody>
          <a:bodyPr>
            <a:normAutofit fontScale="92500"/>
          </a:bodyPr>
          <a:lstStyle/>
          <a:p>
            <a:pPr marL="0" indent="0" algn="l" rtl="0">
              <a:lnSpc>
                <a:spcPct val="150000"/>
              </a:lnSpc>
              <a:buNone/>
            </a:pPr>
            <a:r>
              <a:rPr lang="en-US" sz="2400" b="1" dirty="0">
                <a:effectLst/>
                <a:latin typeface="Arial" panose="020B0604020202020204" pitchFamily="34" charset="0"/>
                <a:ea typeface="Times New Roman" panose="02020603050405020304" pitchFamily="18" charset="0"/>
              </a:rPr>
              <a:t>Molecular landscape </a:t>
            </a:r>
            <a:endParaRPr lang="en-US" sz="2400" dirty="0">
              <a:effectLst/>
              <a:latin typeface="Times New Roman" panose="02020603050405020304" pitchFamily="18" charset="0"/>
              <a:ea typeface="Times New Roman" panose="02020603050405020304" pitchFamily="18" charset="0"/>
            </a:endParaRPr>
          </a:p>
          <a:p>
            <a:pPr marL="0" indent="0" algn="l" rtl="0">
              <a:lnSpc>
                <a:spcPct val="150000"/>
              </a:lnSpc>
              <a:buNone/>
            </a:pPr>
            <a:r>
              <a:rPr lang="en-US" sz="1800" dirty="0">
                <a:effectLst/>
                <a:latin typeface="Arial" panose="020B0604020202020204" pitchFamily="34" charset="0"/>
                <a:ea typeface="Times New Roman" panose="02020603050405020304" pitchFamily="18" charset="0"/>
              </a:rPr>
              <a:t>Foundation1 </a:t>
            </a:r>
            <a:endParaRPr lang="en-US" sz="1800" dirty="0">
              <a:effectLst/>
              <a:latin typeface="Times New Roman" panose="02020603050405020304" pitchFamily="18" charset="0"/>
              <a:ea typeface="Times New Roman" panose="02020603050405020304" pitchFamily="18" charset="0"/>
            </a:endParaRPr>
          </a:p>
          <a:p>
            <a:pPr algn="l" rtl="0">
              <a:buClr>
                <a:schemeClr val="accent1">
                  <a:lumMod val="50000"/>
                </a:schemeClr>
              </a:buClr>
              <a:buFontTx/>
              <a:buChar char="●"/>
            </a:pPr>
            <a:r>
              <a:rPr lang="en-US" sz="1800" b="1" i="1" dirty="0">
                <a:effectLst/>
                <a:latin typeface="Arial" panose="020B0604020202020204" pitchFamily="34" charset="0"/>
                <a:ea typeface="Calibri" panose="020F0502020204030204" pitchFamily="34" charset="0"/>
              </a:rPr>
              <a:t>RET </a:t>
            </a:r>
            <a:r>
              <a:rPr lang="en-US" sz="1800" b="1" dirty="0">
                <a:effectLst/>
                <a:latin typeface="Arial" panose="020B0604020202020204" pitchFamily="34" charset="0"/>
                <a:ea typeface="Calibri" panose="020F0502020204030204" pitchFamily="34" charset="0"/>
              </a:rPr>
              <a:t>KIF5B-RET fusion</a:t>
            </a:r>
            <a:endParaRPr lang="en-US" sz="1800" b="1" dirty="0">
              <a:effectLst/>
              <a:latin typeface="Times New Roman" panose="02020603050405020304" pitchFamily="18" charset="0"/>
              <a:ea typeface="Times New Roman" panose="02020603050405020304" pitchFamily="18" charset="0"/>
            </a:endParaRPr>
          </a:p>
          <a:p>
            <a:pPr algn="l" rtl="0">
              <a:buClr>
                <a:schemeClr val="accent1">
                  <a:lumMod val="50000"/>
                </a:schemeClr>
              </a:buClr>
              <a:buFontTx/>
              <a:buChar char="●"/>
            </a:pPr>
            <a:r>
              <a:rPr lang="en-US" sz="1800" i="1" dirty="0">
                <a:effectLst/>
                <a:latin typeface="Arial" panose="020B0604020202020204" pitchFamily="34" charset="0"/>
                <a:ea typeface="Calibri" panose="020F0502020204030204" pitchFamily="34" charset="0"/>
              </a:rPr>
              <a:t>HGF </a:t>
            </a:r>
            <a:r>
              <a:rPr lang="en-US" sz="1800" dirty="0">
                <a:effectLst/>
                <a:latin typeface="Arial" panose="020B0604020202020204" pitchFamily="34" charset="0"/>
                <a:ea typeface="Calibri" panose="020F0502020204030204" pitchFamily="34" charset="0"/>
              </a:rPr>
              <a:t>amplification</a:t>
            </a:r>
            <a:endParaRPr lang="en-US" sz="1800" dirty="0">
              <a:effectLst/>
              <a:latin typeface="Times New Roman" panose="02020603050405020304" pitchFamily="18" charset="0"/>
              <a:ea typeface="Times New Roman" panose="02020603050405020304" pitchFamily="18" charset="0"/>
            </a:endParaRPr>
          </a:p>
          <a:p>
            <a:pPr algn="l" rtl="0">
              <a:buClr>
                <a:schemeClr val="accent1">
                  <a:lumMod val="50000"/>
                </a:schemeClr>
              </a:buClr>
              <a:buFontTx/>
              <a:buChar char="●"/>
            </a:pPr>
            <a:r>
              <a:rPr lang="en-US" sz="1800" i="1" dirty="0">
                <a:effectLst/>
                <a:latin typeface="Arial" panose="020B0604020202020204" pitchFamily="34" charset="0"/>
                <a:ea typeface="Calibri" panose="020F0502020204030204" pitchFamily="34" charset="0"/>
              </a:rPr>
              <a:t>RICTOR </a:t>
            </a:r>
            <a:r>
              <a:rPr lang="en-US" sz="1800" dirty="0">
                <a:effectLst/>
                <a:latin typeface="Arial" panose="020B0604020202020204" pitchFamily="34" charset="0"/>
                <a:ea typeface="Calibri" panose="020F0502020204030204" pitchFamily="34" charset="0"/>
              </a:rPr>
              <a:t>amplification</a:t>
            </a:r>
            <a:endParaRPr lang="en-US" sz="1800" dirty="0">
              <a:effectLst/>
              <a:latin typeface="Times New Roman" panose="02020603050405020304" pitchFamily="18" charset="0"/>
              <a:ea typeface="Times New Roman" panose="02020603050405020304" pitchFamily="18" charset="0"/>
            </a:endParaRPr>
          </a:p>
          <a:p>
            <a:pPr algn="l" rtl="0">
              <a:buClr>
                <a:schemeClr val="accent1">
                  <a:lumMod val="50000"/>
                </a:schemeClr>
              </a:buClr>
              <a:buFontTx/>
              <a:buChar char="●"/>
            </a:pPr>
            <a:r>
              <a:rPr lang="en-US" sz="1800" i="1" dirty="0">
                <a:effectLst/>
                <a:latin typeface="Arial" panose="020B0604020202020204" pitchFamily="34" charset="0"/>
                <a:ea typeface="Calibri" panose="020F0502020204030204" pitchFamily="34" charset="0"/>
              </a:rPr>
              <a:t>NKX2-1 </a:t>
            </a:r>
            <a:r>
              <a:rPr lang="en-US" sz="1800" dirty="0">
                <a:effectLst/>
                <a:latin typeface="Arial" panose="020B0604020202020204" pitchFamily="34" charset="0"/>
                <a:ea typeface="Calibri" panose="020F0502020204030204" pitchFamily="34" charset="0"/>
              </a:rPr>
              <a:t>amplification</a:t>
            </a:r>
            <a:endParaRPr lang="en-US" sz="1800" dirty="0">
              <a:effectLst/>
              <a:latin typeface="Times New Roman" panose="02020603050405020304" pitchFamily="18" charset="0"/>
              <a:ea typeface="Times New Roman" panose="02020603050405020304" pitchFamily="18" charset="0"/>
            </a:endParaRPr>
          </a:p>
          <a:p>
            <a:pPr>
              <a:buClr>
                <a:schemeClr val="accent1">
                  <a:lumMod val="50000"/>
                </a:schemeClr>
              </a:buClr>
              <a:buFontTx/>
              <a:buChar char="●"/>
            </a:pPr>
            <a:r>
              <a:rPr lang="en-US" sz="1800" i="1" dirty="0">
                <a:effectLst/>
                <a:latin typeface="Arial" panose="020B0604020202020204" pitchFamily="34" charset="0"/>
                <a:ea typeface="Calibri" panose="020F0502020204030204" pitchFamily="34" charset="0"/>
              </a:rPr>
              <a:t>SETD2 </a:t>
            </a:r>
            <a:r>
              <a:rPr lang="en-US" sz="1800" dirty="0">
                <a:effectLst/>
                <a:latin typeface="Arial" panose="020B0604020202020204" pitchFamily="34" charset="0"/>
                <a:ea typeface="Calibri" panose="020F0502020204030204" pitchFamily="34" charset="0"/>
              </a:rPr>
              <a:t>K2456fs*8</a:t>
            </a:r>
          </a:p>
          <a:p>
            <a:pPr>
              <a:lnSpc>
                <a:spcPct val="100000"/>
              </a:lnSpc>
              <a:buClr>
                <a:schemeClr val="accent1">
                  <a:lumMod val="50000"/>
                </a:schemeClr>
              </a:buClr>
              <a:buFont typeface="Arial" panose="020B0604020202020204" pitchFamily="34" charset="0"/>
              <a:buChar char="●"/>
            </a:pPr>
            <a:r>
              <a:rPr lang="en-US" sz="1800" i="1" dirty="0">
                <a:latin typeface="Arial" panose="020B0604020202020204" pitchFamily="34" charset="0"/>
              </a:rPr>
              <a:t>EGFR/ALK wildtype.</a:t>
            </a:r>
          </a:p>
          <a:p>
            <a:pPr>
              <a:lnSpc>
                <a:spcPct val="100000"/>
              </a:lnSpc>
              <a:buClr>
                <a:schemeClr val="accent1">
                  <a:lumMod val="50000"/>
                </a:schemeClr>
              </a:buClr>
              <a:buFont typeface="Arial" panose="020B0604020202020204" pitchFamily="34" charset="0"/>
              <a:buChar char="●"/>
            </a:pPr>
            <a:r>
              <a:rPr lang="en-US" sz="1800" i="1" dirty="0">
                <a:latin typeface="Arial" panose="020B0604020202020204" pitchFamily="34" charset="0"/>
              </a:rPr>
              <a:t> HER2 NEG,</a:t>
            </a:r>
          </a:p>
          <a:p>
            <a:pPr>
              <a:lnSpc>
                <a:spcPct val="100000"/>
              </a:lnSpc>
              <a:buClr>
                <a:schemeClr val="accent1">
                  <a:lumMod val="50000"/>
                </a:schemeClr>
              </a:buClr>
              <a:buFont typeface="Arial" panose="020B0604020202020204" pitchFamily="34" charset="0"/>
              <a:buChar char="●"/>
            </a:pPr>
            <a:r>
              <a:rPr lang="en-US" sz="1800" i="1" dirty="0">
                <a:latin typeface="Arial" panose="020B0604020202020204" pitchFamily="34" charset="0"/>
              </a:rPr>
              <a:t> MMR-P</a:t>
            </a:r>
            <a:endParaRPr lang="he-IL" sz="1800" i="1" dirty="0">
              <a:latin typeface="Arial" panose="020B0604020202020204" pitchFamily="34" charset="0"/>
            </a:endParaRPr>
          </a:p>
        </p:txBody>
      </p:sp>
      <p:pic>
        <p:nvPicPr>
          <p:cNvPr id="5" name="תמונה 4">
            <a:extLst>
              <a:ext uri="{FF2B5EF4-FFF2-40B4-BE49-F238E27FC236}">
                <a16:creationId xmlns:a16="http://schemas.microsoft.com/office/drawing/2014/main" id="{019E36D5-C37B-A9F9-7082-DBC1FD2D03BC}"/>
              </a:ext>
            </a:extLst>
          </p:cNvPr>
          <p:cNvPicPr>
            <a:picLocks noChangeAspect="1"/>
          </p:cNvPicPr>
          <p:nvPr/>
        </p:nvPicPr>
        <p:blipFill rotWithShape="1">
          <a:blip r:embed="rId2"/>
          <a:srcRect l="12736" t="22628" r="20612" b="7400"/>
          <a:stretch/>
        </p:blipFill>
        <p:spPr>
          <a:xfrm>
            <a:off x="3497057" y="1573332"/>
            <a:ext cx="8412909" cy="4965581"/>
          </a:xfrm>
          <a:prstGeom prst="rect">
            <a:avLst/>
          </a:prstGeom>
        </p:spPr>
      </p:pic>
      <p:cxnSp>
        <p:nvCxnSpPr>
          <p:cNvPr id="6" name="מחבר חץ ישר 5">
            <a:extLst>
              <a:ext uri="{FF2B5EF4-FFF2-40B4-BE49-F238E27FC236}">
                <a16:creationId xmlns:a16="http://schemas.microsoft.com/office/drawing/2014/main" id="{4F74F810-2382-6460-CAEE-AE7717CA7868}"/>
              </a:ext>
            </a:extLst>
          </p:cNvPr>
          <p:cNvCxnSpPr>
            <a:cxnSpLocks/>
          </p:cNvCxnSpPr>
          <p:nvPr/>
        </p:nvCxnSpPr>
        <p:spPr>
          <a:xfrm>
            <a:off x="4890008" y="5462898"/>
            <a:ext cx="448056" cy="0"/>
          </a:xfrm>
          <a:prstGeom prst="straightConnector1">
            <a:avLst/>
          </a:prstGeom>
          <a:ln w="57150">
            <a:solidFill>
              <a:schemeClr val="accent1">
                <a:lumMod val="50000"/>
              </a:schemeClr>
            </a:solidFill>
            <a:tailEnd type="triangle"/>
          </a:ln>
        </p:spPr>
        <p:style>
          <a:lnRef idx="1">
            <a:schemeClr val="accent2"/>
          </a:lnRef>
          <a:fillRef idx="0">
            <a:schemeClr val="accent2"/>
          </a:fillRef>
          <a:effectRef idx="0">
            <a:schemeClr val="accent2"/>
          </a:effectRef>
          <a:fontRef idx="minor">
            <a:schemeClr val="tx1"/>
          </a:fontRef>
        </p:style>
      </p:cxnSp>
      <p:sp>
        <p:nvSpPr>
          <p:cNvPr id="7" name="חץ: מחומש 6">
            <a:extLst>
              <a:ext uri="{FF2B5EF4-FFF2-40B4-BE49-F238E27FC236}">
                <a16:creationId xmlns:a16="http://schemas.microsoft.com/office/drawing/2014/main" id="{55169DEC-E48F-2330-1AE2-DB68A11FC2BB}"/>
              </a:ext>
            </a:extLst>
          </p:cNvPr>
          <p:cNvSpPr/>
          <p:nvPr/>
        </p:nvSpPr>
        <p:spPr>
          <a:xfrm>
            <a:off x="-2313536" y="174026"/>
            <a:ext cx="10515600" cy="1184548"/>
          </a:xfrm>
          <a:prstGeom prst="homePlate">
            <a:avLst>
              <a:gd name="adj" fmla="val 92703"/>
            </a:avLst>
          </a:prstGeom>
          <a:pattFill prst="wdDnDiag">
            <a:fgClr>
              <a:schemeClr val="accent1">
                <a:lumMod val="40000"/>
                <a:lumOff val="60000"/>
              </a:schemeClr>
            </a:fgClr>
            <a:bgClr>
              <a:schemeClr val="bg2"/>
            </a:bgClr>
          </a:pattFill>
          <a:ln w="222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כותרת 1">
            <a:extLst>
              <a:ext uri="{FF2B5EF4-FFF2-40B4-BE49-F238E27FC236}">
                <a16:creationId xmlns:a16="http://schemas.microsoft.com/office/drawing/2014/main" id="{11CC330A-1A14-5332-AED2-9568602B2E29}"/>
              </a:ext>
            </a:extLst>
          </p:cNvPr>
          <p:cNvSpPr txBox="1">
            <a:spLocks/>
          </p:cNvSpPr>
          <p:nvPr/>
        </p:nvSpPr>
        <p:spPr>
          <a:xfrm>
            <a:off x="-1496462" y="-230401"/>
            <a:ext cx="10515600" cy="1325563"/>
          </a:xfrm>
          <a:prstGeom prst="rect">
            <a:avLst/>
          </a:prstGeom>
        </p:spPr>
        <p:txBody>
          <a:bodyPr vert="horz" lIns="91440" tIns="45720" rIns="91440" bIns="45720" rtlCol="0" anchor="b">
            <a:normAutofit/>
            <a:scene3d>
              <a:camera prst="orthographicFront"/>
              <a:lightRig rig="threePt" dir="t"/>
            </a:scene3d>
            <a:sp3d extrusionH="57150">
              <a:bevelT w="38100" h="38100"/>
            </a:sp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spc="300" dirty="0">
                <a:ln w="6350">
                  <a:solidFill>
                    <a:schemeClr val="accent1">
                      <a:lumMod val="75000"/>
                    </a:schemeClr>
                  </a:solidFill>
                </a:ln>
                <a:solidFill>
                  <a:schemeClr val="accent1">
                    <a:lumMod val="50000"/>
                  </a:schemeClr>
                </a:solidFill>
                <a:effectLst>
                  <a:glow rad="101600">
                    <a:schemeClr val="bg1">
                      <a:alpha val="60000"/>
                    </a:schemeClr>
                  </a:glow>
                </a:effectLst>
                <a:latin typeface="Arial" panose="020B0604020202020204" pitchFamily="34" charset="0"/>
              </a:rPr>
              <a:t>Molecular test results</a:t>
            </a:r>
            <a:endParaRPr lang="he-IL" sz="4400" spc="300" dirty="0">
              <a:ln w="6350">
                <a:solidFill>
                  <a:schemeClr val="accent1">
                    <a:lumMod val="75000"/>
                  </a:schemeClr>
                </a:solidFill>
              </a:ln>
              <a:solidFill>
                <a:schemeClr val="accent1">
                  <a:lumMod val="50000"/>
                </a:schemeClr>
              </a:solidFill>
              <a:effectLst>
                <a:glow rad="101600">
                  <a:schemeClr val="bg1">
                    <a:alpha val="60000"/>
                  </a:schemeClr>
                </a:glow>
              </a:effectLst>
            </a:endParaRPr>
          </a:p>
        </p:txBody>
      </p:sp>
    </p:spTree>
    <p:extLst>
      <p:ext uri="{BB962C8B-B14F-4D97-AF65-F5344CB8AC3E}">
        <p14:creationId xmlns:p14="http://schemas.microsoft.com/office/powerpoint/2010/main" val="3534900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0D6C9DEC-A8CD-E7F4-7F73-2D682E0F2CDA}"/>
              </a:ext>
            </a:extLst>
          </p:cNvPr>
          <p:cNvSpPr>
            <a:spLocks noGrp="1"/>
          </p:cNvSpPr>
          <p:nvPr>
            <p:ph idx="1"/>
          </p:nvPr>
        </p:nvSpPr>
        <p:spPr/>
        <p:txBody>
          <a:bodyPr/>
          <a:lstStyle/>
          <a:p>
            <a:endParaRPr lang="he-IL"/>
          </a:p>
        </p:txBody>
      </p:sp>
      <p:pic>
        <p:nvPicPr>
          <p:cNvPr id="5" name="תמונה 4">
            <a:extLst>
              <a:ext uri="{FF2B5EF4-FFF2-40B4-BE49-F238E27FC236}">
                <a16:creationId xmlns:a16="http://schemas.microsoft.com/office/drawing/2014/main" id="{14D94C1A-2A96-281F-6963-87A169B4C7A8}"/>
              </a:ext>
            </a:extLst>
          </p:cNvPr>
          <p:cNvPicPr>
            <a:picLocks noChangeAspect="1"/>
          </p:cNvPicPr>
          <p:nvPr/>
        </p:nvPicPr>
        <p:blipFill rotWithShape="1">
          <a:blip r:embed="rId3"/>
          <a:srcRect t="17220" r="2865" b="5302"/>
          <a:stretch/>
        </p:blipFill>
        <p:spPr>
          <a:xfrm>
            <a:off x="327103" y="1501641"/>
            <a:ext cx="11541048" cy="5175616"/>
          </a:xfrm>
          <a:prstGeom prst="rect">
            <a:avLst/>
          </a:prstGeom>
        </p:spPr>
      </p:pic>
      <p:sp>
        <p:nvSpPr>
          <p:cNvPr id="7" name="חץ: מחומש 6">
            <a:extLst>
              <a:ext uri="{FF2B5EF4-FFF2-40B4-BE49-F238E27FC236}">
                <a16:creationId xmlns:a16="http://schemas.microsoft.com/office/drawing/2014/main" id="{A96D71AE-35AC-E3E8-2913-B23135E9FF5A}"/>
              </a:ext>
            </a:extLst>
          </p:cNvPr>
          <p:cNvSpPr/>
          <p:nvPr/>
        </p:nvSpPr>
        <p:spPr>
          <a:xfrm>
            <a:off x="-46586" y="135926"/>
            <a:ext cx="11247986" cy="1184548"/>
          </a:xfrm>
          <a:prstGeom prst="homePlate">
            <a:avLst>
              <a:gd name="adj" fmla="val 92703"/>
            </a:avLst>
          </a:prstGeom>
          <a:pattFill prst="wdDnDiag">
            <a:fgClr>
              <a:schemeClr val="accent1">
                <a:lumMod val="40000"/>
                <a:lumOff val="60000"/>
              </a:schemeClr>
            </a:fgClr>
            <a:bgClr>
              <a:schemeClr val="bg2"/>
            </a:bgClr>
          </a:pattFill>
          <a:ln w="222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8" name="כותרת 1">
            <a:extLst>
              <a:ext uri="{FF2B5EF4-FFF2-40B4-BE49-F238E27FC236}">
                <a16:creationId xmlns:a16="http://schemas.microsoft.com/office/drawing/2014/main" id="{EF60E46B-2269-E2E3-DEE6-C2D09F69EE30}"/>
              </a:ext>
            </a:extLst>
          </p:cNvPr>
          <p:cNvSpPr txBox="1">
            <a:spLocks/>
          </p:cNvSpPr>
          <p:nvPr/>
        </p:nvSpPr>
        <p:spPr>
          <a:xfrm>
            <a:off x="-86762" y="-230401"/>
            <a:ext cx="10515600" cy="1325563"/>
          </a:xfrm>
          <a:prstGeom prst="rect">
            <a:avLst/>
          </a:prstGeom>
        </p:spPr>
        <p:txBody>
          <a:bodyPr vert="horz" lIns="91440" tIns="45720" rIns="91440" bIns="45720" rtlCol="0" anchor="b">
            <a:normAutofit/>
            <a:scene3d>
              <a:camera prst="orthographicFront"/>
              <a:lightRig rig="threePt" dir="t"/>
            </a:scene3d>
            <a:sp3d extrusionH="57150">
              <a:bevelT w="38100" h="38100"/>
            </a:sp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spc="300" dirty="0">
                <a:ln w="6350">
                  <a:solidFill>
                    <a:schemeClr val="accent1">
                      <a:lumMod val="75000"/>
                    </a:schemeClr>
                  </a:solidFill>
                </a:ln>
                <a:solidFill>
                  <a:schemeClr val="accent1">
                    <a:lumMod val="50000"/>
                  </a:schemeClr>
                </a:solidFill>
                <a:effectLst>
                  <a:glow rad="101600">
                    <a:schemeClr val="bg1">
                      <a:alpha val="60000"/>
                    </a:schemeClr>
                  </a:glow>
                </a:effectLst>
                <a:latin typeface="Arial" panose="020B0604020202020204" pitchFamily="34" charset="0"/>
              </a:rPr>
              <a:t>RET </a:t>
            </a:r>
            <a:r>
              <a:rPr lang="en-US" sz="3600" b="1" spc="300" dirty="0">
                <a:ln w="6350">
                  <a:solidFill>
                    <a:schemeClr val="accent1">
                      <a:lumMod val="75000"/>
                    </a:schemeClr>
                  </a:solidFill>
                </a:ln>
                <a:solidFill>
                  <a:schemeClr val="accent1">
                    <a:lumMod val="50000"/>
                  </a:schemeClr>
                </a:solidFill>
                <a:effectLst>
                  <a:glow rad="101600">
                    <a:schemeClr val="bg1">
                      <a:alpha val="60000"/>
                    </a:schemeClr>
                  </a:glow>
                </a:effectLst>
                <a:latin typeface="Arial" panose="020B0604020202020204" pitchFamily="34" charset="0"/>
              </a:rPr>
              <a:t>(rearranged during transfection)</a:t>
            </a:r>
            <a:endParaRPr lang="he-IL" sz="3600" spc="300" dirty="0">
              <a:ln w="6350">
                <a:solidFill>
                  <a:schemeClr val="accent1">
                    <a:lumMod val="75000"/>
                  </a:schemeClr>
                </a:solidFill>
              </a:ln>
              <a:solidFill>
                <a:schemeClr val="accent1">
                  <a:lumMod val="50000"/>
                </a:schemeClr>
              </a:solidFill>
              <a:effectLst>
                <a:glow rad="101600">
                  <a:schemeClr val="bg1">
                    <a:alpha val="60000"/>
                  </a:schemeClr>
                </a:glow>
              </a:effectLst>
            </a:endParaRPr>
          </a:p>
        </p:txBody>
      </p:sp>
    </p:spTree>
    <p:extLst>
      <p:ext uri="{BB962C8B-B14F-4D97-AF65-F5344CB8AC3E}">
        <p14:creationId xmlns:p14="http://schemas.microsoft.com/office/powerpoint/2010/main" val="3429360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תמונה 8">
            <a:extLst>
              <a:ext uri="{FF2B5EF4-FFF2-40B4-BE49-F238E27FC236}">
                <a16:creationId xmlns:a16="http://schemas.microsoft.com/office/drawing/2014/main" id="{6CF33B1E-69F8-1E58-F85F-2D7951F84780}"/>
              </a:ext>
            </a:extLst>
          </p:cNvPr>
          <p:cNvPicPr>
            <a:picLocks noChangeAspect="1"/>
          </p:cNvPicPr>
          <p:nvPr/>
        </p:nvPicPr>
        <p:blipFill rotWithShape="1">
          <a:blip r:embed="rId3"/>
          <a:srcRect l="38936" t="24640" r="22287" b="9911"/>
          <a:stretch/>
        </p:blipFill>
        <p:spPr>
          <a:xfrm>
            <a:off x="7068766" y="1415724"/>
            <a:ext cx="4953000" cy="4700128"/>
          </a:xfrm>
          <a:prstGeom prst="rect">
            <a:avLst/>
          </a:prstGeom>
        </p:spPr>
      </p:pic>
      <p:sp>
        <p:nvSpPr>
          <p:cNvPr id="3" name="מציין מיקום תוכן 2">
            <a:extLst>
              <a:ext uri="{FF2B5EF4-FFF2-40B4-BE49-F238E27FC236}">
                <a16:creationId xmlns:a16="http://schemas.microsoft.com/office/drawing/2014/main" id="{D30814CE-6662-8BB5-6A16-76F80D4FB279}"/>
              </a:ext>
            </a:extLst>
          </p:cNvPr>
          <p:cNvSpPr>
            <a:spLocks noGrp="1"/>
          </p:cNvSpPr>
          <p:nvPr>
            <p:ph idx="1"/>
          </p:nvPr>
        </p:nvSpPr>
        <p:spPr>
          <a:xfrm>
            <a:off x="342900" y="1825625"/>
            <a:ext cx="7258050" cy="4351338"/>
          </a:xfrm>
        </p:spPr>
        <p:txBody>
          <a:bodyPr>
            <a:normAutofit/>
          </a:bodyPr>
          <a:lstStyle/>
          <a:p>
            <a:pPr algn="just">
              <a:buClr>
                <a:schemeClr val="accent1">
                  <a:lumMod val="50000"/>
                </a:schemeClr>
              </a:buClr>
              <a:buFont typeface="arial" panose="020B0604020202020204" pitchFamily="34" charset="0"/>
              <a:buChar char="●"/>
            </a:pPr>
            <a:r>
              <a:rPr lang="en-US" sz="2200" dirty="0">
                <a:solidFill>
                  <a:srgbClr val="000000"/>
                </a:solidFill>
                <a:latin typeface="arial" panose="020B0604020202020204" pitchFamily="34" charset="0"/>
              </a:rPr>
              <a:t>P</a:t>
            </a:r>
            <a:r>
              <a:rPr lang="en-US" sz="2200" b="0" i="0" dirty="0">
                <a:solidFill>
                  <a:srgbClr val="000000"/>
                </a:solidFill>
                <a:effectLst/>
                <a:latin typeface="arial" panose="020B0604020202020204" pitchFamily="34" charset="0"/>
              </a:rPr>
              <a:t>roto-oncogene. </a:t>
            </a:r>
          </a:p>
          <a:p>
            <a:pPr algn="just">
              <a:buClr>
                <a:schemeClr val="accent1">
                  <a:lumMod val="50000"/>
                </a:schemeClr>
              </a:buClr>
              <a:buFont typeface="arial" panose="020B0604020202020204" pitchFamily="34" charset="0"/>
              <a:buChar char="●"/>
            </a:pPr>
            <a:r>
              <a:rPr lang="en-US" sz="2200" dirty="0">
                <a:solidFill>
                  <a:srgbClr val="000000"/>
                </a:solidFill>
                <a:latin typeface="arial" panose="020B0604020202020204" pitchFamily="34" charset="0"/>
              </a:rPr>
              <a:t>T</a:t>
            </a:r>
            <a:r>
              <a:rPr lang="en-US" sz="2200" b="0" i="0" dirty="0">
                <a:solidFill>
                  <a:srgbClr val="000000"/>
                </a:solidFill>
                <a:effectLst/>
                <a:latin typeface="arial" panose="020B0604020202020204" pitchFamily="34" charset="0"/>
              </a:rPr>
              <a:t>yrosine protein kinase, transmembrane receptor. </a:t>
            </a:r>
          </a:p>
          <a:p>
            <a:pPr algn="just">
              <a:buClr>
                <a:schemeClr val="accent1">
                  <a:lumMod val="50000"/>
                </a:schemeClr>
              </a:buClr>
              <a:buFont typeface="arial" panose="020B0604020202020204" pitchFamily="34" charset="0"/>
              <a:buChar char="●"/>
            </a:pPr>
            <a:r>
              <a:rPr lang="en-US" sz="2200" b="0" i="0" dirty="0">
                <a:solidFill>
                  <a:srgbClr val="000000"/>
                </a:solidFill>
                <a:effectLst/>
                <a:latin typeface="arial" panose="020B0604020202020204" pitchFamily="34" charset="0"/>
              </a:rPr>
              <a:t>Binding of ligands stimulates receptor dimerization and activation of downstream signaling pathways that play a role in </a:t>
            </a:r>
            <a:r>
              <a:rPr lang="en-US" sz="2200" b="1" i="0" dirty="0">
                <a:solidFill>
                  <a:srgbClr val="000000"/>
                </a:solidFill>
                <a:effectLst/>
                <a:latin typeface="arial" panose="020B0604020202020204" pitchFamily="34" charset="0"/>
              </a:rPr>
              <a:t>cell differentiation, growth, migration, and survival</a:t>
            </a:r>
            <a:r>
              <a:rPr lang="en-US" sz="2200" b="0" i="0" dirty="0">
                <a:solidFill>
                  <a:srgbClr val="000000"/>
                </a:solidFill>
                <a:effectLst/>
                <a:latin typeface="arial" panose="020B0604020202020204" pitchFamily="34" charset="0"/>
              </a:rPr>
              <a:t>. </a:t>
            </a:r>
          </a:p>
          <a:p>
            <a:pPr algn="just">
              <a:buClr>
                <a:schemeClr val="accent1">
                  <a:lumMod val="50000"/>
                </a:schemeClr>
              </a:buClr>
              <a:buFont typeface="arial" panose="020B0604020202020204" pitchFamily="34" charset="0"/>
              <a:buChar char="●"/>
            </a:pPr>
            <a:r>
              <a:rPr lang="en-US" sz="2200" dirty="0">
                <a:solidFill>
                  <a:srgbClr val="000000"/>
                </a:solidFill>
                <a:latin typeface="arial" panose="020B0604020202020204" pitchFamily="34" charset="0"/>
              </a:rPr>
              <a:t>I</a:t>
            </a:r>
            <a:r>
              <a:rPr lang="en-US" sz="2200" b="0" i="0" dirty="0">
                <a:solidFill>
                  <a:srgbClr val="000000"/>
                </a:solidFill>
                <a:effectLst/>
                <a:latin typeface="arial" panose="020B0604020202020204" pitchFamily="34" charset="0"/>
              </a:rPr>
              <a:t>mportant in the development of the nervous system, and organs and tissues derived from the neural crest.</a:t>
            </a:r>
          </a:p>
          <a:p>
            <a:pPr algn="just">
              <a:buClr>
                <a:schemeClr val="accent1">
                  <a:lumMod val="50000"/>
                </a:schemeClr>
              </a:buClr>
              <a:buFont typeface="arial" panose="020B0604020202020204" pitchFamily="34" charset="0"/>
              <a:buChar char="●"/>
            </a:pPr>
            <a:r>
              <a:rPr lang="en-US" sz="2200" dirty="0">
                <a:solidFill>
                  <a:srgbClr val="000000"/>
                </a:solidFill>
                <a:latin typeface="arial" panose="020B0604020202020204" pitchFamily="34" charset="0"/>
              </a:rPr>
              <a:t>It</a:t>
            </a:r>
            <a:r>
              <a:rPr lang="en-US" sz="2200" b="0" i="0" dirty="0">
                <a:solidFill>
                  <a:srgbClr val="000000"/>
                </a:solidFill>
                <a:effectLst/>
                <a:latin typeface="arial" panose="020B0604020202020204" pitchFamily="34" charset="0"/>
              </a:rPr>
              <a:t> can undergo oncogenic activation through both cytogenetic rearrangement and activating point mutations. </a:t>
            </a:r>
          </a:p>
        </p:txBody>
      </p:sp>
      <p:sp>
        <p:nvSpPr>
          <p:cNvPr id="11" name="תיבת טקסט 10">
            <a:extLst>
              <a:ext uri="{FF2B5EF4-FFF2-40B4-BE49-F238E27FC236}">
                <a16:creationId xmlns:a16="http://schemas.microsoft.com/office/drawing/2014/main" id="{C89A92F4-63A2-7B1E-E370-7CCBEAF4EBDD}"/>
              </a:ext>
            </a:extLst>
          </p:cNvPr>
          <p:cNvSpPr txBox="1"/>
          <p:nvPr/>
        </p:nvSpPr>
        <p:spPr>
          <a:xfrm>
            <a:off x="400050" y="6211669"/>
            <a:ext cx="11545516" cy="523220"/>
          </a:xfrm>
          <a:prstGeom prst="rect">
            <a:avLst/>
          </a:prstGeom>
          <a:noFill/>
        </p:spPr>
        <p:txBody>
          <a:bodyPr wrap="square">
            <a:spAutoFit/>
          </a:bodyPr>
          <a:lstStyle/>
          <a:p>
            <a:pPr algn="ctr"/>
            <a:r>
              <a:rPr lang="en-US" sz="1400" b="0" i="0" dirty="0" err="1">
                <a:solidFill>
                  <a:srgbClr val="222222"/>
                </a:solidFill>
                <a:effectLst/>
                <a:latin typeface="Arial" panose="020B0604020202020204" pitchFamily="34" charset="0"/>
              </a:rPr>
              <a:t>Bahlakeh</a:t>
            </a:r>
            <a:r>
              <a:rPr lang="en-US" sz="1400" b="0" i="0" dirty="0">
                <a:solidFill>
                  <a:srgbClr val="222222"/>
                </a:solidFill>
                <a:effectLst/>
                <a:latin typeface="Arial" panose="020B0604020202020204" pitchFamily="34" charset="0"/>
              </a:rPr>
              <a:t>, </a:t>
            </a:r>
            <a:r>
              <a:rPr lang="en-US" sz="1400" b="0" i="0" dirty="0" err="1">
                <a:solidFill>
                  <a:srgbClr val="222222"/>
                </a:solidFill>
                <a:effectLst/>
                <a:latin typeface="Arial" panose="020B0604020202020204" pitchFamily="34" charset="0"/>
              </a:rPr>
              <a:t>Gozal</a:t>
            </a:r>
            <a:r>
              <a:rPr lang="en-US" sz="1400" b="0" i="0" dirty="0">
                <a:solidFill>
                  <a:srgbClr val="222222"/>
                </a:solidFill>
                <a:effectLst/>
                <a:latin typeface="Arial" panose="020B0604020202020204" pitchFamily="34" charset="0"/>
              </a:rPr>
              <a:t>, et al. "Current knowledge and challenges associated with targeted delivery of neurotrophic factors into the central nervous system: focus on available approaches." </a:t>
            </a:r>
            <a:r>
              <a:rPr lang="en-US" sz="1400" b="0" i="1" dirty="0">
                <a:solidFill>
                  <a:srgbClr val="222222"/>
                </a:solidFill>
                <a:effectLst/>
                <a:latin typeface="Arial" panose="020B0604020202020204" pitchFamily="34" charset="0"/>
              </a:rPr>
              <a:t>Cell &amp; Bioscience</a:t>
            </a:r>
            <a:r>
              <a:rPr lang="en-US" sz="1400" b="0" i="0" dirty="0">
                <a:solidFill>
                  <a:srgbClr val="222222"/>
                </a:solidFill>
                <a:effectLst/>
                <a:latin typeface="Arial" panose="020B0604020202020204" pitchFamily="34" charset="0"/>
              </a:rPr>
              <a:t> 11.1 (2021): 1-24.‏</a:t>
            </a:r>
            <a:endParaRPr lang="he-IL" sz="1400" dirty="0"/>
          </a:p>
        </p:txBody>
      </p:sp>
      <p:sp>
        <p:nvSpPr>
          <p:cNvPr id="6" name="חץ: מחומש 5">
            <a:extLst>
              <a:ext uri="{FF2B5EF4-FFF2-40B4-BE49-F238E27FC236}">
                <a16:creationId xmlns:a16="http://schemas.microsoft.com/office/drawing/2014/main" id="{1FC4EE58-732B-A722-77FB-9C1E74B4CCAE}"/>
              </a:ext>
            </a:extLst>
          </p:cNvPr>
          <p:cNvSpPr/>
          <p:nvPr/>
        </p:nvSpPr>
        <p:spPr>
          <a:xfrm>
            <a:off x="-46586" y="135926"/>
            <a:ext cx="11247986" cy="1184548"/>
          </a:xfrm>
          <a:prstGeom prst="homePlate">
            <a:avLst>
              <a:gd name="adj" fmla="val 92703"/>
            </a:avLst>
          </a:prstGeom>
          <a:pattFill prst="wdDnDiag">
            <a:fgClr>
              <a:schemeClr val="accent1">
                <a:lumMod val="40000"/>
                <a:lumOff val="60000"/>
              </a:schemeClr>
            </a:fgClr>
            <a:bgClr>
              <a:schemeClr val="bg2"/>
            </a:bgClr>
          </a:pattFill>
          <a:ln w="222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7" name="כותרת 1">
            <a:extLst>
              <a:ext uri="{FF2B5EF4-FFF2-40B4-BE49-F238E27FC236}">
                <a16:creationId xmlns:a16="http://schemas.microsoft.com/office/drawing/2014/main" id="{BF3C9F7F-8B24-0229-D567-77A538B15FFE}"/>
              </a:ext>
            </a:extLst>
          </p:cNvPr>
          <p:cNvSpPr txBox="1">
            <a:spLocks/>
          </p:cNvSpPr>
          <p:nvPr/>
        </p:nvSpPr>
        <p:spPr>
          <a:xfrm>
            <a:off x="-86762" y="-230401"/>
            <a:ext cx="10515600" cy="1325563"/>
          </a:xfrm>
          <a:prstGeom prst="rect">
            <a:avLst/>
          </a:prstGeom>
        </p:spPr>
        <p:txBody>
          <a:bodyPr vert="horz" lIns="91440" tIns="45720" rIns="91440" bIns="45720" rtlCol="0" anchor="b">
            <a:normAutofit/>
            <a:scene3d>
              <a:camera prst="orthographicFront"/>
              <a:lightRig rig="threePt" dir="t"/>
            </a:scene3d>
            <a:sp3d extrusionH="57150">
              <a:bevelT w="38100" h="38100"/>
            </a:sp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spc="300" dirty="0">
                <a:ln w="6350">
                  <a:solidFill>
                    <a:schemeClr val="accent1">
                      <a:lumMod val="75000"/>
                    </a:schemeClr>
                  </a:solidFill>
                </a:ln>
                <a:solidFill>
                  <a:schemeClr val="accent1">
                    <a:lumMod val="50000"/>
                  </a:schemeClr>
                </a:solidFill>
                <a:effectLst>
                  <a:glow rad="101600">
                    <a:schemeClr val="bg1">
                      <a:alpha val="60000"/>
                    </a:schemeClr>
                  </a:glow>
                </a:effectLst>
                <a:latin typeface="Arial" panose="020B0604020202020204" pitchFamily="34" charset="0"/>
              </a:rPr>
              <a:t>RET </a:t>
            </a:r>
            <a:r>
              <a:rPr lang="en-US" sz="3600" b="1" spc="300" dirty="0">
                <a:ln w="6350">
                  <a:solidFill>
                    <a:schemeClr val="accent1">
                      <a:lumMod val="75000"/>
                    </a:schemeClr>
                  </a:solidFill>
                </a:ln>
                <a:solidFill>
                  <a:schemeClr val="accent1">
                    <a:lumMod val="50000"/>
                  </a:schemeClr>
                </a:solidFill>
                <a:effectLst>
                  <a:glow rad="101600">
                    <a:schemeClr val="bg1">
                      <a:alpha val="60000"/>
                    </a:schemeClr>
                  </a:glow>
                </a:effectLst>
                <a:latin typeface="Arial" panose="020B0604020202020204" pitchFamily="34" charset="0"/>
              </a:rPr>
              <a:t>(rearranged during transfection)</a:t>
            </a:r>
            <a:endParaRPr lang="he-IL" sz="3600" spc="300" dirty="0">
              <a:ln w="6350">
                <a:solidFill>
                  <a:schemeClr val="accent1">
                    <a:lumMod val="75000"/>
                  </a:schemeClr>
                </a:solidFill>
              </a:ln>
              <a:solidFill>
                <a:schemeClr val="accent1">
                  <a:lumMod val="50000"/>
                </a:schemeClr>
              </a:solidFill>
              <a:effectLst>
                <a:glow rad="101600">
                  <a:schemeClr val="bg1">
                    <a:alpha val="60000"/>
                  </a:schemeClr>
                </a:glow>
              </a:effectLst>
            </a:endParaRPr>
          </a:p>
        </p:txBody>
      </p:sp>
    </p:spTree>
    <p:extLst>
      <p:ext uri="{BB962C8B-B14F-4D97-AF65-F5344CB8AC3E}">
        <p14:creationId xmlns:p14="http://schemas.microsoft.com/office/powerpoint/2010/main" val="1178618357"/>
      </p:ext>
    </p:extLst>
  </p:cSld>
  <p:clrMapOvr>
    <a:masterClrMapping/>
  </p:clrMapOvr>
</p:sld>
</file>

<file path=ppt/theme/theme1.xml><?xml version="1.0" encoding="utf-8"?>
<a:theme xmlns:a="http://schemas.openxmlformats.org/drawingml/2006/main" name="Office Theme">
  <a:themeElements>
    <a:clrScheme name="כחול">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9986</TotalTime>
  <Words>1163</Words>
  <Application>Microsoft Office PowerPoint</Application>
  <PresentationFormat>Widescreen</PresentationFormat>
  <Paragraphs>132</Paragraphs>
  <Slides>31</Slides>
  <Notes>25</Notes>
  <HiddenSlides>2</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Aeonik</vt:lpstr>
      <vt:lpstr>Algerian</vt:lpstr>
      <vt:lpstr>Arial</vt:lpstr>
      <vt:lpstr>Arial</vt:lpstr>
      <vt:lpstr>Calibri</vt:lpstr>
      <vt:lpstr>Calibri Light</vt:lpstr>
      <vt:lpstr>Cambria</vt:lpstr>
      <vt:lpstr>Google Sans</vt:lpstr>
      <vt:lpstr>Source Sans Pro</vt:lpstr>
      <vt:lpstr>Times New Roman</vt:lpstr>
      <vt:lpstr>Office Theme</vt:lpstr>
      <vt:lpstr>Implementing Molecular Findings to Oncological Patients' Care</vt:lpstr>
      <vt:lpstr>Patient's medical history</vt:lpstr>
      <vt:lpstr>Recognizing cancer type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Patient's medical history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Pertinent pathways in molecular biology</dc:title>
  <dc:creator>נעה חיה זיק</dc:creator>
  <cp:lastModifiedBy>זיק אביעד - ZICK AVIAD</cp:lastModifiedBy>
  <cp:revision>129</cp:revision>
  <dcterms:created xsi:type="dcterms:W3CDTF">2022-12-17T21:47:27Z</dcterms:created>
  <dcterms:modified xsi:type="dcterms:W3CDTF">2023-07-25T07:01:17Z</dcterms:modified>
</cp:coreProperties>
</file>