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59" r:id="rId5"/>
    <p:sldId id="261" r:id="rId6"/>
    <p:sldId id="275" r:id="rId7"/>
    <p:sldId id="262" r:id="rId8"/>
    <p:sldId id="274" r:id="rId9"/>
    <p:sldId id="263" r:id="rId10"/>
    <p:sldId id="265" r:id="rId11"/>
    <p:sldId id="277" r:id="rId12"/>
    <p:sldId id="278" r:id="rId13"/>
    <p:sldId id="264" r:id="rId14"/>
    <p:sldId id="276" r:id="rId15"/>
    <p:sldId id="279" r:id="rId16"/>
    <p:sldId id="269" r:id="rId17"/>
    <p:sldId id="280" r:id="rId18"/>
    <p:sldId id="271" r:id="rId19"/>
    <p:sldId id="270" r:id="rId20"/>
    <p:sldId id="273" r:id="rId21"/>
    <p:sldId id="272" r:id="rId22"/>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7"/>
    <p:restoredTop sz="71692"/>
  </p:normalViewPr>
  <p:slideViewPr>
    <p:cSldViewPr snapToGrid="0">
      <p:cViewPr varScale="1">
        <p:scale>
          <a:sx n="78" d="100"/>
          <a:sy n="78" d="100"/>
        </p:scale>
        <p:origin x="12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08553-FECE-3245-9E7A-88B098BD98E1}" type="datetimeFigureOut">
              <a:rPr lang="en-IL" smtClean="0"/>
              <a:t>05/23/2023</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C0642-D32B-6944-AC6E-CBAE801D1E92}" type="slidenum">
              <a:rPr lang="en-IL" smtClean="0"/>
              <a:t>‹#›</a:t>
            </a:fld>
            <a:endParaRPr lang="en-IL"/>
          </a:p>
        </p:txBody>
      </p:sp>
    </p:spTree>
    <p:extLst>
      <p:ext uri="{BB962C8B-B14F-4D97-AF65-F5344CB8AC3E}">
        <p14:creationId xmlns:p14="http://schemas.microsoft.com/office/powerpoint/2010/main" val="76504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sciencedirect.com/topics/medicine-and-dentistry/protein-tyrosine-kinase" TargetMode="External"/><Relationship Id="rId13" Type="http://schemas.openxmlformats.org/officeDocument/2006/relationships/hyperlink" Target="https://www.sciencedirect.com/topics/medicine-and-dentistry/isoenzyme" TargetMode="External"/><Relationship Id="rId18" Type="http://schemas.openxmlformats.org/officeDocument/2006/relationships/hyperlink" Target="https://www.sciencedirect.com/topics/medicine-and-dentistry/rhodopsin" TargetMode="External"/><Relationship Id="rId3" Type="http://schemas.openxmlformats.org/officeDocument/2006/relationships/hyperlink" Target="https://www.sciencedirect.com/topics/medicine-and-dentistry/mitogen-activated-protein-kinase" TargetMode="External"/><Relationship Id="rId7" Type="http://schemas.openxmlformats.org/officeDocument/2006/relationships/hyperlink" Target="https://www.sciencedirect.com/topics/medicine-and-dentistry/phosphatase" TargetMode="External"/><Relationship Id="rId12" Type="http://schemas.openxmlformats.org/officeDocument/2006/relationships/hyperlink" Target="https://www.sciencedirect.com/topics/medicine-and-dentistry/pyruvate-dehydrogenase-kinase" TargetMode="External"/><Relationship Id="rId17" Type="http://schemas.openxmlformats.org/officeDocument/2006/relationships/hyperlink" Target="https://www.sciencedirect.com/topics/medicine-and-dentistry/mechanistic-target-of-rapamycin" TargetMode="External"/><Relationship Id="rId2" Type="http://schemas.openxmlformats.org/officeDocument/2006/relationships/slide" Target="../slides/slide9.xml"/><Relationship Id="rId16" Type="http://schemas.openxmlformats.org/officeDocument/2006/relationships/hyperlink" Target="https://www.sciencedirect.com/topics/medicine-and-dentistry/mammalian-target-of-rapamycin" TargetMode="External"/><Relationship Id="rId1" Type="http://schemas.openxmlformats.org/officeDocument/2006/relationships/notesMaster" Target="../notesMasters/notesMaster1.xml"/><Relationship Id="rId6" Type="http://schemas.openxmlformats.org/officeDocument/2006/relationships/hyperlink" Target="https://www.sciencedirect.com/topics/medicine-and-dentistry/autophosphorylation" TargetMode="External"/><Relationship Id="rId11" Type="http://schemas.openxmlformats.org/officeDocument/2006/relationships/hyperlink" Target="https://www.sciencedirect.com/topics/medicine-and-dentistry/phosphoinositide-dependent-protein-kinase-1" TargetMode="External"/><Relationship Id="rId5" Type="http://schemas.openxmlformats.org/officeDocument/2006/relationships/hyperlink" Target="https://www.sciencedirect.com/topics/medicine-and-dentistry/tensin" TargetMode="External"/><Relationship Id="rId15" Type="http://schemas.openxmlformats.org/officeDocument/2006/relationships/hyperlink" Target="https://www.sciencedirect.com/topics/medicine-and-dentistry/virus-oncogene" TargetMode="External"/><Relationship Id="rId10" Type="http://schemas.openxmlformats.org/officeDocument/2006/relationships/hyperlink" Target="https://www.sciencedirect.com/topics/medicine-and-dentistry/guanine-nucleotide-exchange-factor" TargetMode="External"/><Relationship Id="rId4" Type="http://schemas.openxmlformats.org/officeDocument/2006/relationships/hyperlink" Target="https://www.sciencedirect.com/topics/medicine-and-dentistry/cytoskeleton" TargetMode="External"/><Relationship Id="rId9" Type="http://schemas.openxmlformats.org/officeDocument/2006/relationships/hyperlink" Target="https://www.sciencedirect.com/topics/medicine-and-dentistry/insulin-receptor-substrate-1" TargetMode="External"/><Relationship Id="rId14" Type="http://schemas.openxmlformats.org/officeDocument/2006/relationships/hyperlink" Target="https://www.sciencedirect.com/topics/medicine-and-dentistry/thymoma"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849C0642-D32B-6944-AC6E-CBAE801D1E92}" type="slidenum">
              <a:rPr lang="en-IL" smtClean="0"/>
              <a:t>2</a:t>
            </a:fld>
            <a:endParaRPr lang="en-IL"/>
          </a:p>
        </p:txBody>
      </p:sp>
    </p:spTree>
    <p:extLst>
      <p:ext uri="{BB962C8B-B14F-4D97-AF65-F5344CB8AC3E}">
        <p14:creationId xmlns:p14="http://schemas.microsoft.com/office/powerpoint/2010/main" val="373565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849C0642-D32B-6944-AC6E-CBAE801D1E92}" type="slidenum">
              <a:rPr lang="en-IL" smtClean="0"/>
              <a:t>17</a:t>
            </a:fld>
            <a:endParaRPr lang="en-IL"/>
          </a:p>
        </p:txBody>
      </p:sp>
    </p:spTree>
    <p:extLst>
      <p:ext uri="{BB962C8B-B14F-4D97-AF65-F5344CB8AC3E}">
        <p14:creationId xmlns:p14="http://schemas.microsoft.com/office/powerpoint/2010/main" val="2689174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849C0642-D32B-6944-AC6E-CBAE801D1E92}" type="slidenum">
              <a:rPr lang="en-IL" smtClean="0"/>
              <a:t>18</a:t>
            </a:fld>
            <a:endParaRPr lang="en-IL"/>
          </a:p>
        </p:txBody>
      </p:sp>
    </p:spTree>
    <p:extLst>
      <p:ext uri="{BB962C8B-B14F-4D97-AF65-F5344CB8AC3E}">
        <p14:creationId xmlns:p14="http://schemas.microsoft.com/office/powerpoint/2010/main" val="3257917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849C0642-D32B-6944-AC6E-CBAE801D1E92}" type="slidenum">
              <a:rPr lang="en-IL" smtClean="0"/>
              <a:t>19</a:t>
            </a:fld>
            <a:endParaRPr lang="en-IL"/>
          </a:p>
        </p:txBody>
      </p:sp>
    </p:spTree>
    <p:extLst>
      <p:ext uri="{BB962C8B-B14F-4D97-AF65-F5344CB8AC3E}">
        <p14:creationId xmlns:p14="http://schemas.microsoft.com/office/powerpoint/2010/main" val="2068888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849C0642-D32B-6944-AC6E-CBAE801D1E92}" type="slidenum">
              <a:rPr lang="en-IL" smtClean="0"/>
              <a:t>20</a:t>
            </a:fld>
            <a:endParaRPr lang="en-IL"/>
          </a:p>
        </p:txBody>
      </p:sp>
    </p:spTree>
    <p:extLst>
      <p:ext uri="{BB962C8B-B14F-4D97-AF65-F5344CB8AC3E}">
        <p14:creationId xmlns:p14="http://schemas.microsoft.com/office/powerpoint/2010/main" val="1657573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849C0642-D32B-6944-AC6E-CBAE801D1E92}" type="slidenum">
              <a:rPr lang="en-IL" smtClean="0"/>
              <a:t>21</a:t>
            </a:fld>
            <a:endParaRPr lang="en-IL"/>
          </a:p>
        </p:txBody>
      </p:sp>
    </p:spTree>
    <p:extLst>
      <p:ext uri="{BB962C8B-B14F-4D97-AF65-F5344CB8AC3E}">
        <p14:creationId xmlns:p14="http://schemas.microsoft.com/office/powerpoint/2010/main" val="205507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849C0642-D32B-6944-AC6E-CBAE801D1E92}" type="slidenum">
              <a:rPr lang="en-IL" smtClean="0"/>
              <a:t>4</a:t>
            </a:fld>
            <a:endParaRPr lang="en-IL"/>
          </a:p>
        </p:txBody>
      </p:sp>
    </p:spTree>
    <p:extLst>
      <p:ext uri="{BB962C8B-B14F-4D97-AF65-F5344CB8AC3E}">
        <p14:creationId xmlns:p14="http://schemas.microsoft.com/office/powerpoint/2010/main" val="135679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849C0642-D32B-6944-AC6E-CBAE801D1E92}" type="slidenum">
              <a:rPr lang="en-IL" smtClean="0"/>
              <a:t>5</a:t>
            </a:fld>
            <a:endParaRPr lang="en-IL"/>
          </a:p>
        </p:txBody>
      </p:sp>
    </p:spTree>
    <p:extLst>
      <p:ext uri="{BB962C8B-B14F-4D97-AF65-F5344CB8AC3E}">
        <p14:creationId xmlns:p14="http://schemas.microsoft.com/office/powerpoint/2010/main" val="1092748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849C0642-D32B-6944-AC6E-CBAE801D1E92}" type="slidenum">
              <a:rPr lang="en-IL" smtClean="0"/>
              <a:t>7</a:t>
            </a:fld>
            <a:endParaRPr lang="en-IL"/>
          </a:p>
        </p:txBody>
      </p:sp>
    </p:spTree>
    <p:extLst>
      <p:ext uri="{BB962C8B-B14F-4D97-AF65-F5344CB8AC3E}">
        <p14:creationId xmlns:p14="http://schemas.microsoft.com/office/powerpoint/2010/main" val="160532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849C0642-D32B-6944-AC6E-CBAE801D1E92}" type="slidenum">
              <a:rPr lang="en-IL" smtClean="0"/>
              <a:t>8</a:t>
            </a:fld>
            <a:endParaRPr lang="en-IL"/>
          </a:p>
        </p:txBody>
      </p:sp>
    </p:spTree>
    <p:extLst>
      <p:ext uri="{BB962C8B-B14F-4D97-AF65-F5344CB8AC3E}">
        <p14:creationId xmlns:p14="http://schemas.microsoft.com/office/powerpoint/2010/main" val="293234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E2E2E"/>
                </a:solidFill>
                <a:effectLst/>
                <a:latin typeface="ElsevierGulliver"/>
              </a:rPr>
              <a:t> ROS1 engages multiple </a:t>
            </a:r>
            <a:r>
              <a:rPr lang="en-US" b="0" i="0" u="none" strike="noStrike" dirty="0" err="1">
                <a:solidFill>
                  <a:srgbClr val="2E2E2E"/>
                </a:solidFill>
                <a:effectLst/>
                <a:latin typeface="ElsevierGulliver"/>
              </a:rPr>
              <a:t>signalling</a:t>
            </a:r>
            <a:r>
              <a:rPr lang="en-US" b="0" i="0" u="none" strike="noStrike" dirty="0">
                <a:solidFill>
                  <a:srgbClr val="2E2E2E"/>
                </a:solidFill>
                <a:effectLst/>
                <a:latin typeface="ElsevierGulliver"/>
              </a:rPr>
              <a:t> pathways to exert its transformation activity. PLC</a:t>
            </a:r>
            <a:r>
              <a:rPr lang="el-GR" b="0" i="0" u="none" strike="noStrike" dirty="0">
                <a:solidFill>
                  <a:srgbClr val="2E2E2E"/>
                </a:solidFill>
                <a:effectLst/>
                <a:latin typeface="ElsevierGulliver"/>
              </a:rPr>
              <a:t>γ, </a:t>
            </a:r>
            <a:r>
              <a:rPr lang="en-US" b="0" i="0" u="sng" strike="noStrike" dirty="0">
                <a:solidFill>
                  <a:srgbClr val="2E2E2E"/>
                </a:solidFill>
                <a:effectLst/>
                <a:latin typeface="ElsevierGulliver"/>
                <a:hlinkClick r:id="rId3" tooltip="Learn more about MAP kinase from ScienceDirect's AI-generated Topic Pages"/>
              </a:rPr>
              <a:t>MAP kinase</a:t>
            </a:r>
            <a:r>
              <a:rPr lang="en-US" b="0" i="0" u="none" strike="noStrike" dirty="0">
                <a:solidFill>
                  <a:srgbClr val="2E2E2E"/>
                </a:solidFill>
                <a:effectLst/>
                <a:latin typeface="ElsevierGulliver"/>
              </a:rPr>
              <a:t>, IRS1 (</a:t>
            </a:r>
            <a:r>
              <a:rPr lang="en-US" b="0" i="0" u="none" strike="noStrike" dirty="0" err="1">
                <a:solidFill>
                  <a:srgbClr val="2E2E2E"/>
                </a:solidFill>
                <a:effectLst/>
                <a:latin typeface="ElsevierGulliver"/>
              </a:rPr>
              <a:t>signalling</a:t>
            </a:r>
            <a:r>
              <a:rPr lang="en-US" b="0" i="0" u="none" strike="noStrike" dirty="0">
                <a:solidFill>
                  <a:srgbClr val="2E2E2E"/>
                </a:solidFill>
                <a:effectLst/>
                <a:latin typeface="ElsevierGulliver"/>
              </a:rPr>
              <a:t> molecule to PI3K), VAV3, STATS, </a:t>
            </a:r>
            <a:r>
              <a:rPr lang="en-US" b="0" i="0" u="sng" strike="noStrike" dirty="0">
                <a:solidFill>
                  <a:srgbClr val="2E2E2E"/>
                </a:solidFill>
                <a:effectLst/>
                <a:latin typeface="ElsevierGulliver"/>
                <a:hlinkClick r:id="rId4" tooltip="Learn more about cytoskeleton from ScienceDirect's AI-generated Topic Pages"/>
              </a:rPr>
              <a:t>cytoskeleton</a:t>
            </a:r>
            <a:r>
              <a:rPr lang="en-US" b="0" i="0" u="none" strike="noStrike" dirty="0">
                <a:solidFill>
                  <a:srgbClr val="2E2E2E"/>
                </a:solidFill>
                <a:effectLst/>
                <a:latin typeface="ElsevierGulliver"/>
              </a:rPr>
              <a:t> and cell-to-cell interaction (</a:t>
            </a:r>
            <a:r>
              <a:rPr lang="el-GR" b="0" i="0" u="none" strike="noStrike" dirty="0">
                <a:solidFill>
                  <a:srgbClr val="2E2E2E"/>
                </a:solidFill>
                <a:effectLst/>
                <a:latin typeface="ElsevierGulliver"/>
              </a:rPr>
              <a:t>β-</a:t>
            </a:r>
            <a:r>
              <a:rPr lang="en-US" b="0" i="0" u="none" strike="noStrike" dirty="0">
                <a:solidFill>
                  <a:srgbClr val="2E2E2E"/>
                </a:solidFill>
                <a:effectLst/>
                <a:latin typeface="ElsevierGulliver"/>
              </a:rPr>
              <a:t>integrin, </a:t>
            </a:r>
            <a:r>
              <a:rPr lang="en-US" b="0" i="0" u="sng" strike="noStrike" dirty="0">
                <a:solidFill>
                  <a:srgbClr val="2E2E2E"/>
                </a:solidFill>
                <a:effectLst/>
                <a:latin typeface="ElsevierGulliver"/>
                <a:hlinkClick r:id="rId5" tooltip="Learn more about tensin from ScienceDirect's AI-generated Topic Pages"/>
              </a:rPr>
              <a:t>tensin</a:t>
            </a:r>
            <a:r>
              <a:rPr lang="en-US" b="0" i="0" u="none" strike="noStrike" dirty="0">
                <a:solidFill>
                  <a:srgbClr val="2E2E2E"/>
                </a:solidFill>
                <a:effectLst/>
                <a:latin typeface="ElsevierGulliver"/>
              </a:rPr>
              <a:t>, </a:t>
            </a:r>
            <a:r>
              <a:rPr lang="el-GR" b="0" i="0" u="none" strike="noStrike" dirty="0">
                <a:solidFill>
                  <a:srgbClr val="2E2E2E"/>
                </a:solidFill>
                <a:effectLst/>
                <a:latin typeface="ElsevierGulliver"/>
              </a:rPr>
              <a:t>α-, β-, Δ-</a:t>
            </a:r>
            <a:r>
              <a:rPr lang="en-US" b="0" i="0" u="none" strike="noStrike" dirty="0">
                <a:solidFill>
                  <a:srgbClr val="2E2E2E"/>
                </a:solidFill>
                <a:effectLst/>
                <a:latin typeface="ElsevierGulliver"/>
              </a:rPr>
              <a:t>catenin, N-catenin) proteins can interact with ROS1, and </a:t>
            </a:r>
            <a:r>
              <a:rPr lang="en-US" b="0" i="0" u="none" strike="noStrike" dirty="0" err="1">
                <a:solidFill>
                  <a:srgbClr val="2E2E2E"/>
                </a:solidFill>
                <a:effectLst/>
                <a:latin typeface="ElsevierGulliver"/>
              </a:rPr>
              <a:t>phospohorylation</a:t>
            </a:r>
            <a:r>
              <a:rPr lang="en-US" b="0" i="0" u="none" strike="noStrike" dirty="0">
                <a:solidFill>
                  <a:srgbClr val="2E2E2E"/>
                </a:solidFill>
                <a:effectLst/>
                <a:latin typeface="ElsevierGulliver"/>
              </a:rPr>
              <a:t> of these proteins by ROS1 can lead to activation of the respective oncogenic pathways. ROS </a:t>
            </a:r>
            <a:r>
              <a:rPr lang="en-US" b="0" i="0" u="sng" strike="noStrike" dirty="0">
                <a:solidFill>
                  <a:srgbClr val="2E2E2E"/>
                </a:solidFill>
                <a:effectLst/>
                <a:latin typeface="ElsevierGulliver"/>
                <a:hlinkClick r:id="rId6" tooltip="Learn more about autophosphorylation from ScienceDirect's AI-generated Topic Pages"/>
              </a:rPr>
              <a:t>autophosphorylation</a:t>
            </a:r>
            <a:r>
              <a:rPr lang="en-US" b="0" i="0" u="none" strike="noStrike" dirty="0">
                <a:solidFill>
                  <a:srgbClr val="2E2E2E"/>
                </a:solidFill>
                <a:effectLst/>
                <a:latin typeface="ElsevierGulliver"/>
              </a:rPr>
              <a:t> sites are docking sites for the tyrosine phosphatases SHP-1 and SHP, </a:t>
            </a:r>
            <a:r>
              <a:rPr lang="en-US" b="0" i="0" u="none" strike="noStrike" dirty="0" err="1">
                <a:solidFill>
                  <a:srgbClr val="2E2E2E"/>
                </a:solidFill>
                <a:effectLst/>
                <a:latin typeface="ElsevierGulliver"/>
              </a:rPr>
              <a:t>Src</a:t>
            </a:r>
            <a:r>
              <a:rPr lang="en-US" b="0" i="0" u="none" strike="noStrike" dirty="0">
                <a:solidFill>
                  <a:srgbClr val="2E2E2E"/>
                </a:solidFill>
                <a:effectLst/>
                <a:latin typeface="ElsevierGulliver"/>
              </a:rPr>
              <a:t>-homology 2 domain-containing </a:t>
            </a:r>
            <a:r>
              <a:rPr lang="en-US" b="0" i="0" u="sng" strike="noStrike" dirty="0">
                <a:solidFill>
                  <a:srgbClr val="2E2E2E"/>
                </a:solidFill>
                <a:effectLst/>
                <a:latin typeface="ElsevierGulliver"/>
                <a:hlinkClick r:id="rId7" tooltip="Learn more about phosphatase from ScienceDirect's AI-generated Topic Pages"/>
              </a:rPr>
              <a:t>phosphatase</a:t>
            </a:r>
            <a:r>
              <a:rPr lang="en-US" b="0" i="0" u="none" strike="noStrike" dirty="0">
                <a:solidFill>
                  <a:srgbClr val="2E2E2E"/>
                </a:solidFill>
                <a:effectLst/>
                <a:latin typeface="ElsevierGulliver"/>
              </a:rPr>
              <a:t>; ROS1, c-</a:t>
            </a:r>
            <a:r>
              <a:rPr lang="en-US" b="0" i="0" u="none" strike="noStrike" dirty="0" err="1">
                <a:solidFill>
                  <a:srgbClr val="2E2E2E"/>
                </a:solidFill>
                <a:effectLst/>
                <a:latin typeface="ElsevierGulliver"/>
              </a:rPr>
              <a:t>ros</a:t>
            </a:r>
            <a:r>
              <a:rPr lang="en-US" b="0" i="0" u="none" strike="noStrike" dirty="0">
                <a:solidFill>
                  <a:srgbClr val="2E2E2E"/>
                </a:solidFill>
                <a:effectLst/>
                <a:latin typeface="ElsevierGulliver"/>
              </a:rPr>
              <a:t> oncogene 1, </a:t>
            </a:r>
            <a:r>
              <a:rPr lang="en-US" b="0" i="0" u="sng" dirty="0">
                <a:solidFill>
                  <a:srgbClr val="2E2E2E"/>
                </a:solidFill>
                <a:effectLst/>
                <a:latin typeface="ElsevierGulliver"/>
                <a:hlinkClick r:id="rId8" tooltip="Learn more about receptor tyrosine kinase from ScienceDirect's AI-generated Topic Pages"/>
              </a:rPr>
              <a:t>receptor tyrosine kinase</a:t>
            </a:r>
            <a:r>
              <a:rPr lang="en-US" b="0" i="0" u="none" strike="noStrike" dirty="0">
                <a:solidFill>
                  <a:srgbClr val="2E2E2E"/>
                </a:solidFill>
                <a:effectLst/>
                <a:latin typeface="ElsevierGulliver"/>
              </a:rPr>
              <a:t> c-</a:t>
            </a:r>
            <a:r>
              <a:rPr lang="en-US" b="0" i="0" u="none" strike="noStrike" dirty="0" err="1">
                <a:solidFill>
                  <a:srgbClr val="2E2E2E"/>
                </a:solidFill>
                <a:effectLst/>
                <a:latin typeface="ElsevierGulliver"/>
              </a:rPr>
              <a:t>ros</a:t>
            </a:r>
            <a:r>
              <a:rPr lang="en-US" b="0" i="0" u="none" strike="noStrike" dirty="0">
                <a:solidFill>
                  <a:srgbClr val="2E2E2E"/>
                </a:solidFill>
                <a:effectLst/>
                <a:latin typeface="ElsevierGulliver"/>
              </a:rPr>
              <a:t> oncogene 1, receptor tyrosine kinase; PLC</a:t>
            </a:r>
            <a:r>
              <a:rPr lang="el-GR" b="0" i="0" u="none" strike="noStrike" dirty="0">
                <a:solidFill>
                  <a:srgbClr val="2E2E2E"/>
                </a:solidFill>
                <a:effectLst/>
                <a:latin typeface="ElsevierGulliver"/>
              </a:rPr>
              <a:t>γ, </a:t>
            </a:r>
            <a:r>
              <a:rPr lang="en-US" b="0" i="0" u="none" strike="noStrike" dirty="0">
                <a:solidFill>
                  <a:srgbClr val="2E2E2E"/>
                </a:solidFill>
                <a:effectLst/>
                <a:latin typeface="ElsevierGulliver"/>
              </a:rPr>
              <a:t>phospholipase C, gamma; MAP, mitogen-activated protein kinase; IRS1, </a:t>
            </a:r>
            <a:r>
              <a:rPr lang="en-US" b="0" i="0" u="sng" strike="noStrike" dirty="0">
                <a:solidFill>
                  <a:srgbClr val="2E2E2E"/>
                </a:solidFill>
                <a:effectLst/>
                <a:latin typeface="ElsevierGulliver"/>
                <a:hlinkClick r:id="rId9" tooltip="Learn more about insulin receptor substrate 1 from ScienceDirect's AI-generated Topic Pages"/>
              </a:rPr>
              <a:t>insulin receptor substrate 1</a:t>
            </a:r>
            <a:r>
              <a:rPr lang="en-US" b="0" i="0" u="none" strike="noStrike" dirty="0">
                <a:solidFill>
                  <a:srgbClr val="2E2E2E"/>
                </a:solidFill>
                <a:effectLst/>
                <a:latin typeface="ElsevierGulliver"/>
              </a:rPr>
              <a:t>; VAV3, vav 3 </a:t>
            </a:r>
            <a:r>
              <a:rPr lang="en-US" b="0" i="0" u="sng" strike="noStrike" dirty="0">
                <a:solidFill>
                  <a:srgbClr val="2E2E2E"/>
                </a:solidFill>
                <a:effectLst/>
                <a:latin typeface="ElsevierGulliver"/>
                <a:hlinkClick r:id="rId10" tooltip="Learn more about guanine nucleotide exchange factor from ScienceDirect's AI-generated Topic Pages"/>
              </a:rPr>
              <a:t>guanine nucleotide exchange factor</a:t>
            </a:r>
            <a:r>
              <a:rPr lang="en-US" b="0" i="0" u="none" strike="noStrike" dirty="0">
                <a:solidFill>
                  <a:srgbClr val="2E2E2E"/>
                </a:solidFill>
                <a:effectLst/>
                <a:latin typeface="ElsevierGulliver"/>
              </a:rPr>
              <a:t> 1; STATS, signal transducers and activators of transcription-3; </a:t>
            </a:r>
            <a:r>
              <a:rPr lang="en-US" b="0" i="0" u="sng" strike="noStrike" dirty="0">
                <a:solidFill>
                  <a:srgbClr val="2E2E2E"/>
                </a:solidFill>
                <a:effectLst/>
                <a:latin typeface="ElsevierGulliver"/>
                <a:hlinkClick r:id="rId11" tooltip="Learn more about PDK1 from ScienceDirect's AI-generated Topic Pages"/>
              </a:rPr>
              <a:t>PDK1</a:t>
            </a:r>
            <a:r>
              <a:rPr lang="en-US" b="0" i="0" u="none" strike="noStrike" dirty="0">
                <a:solidFill>
                  <a:srgbClr val="2E2E2E"/>
                </a:solidFill>
                <a:effectLst/>
                <a:latin typeface="ElsevierGulliver"/>
              </a:rPr>
              <a:t>, </a:t>
            </a:r>
            <a:r>
              <a:rPr lang="en-US" b="0" i="0" u="sng" strike="noStrike" dirty="0">
                <a:solidFill>
                  <a:srgbClr val="2E2E2E"/>
                </a:solidFill>
                <a:effectLst/>
                <a:latin typeface="ElsevierGulliver"/>
                <a:hlinkClick r:id="rId12" tooltip="Learn more about pyruvate dehydrogenase kinase from ScienceDirect's AI-generated Topic Pages"/>
              </a:rPr>
              <a:t>pyruvate dehydrogenase kinase</a:t>
            </a:r>
            <a:r>
              <a:rPr lang="en-US" b="0" i="0" u="none" strike="noStrike" dirty="0">
                <a:solidFill>
                  <a:srgbClr val="2E2E2E"/>
                </a:solidFill>
                <a:effectLst/>
                <a:latin typeface="ElsevierGulliver"/>
              </a:rPr>
              <a:t>, </a:t>
            </a:r>
            <a:r>
              <a:rPr lang="en-US" b="0" i="0" u="sng" strike="noStrike" dirty="0">
                <a:solidFill>
                  <a:srgbClr val="2E2E2E"/>
                </a:solidFill>
                <a:effectLst/>
                <a:latin typeface="ElsevierGulliver"/>
                <a:hlinkClick r:id="rId13" tooltip="Learn more about isozyme from ScienceDirect's AI-generated Topic Pages"/>
              </a:rPr>
              <a:t>isozyme</a:t>
            </a:r>
            <a:r>
              <a:rPr lang="en-US" b="0" i="0" u="none" strike="noStrike" dirty="0">
                <a:solidFill>
                  <a:srgbClr val="2E2E2E"/>
                </a:solidFill>
                <a:effectLst/>
                <a:latin typeface="ElsevierGulliver"/>
              </a:rPr>
              <a:t> 1; AKT (v-</a:t>
            </a:r>
            <a:r>
              <a:rPr lang="en-US" b="0" i="0" u="none" strike="noStrike" dirty="0" err="1">
                <a:solidFill>
                  <a:srgbClr val="2E2E2E"/>
                </a:solidFill>
                <a:effectLst/>
                <a:latin typeface="ElsevierGulliver"/>
              </a:rPr>
              <a:t>akt</a:t>
            </a:r>
            <a:r>
              <a:rPr lang="en-US" b="0" i="0" u="none" strike="noStrike" dirty="0">
                <a:solidFill>
                  <a:srgbClr val="2E2E2E"/>
                </a:solidFill>
                <a:effectLst/>
                <a:latin typeface="ElsevierGulliver"/>
              </a:rPr>
              <a:t> murine </a:t>
            </a:r>
            <a:r>
              <a:rPr lang="en-US" b="0" i="0" u="sng" strike="noStrike" dirty="0">
                <a:solidFill>
                  <a:srgbClr val="2E2E2E"/>
                </a:solidFill>
                <a:effectLst/>
                <a:latin typeface="ElsevierGulliver"/>
                <a:hlinkClick r:id="rId14" tooltip="Learn more about thymoma from ScienceDirect's AI-generated Topic Pages"/>
              </a:rPr>
              <a:t>thymoma</a:t>
            </a:r>
            <a:r>
              <a:rPr lang="en-US" b="0" i="0" u="none" strike="noStrike" dirty="0">
                <a:solidFill>
                  <a:srgbClr val="2E2E2E"/>
                </a:solidFill>
                <a:effectLst/>
                <a:latin typeface="ElsevierGulliver"/>
              </a:rPr>
              <a:t> </a:t>
            </a:r>
            <a:r>
              <a:rPr lang="en-US" b="0" i="0" u="sng" strike="noStrike" dirty="0">
                <a:solidFill>
                  <a:srgbClr val="2E2E2E"/>
                </a:solidFill>
                <a:effectLst/>
                <a:latin typeface="ElsevierGulliver"/>
                <a:hlinkClick r:id="rId15" tooltip="Learn more about viral oncogene from ScienceDirect's AI-generated Topic Pages"/>
              </a:rPr>
              <a:t>viral oncogene</a:t>
            </a:r>
            <a:r>
              <a:rPr lang="en-US" b="0" i="0" u="none" strike="noStrike" dirty="0">
                <a:solidFill>
                  <a:srgbClr val="2E2E2E"/>
                </a:solidFill>
                <a:effectLst/>
                <a:latin typeface="ElsevierGulliver"/>
              </a:rPr>
              <a:t> homolog 1); </a:t>
            </a:r>
            <a:r>
              <a:rPr lang="en-US" b="0" i="0" u="sng" strike="noStrike" dirty="0">
                <a:solidFill>
                  <a:srgbClr val="2E2E2E"/>
                </a:solidFill>
                <a:effectLst/>
                <a:latin typeface="ElsevierGulliver"/>
                <a:hlinkClick r:id="rId16" tooltip="Learn more about mTOR from ScienceDirect's AI-generated Topic Pages"/>
              </a:rPr>
              <a:t>mTOR</a:t>
            </a:r>
            <a:r>
              <a:rPr lang="en-US" b="0" i="0" u="none" strike="noStrike" dirty="0">
                <a:solidFill>
                  <a:srgbClr val="2E2E2E"/>
                </a:solidFill>
                <a:effectLst/>
                <a:latin typeface="ElsevierGulliver"/>
              </a:rPr>
              <a:t>, </a:t>
            </a:r>
            <a:r>
              <a:rPr lang="en-US" b="0" i="0" u="sng" strike="noStrike" dirty="0">
                <a:solidFill>
                  <a:srgbClr val="2E2E2E"/>
                </a:solidFill>
                <a:effectLst/>
                <a:latin typeface="ElsevierGulliver"/>
                <a:hlinkClick r:id="rId17" tooltip="Learn more about mechanistic target of rapamycin from ScienceDirect's AI-generated Topic Pages"/>
              </a:rPr>
              <a:t>mechanistic target of rapamycin</a:t>
            </a:r>
            <a:r>
              <a:rPr lang="en-US" b="0" i="0" u="none" strike="noStrike" dirty="0">
                <a:solidFill>
                  <a:srgbClr val="2E2E2E"/>
                </a:solidFill>
                <a:effectLst/>
                <a:latin typeface="ElsevierGulliver"/>
              </a:rPr>
              <a:t>(serine/threonine kinase); P13K, phosphoinositide-3 kinase; and RHO, </a:t>
            </a:r>
            <a:r>
              <a:rPr lang="en-US" b="0" i="0" u="sng" strike="noStrike" dirty="0">
                <a:solidFill>
                  <a:srgbClr val="2E2E2E"/>
                </a:solidFill>
                <a:effectLst/>
                <a:latin typeface="ElsevierGulliver"/>
                <a:hlinkClick r:id="rId18" tooltip="Learn more about rhodopsin from ScienceDirect's AI-generated Topic Pages"/>
              </a:rPr>
              <a:t>rhodopsin</a:t>
            </a:r>
            <a:r>
              <a:rPr lang="en-US" b="0" i="0" u="none" strike="noStrike" dirty="0">
                <a:solidFill>
                  <a:srgbClr val="2E2E2E"/>
                </a:solidFill>
                <a:effectLst/>
                <a:latin typeface="ElsevierGulliver"/>
              </a:rPr>
              <a:t>.</a:t>
            </a:r>
            <a:endParaRPr lang="en-IL" dirty="0"/>
          </a:p>
        </p:txBody>
      </p:sp>
      <p:sp>
        <p:nvSpPr>
          <p:cNvPr id="4" name="Slide Number Placeholder 3"/>
          <p:cNvSpPr>
            <a:spLocks noGrp="1"/>
          </p:cNvSpPr>
          <p:nvPr>
            <p:ph type="sldNum" sz="quarter" idx="5"/>
          </p:nvPr>
        </p:nvSpPr>
        <p:spPr/>
        <p:txBody>
          <a:bodyPr/>
          <a:lstStyle/>
          <a:p>
            <a:fld id="{849C0642-D32B-6944-AC6E-CBAE801D1E92}" type="slidenum">
              <a:rPr lang="en-IL" smtClean="0"/>
              <a:t>9</a:t>
            </a:fld>
            <a:endParaRPr lang="en-IL"/>
          </a:p>
        </p:txBody>
      </p:sp>
    </p:spTree>
    <p:extLst>
      <p:ext uri="{BB962C8B-B14F-4D97-AF65-F5344CB8AC3E}">
        <p14:creationId xmlns:p14="http://schemas.microsoft.com/office/powerpoint/2010/main" val="2762067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849C0642-D32B-6944-AC6E-CBAE801D1E92}" type="slidenum">
              <a:rPr lang="en-IL" smtClean="0"/>
              <a:t>10</a:t>
            </a:fld>
            <a:endParaRPr lang="en-IL"/>
          </a:p>
        </p:txBody>
      </p:sp>
    </p:spTree>
    <p:extLst>
      <p:ext uri="{BB962C8B-B14F-4D97-AF65-F5344CB8AC3E}">
        <p14:creationId xmlns:p14="http://schemas.microsoft.com/office/powerpoint/2010/main" val="1589407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849C0642-D32B-6944-AC6E-CBAE801D1E92}" type="slidenum">
              <a:rPr lang="en-IL" smtClean="0"/>
              <a:t>11</a:t>
            </a:fld>
            <a:endParaRPr lang="en-IL"/>
          </a:p>
        </p:txBody>
      </p:sp>
    </p:spTree>
    <p:extLst>
      <p:ext uri="{BB962C8B-B14F-4D97-AF65-F5344CB8AC3E}">
        <p14:creationId xmlns:p14="http://schemas.microsoft.com/office/powerpoint/2010/main" val="260203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URWPalladioL"/>
              </a:rPr>
              <a:t>Wild-type (</a:t>
            </a:r>
            <a:r>
              <a:rPr lang="en-US" sz="1800" dirty="0" err="1">
                <a:effectLst/>
                <a:latin typeface="URWPalladioL"/>
              </a:rPr>
              <a:t>wt</a:t>
            </a:r>
            <a:r>
              <a:rPr lang="en-US" sz="1800" dirty="0">
                <a:effectLst/>
                <a:latin typeface="URWPalladioL"/>
              </a:rPr>
              <a:t>) versus mutant (mt) p53 in tumorigenesis and cancer therapy. p53 tumor suppressor maintains a </a:t>
            </a:r>
            <a:r>
              <a:rPr lang="en-US" sz="1800" dirty="0">
                <a:effectLst/>
                <a:latin typeface="PalatinoLinotype,Bold"/>
              </a:rPr>
              <a:t>Figure 1. </a:t>
            </a:r>
            <a:r>
              <a:rPr lang="en-US" sz="1800" dirty="0">
                <a:effectLst/>
                <a:latin typeface="PalatinoLinotype"/>
              </a:rPr>
              <a:t>Wild-type (</a:t>
            </a:r>
            <a:r>
              <a:rPr lang="en-US" sz="1800" dirty="0" err="1">
                <a:effectLst/>
                <a:latin typeface="PalatinoLinotype"/>
              </a:rPr>
              <a:t>wt</a:t>
            </a:r>
            <a:r>
              <a:rPr lang="en-US" sz="1800" dirty="0">
                <a:effectLst/>
                <a:latin typeface="PalatinoLinotype"/>
              </a:rPr>
              <a:t>) versus mutant (mt) p53 in tumorigenesis and cancer therapy. p53 tumor </a:t>
            </a:r>
            <a:endParaRPr lang="en-US" dirty="0"/>
          </a:p>
          <a:p>
            <a:r>
              <a:rPr lang="en-US" sz="1800" dirty="0">
                <a:effectLst/>
                <a:latin typeface="URWPalladioL"/>
              </a:rPr>
              <a:t>long-term anti-cancer environment in normal cells by tuning cell metabolism and reactive oxygen species (ROS) levels, </a:t>
            </a:r>
            <a:endParaRPr lang="en-US" dirty="0"/>
          </a:p>
          <a:p>
            <a:r>
              <a:rPr lang="en-US" sz="1800" dirty="0">
                <a:effectLst/>
                <a:latin typeface="PalatinoLinotype"/>
              </a:rPr>
              <a:t>suppressor maintains a long-term anti-cancer environment in normal cells by tuning cell </a:t>
            </a:r>
            <a:r>
              <a:rPr lang="en-US" sz="1800" dirty="0" err="1">
                <a:effectLst/>
                <a:latin typeface="PalatinoLinotype"/>
              </a:rPr>
              <a:t>metabo</a:t>
            </a:r>
            <a:r>
              <a:rPr lang="en-US" sz="1800" dirty="0">
                <a:effectLst/>
                <a:latin typeface="PalatinoLinotype"/>
              </a:rPr>
              <a:t>- </a:t>
            </a:r>
            <a:endParaRPr lang="en-US" dirty="0"/>
          </a:p>
          <a:p>
            <a:r>
              <a:rPr lang="en-US" sz="1800" dirty="0">
                <a:effectLst/>
                <a:latin typeface="URWPalladioL"/>
              </a:rPr>
              <a:t>maintaining the genomic stability and microenvironment. It also copes with stress (e.g., DNA damage) by imposing cell </a:t>
            </a:r>
            <a:endParaRPr lang="en-US" dirty="0"/>
          </a:p>
          <a:p>
            <a:r>
              <a:rPr lang="en-US" sz="1800" dirty="0" err="1">
                <a:effectLst/>
                <a:latin typeface="PalatinoLinotype"/>
              </a:rPr>
              <a:t>lism</a:t>
            </a:r>
            <a:r>
              <a:rPr lang="en-US" sz="1800" dirty="0">
                <a:effectLst/>
                <a:latin typeface="PalatinoLinotype"/>
              </a:rPr>
              <a:t> and reactive oxygen species (ROS) levels, maintaining the genomic stability and </a:t>
            </a:r>
            <a:r>
              <a:rPr lang="en-US" sz="1800" dirty="0" err="1">
                <a:effectLst/>
                <a:latin typeface="PalatinoLinotype"/>
              </a:rPr>
              <a:t>microenvi</a:t>
            </a:r>
            <a:r>
              <a:rPr lang="en-US" sz="1800" dirty="0">
                <a:effectLst/>
                <a:latin typeface="PalatinoLinotype"/>
              </a:rPr>
              <a:t>- </a:t>
            </a:r>
            <a:endParaRPr lang="en-US" dirty="0"/>
          </a:p>
          <a:p>
            <a:r>
              <a:rPr lang="en-US" sz="1800" dirty="0">
                <a:effectLst/>
                <a:latin typeface="URWPalladioL"/>
              </a:rPr>
              <a:t>cycle arrest and, eventually, cellular senescence or regulated cell death (RCD) [</a:t>
            </a:r>
            <a:r>
              <a:rPr lang="en-US" sz="1800" dirty="0">
                <a:solidFill>
                  <a:srgbClr val="0772B5"/>
                </a:solidFill>
                <a:effectLst/>
                <a:latin typeface="URWPalladioL"/>
              </a:rPr>
              <a:t>20</a:t>
            </a:r>
            <a:r>
              <a:rPr lang="en-US" sz="1800" dirty="0">
                <a:effectLst/>
                <a:latin typeface="URWPalladioL"/>
              </a:rPr>
              <a:t>]. </a:t>
            </a:r>
            <a:r>
              <a:rPr lang="en-US" sz="1800" dirty="0" err="1">
                <a:effectLst/>
                <a:latin typeface="URWPalladioL"/>
              </a:rPr>
              <a:t>Wt</a:t>
            </a:r>
            <a:r>
              <a:rPr lang="en-US" sz="1800" dirty="0">
                <a:effectLst/>
                <a:latin typeface="URWPalladioL"/>
              </a:rPr>
              <a:t> p53, via its target genes in long-term </a:t>
            </a:r>
            <a:r>
              <a:rPr lang="en-US" sz="1800" dirty="0" err="1">
                <a:effectLst/>
                <a:latin typeface="PalatinoLinotype"/>
              </a:rPr>
              <a:t>ronment</a:t>
            </a:r>
            <a:r>
              <a:rPr lang="en-US" sz="1800" dirty="0">
                <a:effectLst/>
                <a:latin typeface="PalatinoLinotype"/>
              </a:rPr>
              <a:t>. It also copes with stress (e.g., DNA damage) by imposing cell cycle arrest and, </a:t>
            </a:r>
            <a:r>
              <a:rPr lang="en-US" sz="1800" dirty="0" err="1">
                <a:effectLst/>
                <a:latin typeface="PalatinoLinotype"/>
              </a:rPr>
              <a:t>eventu</a:t>
            </a:r>
            <a:r>
              <a:rPr lang="en-US" sz="1800" dirty="0">
                <a:effectLst/>
                <a:latin typeface="PalatinoLinotype"/>
              </a:rPr>
              <a:t>- </a:t>
            </a:r>
            <a:endParaRPr lang="en-US" dirty="0"/>
          </a:p>
          <a:p>
            <a:r>
              <a:rPr lang="en-US" sz="1800" dirty="0">
                <a:effectLst/>
                <a:latin typeface="URWPalladioL"/>
              </a:rPr>
              <a:t>cancerpre</a:t>
            </a:r>
            <a:r>
              <a:rPr lang="en-US" sz="1800" dirty="0">
                <a:effectLst/>
                <a:latin typeface="PalatinoLinotype"/>
              </a:rPr>
              <a:t>a</a:t>
            </a:r>
            <a:r>
              <a:rPr lang="en-US" sz="1800" dirty="0">
                <a:effectLst/>
                <a:latin typeface="URWPalladioL"/>
              </a:rPr>
              <a:t>v</a:t>
            </a:r>
            <a:r>
              <a:rPr lang="en-US" sz="1800" dirty="0">
                <a:effectLst/>
                <a:latin typeface="PalatinoLinotype"/>
              </a:rPr>
              <a:t>l</a:t>
            </a:r>
            <a:r>
              <a:rPr lang="en-US" sz="1800" dirty="0">
                <a:effectLst/>
                <a:latin typeface="URWPalladioL"/>
              </a:rPr>
              <a:t>e</a:t>
            </a:r>
            <a:r>
              <a:rPr lang="en-US" sz="1800" dirty="0">
                <a:effectLst/>
                <a:latin typeface="PalatinoLinotype"/>
              </a:rPr>
              <a:t>ly</a:t>
            </a:r>
            <a:r>
              <a:rPr lang="en-US" sz="1800" dirty="0">
                <a:effectLst/>
                <a:latin typeface="URWPalladioL"/>
              </a:rPr>
              <a:t>n</a:t>
            </a:r>
            <a:r>
              <a:rPr lang="en-US" sz="1800" dirty="0">
                <a:effectLst/>
                <a:latin typeface="PalatinoLinotype"/>
              </a:rPr>
              <a:t>,</a:t>
            </a:r>
            <a:r>
              <a:rPr lang="en-US" sz="1800" dirty="0">
                <a:effectLst/>
                <a:latin typeface="URWPalladioL"/>
              </a:rPr>
              <a:t>ti</a:t>
            </a:r>
            <a:r>
              <a:rPr lang="en-US" sz="1800" dirty="0">
                <a:effectLst/>
                <a:latin typeface="PalatinoLinotype"/>
              </a:rPr>
              <a:t>c</a:t>
            </a:r>
            <a:r>
              <a:rPr lang="en-US" sz="1800" dirty="0">
                <a:effectLst/>
                <a:latin typeface="URWPalladioL"/>
              </a:rPr>
              <a:t>o</a:t>
            </a:r>
            <a:r>
              <a:rPr lang="en-US" sz="1800" dirty="0">
                <a:effectLst/>
                <a:latin typeface="PalatinoLinotype"/>
              </a:rPr>
              <a:t>e</a:t>
            </a:r>
            <a:r>
              <a:rPr lang="en-US" sz="1800" dirty="0">
                <a:effectLst/>
                <a:latin typeface="URWPalladioL"/>
              </a:rPr>
              <a:t>n</a:t>
            </a:r>
            <a:r>
              <a:rPr lang="en-US" sz="1800" dirty="0">
                <a:effectLst/>
                <a:latin typeface="PalatinoLinotype"/>
              </a:rPr>
              <a:t>ll</a:t>
            </a:r>
            <a:r>
              <a:rPr lang="en-US" sz="1800" dirty="0">
                <a:effectLst/>
                <a:latin typeface="URWPalladioL"/>
              </a:rPr>
              <a:t>,</a:t>
            </a:r>
            <a:r>
              <a:rPr lang="en-US" sz="1800" dirty="0">
                <a:effectLst/>
                <a:latin typeface="PalatinoLinotype"/>
              </a:rPr>
              <a:t>u</a:t>
            </a:r>
            <a:r>
              <a:rPr lang="en-US" sz="1800" dirty="0">
                <a:effectLst/>
                <a:latin typeface="URWPalladioL"/>
              </a:rPr>
              <a:t>r</a:t>
            </a:r>
            <a:r>
              <a:rPr lang="en-US" sz="1800" dirty="0">
                <a:effectLst/>
                <a:latin typeface="PalatinoLinotype"/>
              </a:rPr>
              <a:t>l</a:t>
            </a:r>
            <a:r>
              <a:rPr lang="en-US" sz="1800" dirty="0">
                <a:effectLst/>
                <a:latin typeface="URWPalladioL"/>
              </a:rPr>
              <a:t>e</a:t>
            </a:r>
            <a:r>
              <a:rPr lang="en-US" sz="1800" dirty="0">
                <a:effectLst/>
                <a:latin typeface="PalatinoLinotype"/>
              </a:rPr>
              <a:t>a</a:t>
            </a:r>
            <a:r>
              <a:rPr lang="en-US" sz="1800" dirty="0">
                <a:effectLst/>
                <a:latin typeface="URWPalladioL"/>
              </a:rPr>
              <a:t>g</a:t>
            </a:r>
            <a:r>
              <a:rPr lang="en-US" sz="1800" dirty="0">
                <a:effectLst/>
                <a:latin typeface="PalatinoLinotype"/>
              </a:rPr>
              <a:t>r</a:t>
            </a:r>
            <a:r>
              <a:rPr lang="en-US" sz="1800" dirty="0">
                <a:effectLst/>
                <a:latin typeface="URWPalladioL"/>
              </a:rPr>
              <a:t>u</a:t>
            </a:r>
            <a:r>
              <a:rPr lang="en-US" sz="1800" dirty="0">
                <a:effectLst/>
                <a:latin typeface="PalatinoLinotype"/>
              </a:rPr>
              <a:t>se</a:t>
            </a:r>
            <a:r>
              <a:rPr lang="en-US" sz="1800" dirty="0">
                <a:effectLst/>
                <a:latin typeface="URWPalladioL"/>
              </a:rPr>
              <a:t>la</a:t>
            </a:r>
            <a:r>
              <a:rPr lang="en-US" sz="1800" dirty="0">
                <a:effectLst/>
                <a:latin typeface="PalatinoLinotype"/>
              </a:rPr>
              <a:t>n</a:t>
            </a:r>
            <a:r>
              <a:rPr lang="en-US" sz="1800" dirty="0">
                <a:effectLst/>
                <a:latin typeface="URWPalladioL"/>
              </a:rPr>
              <a:t>t</a:t>
            </a:r>
            <a:r>
              <a:rPr lang="en-US" sz="1800" dirty="0">
                <a:effectLst/>
                <a:latin typeface="PalatinoLinotype"/>
              </a:rPr>
              <a:t>esce</a:t>
            </a:r>
            <a:r>
              <a:rPr lang="en-US" sz="1800" dirty="0">
                <a:effectLst/>
                <a:latin typeface="URWPalladioL"/>
              </a:rPr>
              <a:t>c</a:t>
            </a:r>
            <a:r>
              <a:rPr lang="en-US" sz="1800" dirty="0">
                <a:effectLst/>
                <a:latin typeface="PalatinoLinotype"/>
              </a:rPr>
              <a:t>n</a:t>
            </a:r>
            <a:r>
              <a:rPr lang="en-US" sz="1800" dirty="0">
                <a:effectLst/>
                <a:latin typeface="URWPalladioL"/>
              </a:rPr>
              <a:t>el</a:t>
            </a:r>
            <a:r>
              <a:rPr lang="en-US" sz="1800" dirty="0">
                <a:effectLst/>
                <a:latin typeface="PalatinoLinotype"/>
              </a:rPr>
              <a:t>c</a:t>
            </a:r>
            <a:r>
              <a:rPr lang="en-US" sz="1800" dirty="0">
                <a:effectLst/>
                <a:latin typeface="URWPalladioL"/>
              </a:rPr>
              <a:t>l</a:t>
            </a:r>
            <a:r>
              <a:rPr lang="en-US" sz="1800" dirty="0">
                <a:effectLst/>
                <a:latin typeface="PalatinoLinotype"/>
              </a:rPr>
              <a:t>e</a:t>
            </a:r>
            <a:r>
              <a:rPr lang="en-US" sz="1800" dirty="0">
                <a:effectLst/>
                <a:latin typeface="URWPalladioL"/>
              </a:rPr>
              <a:t>ul</a:t>
            </a:r>
            <a:r>
              <a:rPr lang="en-US" sz="1800" dirty="0">
                <a:effectLst/>
                <a:latin typeface="PalatinoLinotype"/>
              </a:rPr>
              <a:t>o</a:t>
            </a:r>
            <a:r>
              <a:rPr lang="en-US" sz="1800" dirty="0">
                <a:effectLst/>
                <a:latin typeface="URWPalladioL"/>
              </a:rPr>
              <a:t>a</a:t>
            </a:r>
            <a:r>
              <a:rPr lang="en-US" sz="1800" dirty="0">
                <a:effectLst/>
                <a:latin typeface="PalatinoLinotype"/>
              </a:rPr>
              <a:t>r</a:t>
            </a:r>
            <a:r>
              <a:rPr lang="en-US" sz="1800" dirty="0">
                <a:effectLst/>
                <a:latin typeface="URWPalladioL"/>
              </a:rPr>
              <a:t>r</a:t>
            </a:r>
            <a:r>
              <a:rPr lang="en-US" sz="1800" dirty="0">
                <a:effectLst/>
                <a:latin typeface="PalatinoLinotype"/>
              </a:rPr>
              <a:t>r</a:t>
            </a:r>
            <a:r>
              <a:rPr lang="en-US" sz="1800" dirty="0">
                <a:effectLst/>
                <a:latin typeface="URWPalladioL"/>
              </a:rPr>
              <a:t>m</a:t>
            </a:r>
            <a:r>
              <a:rPr lang="en-US" sz="1800" dirty="0">
                <a:effectLst/>
                <a:latin typeface="PalatinoLinotype"/>
              </a:rPr>
              <a:t>eg</a:t>
            </a:r>
            <a:r>
              <a:rPr lang="en-US" sz="1800" dirty="0">
                <a:effectLst/>
                <a:latin typeface="URWPalladioL"/>
              </a:rPr>
              <a:t>e</a:t>
            </a:r>
            <a:r>
              <a:rPr lang="en-US" sz="1800" dirty="0">
                <a:effectLst/>
                <a:latin typeface="PalatinoLinotype"/>
              </a:rPr>
              <a:t>u</a:t>
            </a:r>
            <a:r>
              <a:rPr lang="en-US" sz="1800" dirty="0">
                <a:effectLst/>
                <a:latin typeface="URWPalladioL"/>
              </a:rPr>
              <a:t>ta</a:t>
            </a:r>
            <a:r>
              <a:rPr lang="en-US" sz="1800" dirty="0">
                <a:effectLst/>
                <a:latin typeface="PalatinoLinotype"/>
              </a:rPr>
              <a:t>la</a:t>
            </a:r>
            <a:r>
              <a:rPr lang="en-US" sz="1800" dirty="0">
                <a:effectLst/>
                <a:latin typeface="URWPalladioL"/>
              </a:rPr>
              <a:t>b</a:t>
            </a:r>
            <a:r>
              <a:rPr lang="en-US" sz="1800" dirty="0">
                <a:effectLst/>
                <a:latin typeface="PalatinoLinotype"/>
              </a:rPr>
              <a:t>t</a:t>
            </a:r>
            <a:r>
              <a:rPr lang="en-US" sz="1800" dirty="0">
                <a:effectLst/>
                <a:latin typeface="URWPalladioL"/>
              </a:rPr>
              <a:t>o</a:t>
            </a:r>
            <a:r>
              <a:rPr lang="en-US" sz="1800" dirty="0">
                <a:effectLst/>
                <a:latin typeface="PalatinoLinotype"/>
              </a:rPr>
              <a:t>ed</a:t>
            </a:r>
            <a:r>
              <a:rPr lang="en-US" sz="1800" dirty="0">
                <a:effectLst/>
                <a:latin typeface="URWPalladioL"/>
              </a:rPr>
              <a:t>lis</a:t>
            </a:r>
            <a:r>
              <a:rPr lang="en-US" sz="1800" dirty="0">
                <a:effectLst/>
                <a:latin typeface="PalatinoLinotype"/>
              </a:rPr>
              <a:t>c</a:t>
            </a:r>
            <a:r>
              <a:rPr lang="en-US" sz="1800" dirty="0">
                <a:effectLst/>
                <a:latin typeface="URWPalladioL"/>
              </a:rPr>
              <a:t>m</a:t>
            </a:r>
            <a:r>
              <a:rPr lang="en-US" sz="1800" dirty="0">
                <a:effectLst/>
                <a:latin typeface="PalatinoLinotype"/>
              </a:rPr>
              <a:t>ell</a:t>
            </a:r>
            <a:r>
              <a:rPr lang="en-US" sz="1800" dirty="0">
                <a:effectLst/>
                <a:latin typeface="URWPalladioL"/>
              </a:rPr>
              <a:t>m</a:t>
            </a:r>
            <a:r>
              <a:rPr lang="en-US" sz="1800" dirty="0">
                <a:effectLst/>
                <a:latin typeface="PalatinoLinotype"/>
              </a:rPr>
              <a:t>d</a:t>
            </a:r>
            <a:r>
              <a:rPr lang="en-US" sz="1800" dirty="0">
                <a:effectLst/>
                <a:latin typeface="URWPalladioL"/>
              </a:rPr>
              <a:t>a</a:t>
            </a:r>
            <a:r>
              <a:rPr lang="en-US" sz="1800" dirty="0">
                <a:effectLst/>
                <a:latin typeface="PalatinoLinotype"/>
              </a:rPr>
              <a:t>e</a:t>
            </a:r>
            <a:r>
              <a:rPr lang="en-US" sz="1800" dirty="0">
                <a:effectLst/>
                <a:latin typeface="URWPalladioL"/>
              </a:rPr>
              <a:t>i</a:t>
            </a:r>
            <a:r>
              <a:rPr lang="en-US" sz="1800" dirty="0">
                <a:effectLst/>
                <a:latin typeface="PalatinoLinotype"/>
              </a:rPr>
              <a:t>a</a:t>
            </a:r>
            <a:r>
              <a:rPr lang="en-US" sz="1800" dirty="0">
                <a:effectLst/>
                <a:latin typeface="URWPalladioL"/>
              </a:rPr>
              <a:t>n</a:t>
            </a:r>
            <a:r>
              <a:rPr lang="en-US" sz="1800" dirty="0">
                <a:effectLst/>
                <a:latin typeface="PalatinoLinotype"/>
              </a:rPr>
              <a:t>th</a:t>
            </a:r>
            <a:r>
              <a:rPr lang="en-US" sz="1800" dirty="0">
                <a:effectLst/>
                <a:latin typeface="URWPalladioL"/>
              </a:rPr>
              <a:t>ly</a:t>
            </a:r>
            <a:r>
              <a:rPr lang="en-US" sz="1800" dirty="0">
                <a:effectLst/>
                <a:latin typeface="PalatinoLinotype"/>
              </a:rPr>
              <a:t>(</a:t>
            </a:r>
            <a:r>
              <a:rPr lang="en-US" sz="1800" dirty="0" err="1">
                <a:effectLst/>
                <a:latin typeface="PalatinoLinotype"/>
              </a:rPr>
              <a:t>R</a:t>
            </a:r>
            <a:r>
              <a:rPr lang="en-US" sz="1800" dirty="0" err="1">
                <a:effectLst/>
                <a:latin typeface="URWPalladioL"/>
              </a:rPr>
              <a:t>by</a:t>
            </a:r>
            <a:r>
              <a:rPr lang="en-US" sz="1800" dirty="0" err="1">
                <a:effectLst/>
                <a:latin typeface="PalatinoLinotype"/>
              </a:rPr>
              <a:t>CD</a:t>
            </a:r>
            <a:r>
              <a:rPr lang="en-US" sz="1800" dirty="0" err="1">
                <a:effectLst/>
                <a:latin typeface="URWPalladioL"/>
              </a:rPr>
              <a:t>su</a:t>
            </a:r>
            <a:r>
              <a:rPr lang="en-US" sz="1800" dirty="0">
                <a:effectLst/>
                <a:latin typeface="PalatinoLinotype"/>
              </a:rPr>
              <a:t>)</a:t>
            </a:r>
            <a:r>
              <a:rPr lang="en-US" sz="1800" dirty="0">
                <a:effectLst/>
                <a:latin typeface="URWPalladioL"/>
              </a:rPr>
              <a:t>p</a:t>
            </a:r>
            <a:r>
              <a:rPr lang="en-US" sz="1800" dirty="0">
                <a:effectLst/>
                <a:latin typeface="PalatinoLinotype"/>
              </a:rPr>
              <a:t>[2</a:t>
            </a:r>
            <a:r>
              <a:rPr lang="en-US" sz="1800" dirty="0">
                <a:effectLst/>
                <a:latin typeface="URWPalladioL"/>
              </a:rPr>
              <a:t>p</a:t>
            </a:r>
            <a:r>
              <a:rPr lang="en-US" sz="1800" dirty="0">
                <a:effectLst/>
                <a:latin typeface="PalatinoLinotype"/>
              </a:rPr>
              <a:t>0</a:t>
            </a:r>
            <a:r>
              <a:rPr lang="en-US" sz="1800" dirty="0">
                <a:effectLst/>
                <a:latin typeface="URWPalladioL"/>
              </a:rPr>
              <a:t>r</a:t>
            </a:r>
            <a:r>
              <a:rPr lang="en-US" sz="1800" dirty="0">
                <a:effectLst/>
                <a:latin typeface="PalatinoLinotype"/>
              </a:rPr>
              <a:t>]</a:t>
            </a:r>
            <a:r>
              <a:rPr lang="en-US" sz="1800" dirty="0">
                <a:effectLst/>
                <a:latin typeface="URWPalladioL"/>
              </a:rPr>
              <a:t>e</a:t>
            </a:r>
            <a:r>
              <a:rPr lang="en-US" sz="1800" dirty="0">
                <a:effectLst/>
                <a:latin typeface="PalatinoLinotype"/>
              </a:rPr>
              <a:t>.</a:t>
            </a:r>
            <a:r>
              <a:rPr lang="en-US" sz="1800" dirty="0">
                <a:effectLst/>
                <a:latin typeface="URWPalladioL"/>
              </a:rPr>
              <a:t>s</a:t>
            </a:r>
            <a:r>
              <a:rPr lang="en-US" sz="1800" dirty="0">
                <a:effectLst/>
                <a:latin typeface="PalatinoLinotype"/>
              </a:rPr>
              <a:t>W</a:t>
            </a:r>
            <a:r>
              <a:rPr lang="en-US" sz="1800" dirty="0">
                <a:effectLst/>
                <a:latin typeface="URWPalladioL"/>
              </a:rPr>
              <a:t>sin</a:t>
            </a:r>
            <a:r>
              <a:rPr lang="en-US" sz="1800" dirty="0">
                <a:effectLst/>
                <a:latin typeface="PalatinoLinotype"/>
              </a:rPr>
              <a:t>t</a:t>
            </a:r>
            <a:r>
              <a:rPr lang="en-US" sz="1800" dirty="0">
                <a:effectLst/>
                <a:latin typeface="URWPalladioL"/>
              </a:rPr>
              <a:t>g</a:t>
            </a:r>
            <a:r>
              <a:rPr lang="en-US" sz="1800" dirty="0">
                <a:effectLst/>
                <a:latin typeface="PalatinoLinotype"/>
              </a:rPr>
              <a:t>p5</a:t>
            </a:r>
            <a:r>
              <a:rPr lang="en-US" sz="1800" dirty="0">
                <a:effectLst/>
                <a:latin typeface="URWPalladioL"/>
              </a:rPr>
              <a:t>g</a:t>
            </a:r>
            <a:r>
              <a:rPr lang="en-US" sz="1800" dirty="0">
                <a:effectLst/>
                <a:latin typeface="PalatinoLinotype"/>
              </a:rPr>
              <a:t>3</a:t>
            </a:r>
            <a:r>
              <a:rPr lang="en-US" sz="1800" dirty="0">
                <a:effectLst/>
                <a:latin typeface="URWPalladioL"/>
              </a:rPr>
              <a:t>l</a:t>
            </a:r>
            <a:r>
              <a:rPr lang="en-US" sz="1800" dirty="0">
                <a:effectLst/>
                <a:latin typeface="PalatinoLinotype"/>
              </a:rPr>
              <a:t>,</a:t>
            </a:r>
            <a:r>
              <a:rPr lang="en-US" sz="1800" dirty="0">
                <a:effectLst/>
                <a:latin typeface="URWPalladioL"/>
              </a:rPr>
              <a:t>y</a:t>
            </a:r>
            <a:r>
              <a:rPr lang="en-US" sz="1800" dirty="0">
                <a:effectLst/>
                <a:latin typeface="PalatinoLinotype"/>
              </a:rPr>
              <a:t>v</a:t>
            </a:r>
            <a:r>
              <a:rPr lang="en-US" sz="1800" dirty="0">
                <a:effectLst/>
                <a:latin typeface="URWPalladioL"/>
              </a:rPr>
              <a:t>c</a:t>
            </a:r>
            <a:r>
              <a:rPr lang="en-US" sz="1800" dirty="0">
                <a:effectLst/>
                <a:latin typeface="PalatinoLinotype"/>
              </a:rPr>
              <a:t>i</a:t>
            </a:r>
            <a:r>
              <a:rPr lang="en-US" sz="1800" dirty="0">
                <a:effectLst/>
                <a:latin typeface="URWPalladioL"/>
              </a:rPr>
              <a:t>o</a:t>
            </a:r>
            <a:r>
              <a:rPr lang="en-US" sz="1800" dirty="0">
                <a:effectLst/>
                <a:latin typeface="PalatinoLinotype"/>
              </a:rPr>
              <a:t>a</a:t>
            </a:r>
            <a:r>
              <a:rPr lang="en-US" sz="1800" dirty="0">
                <a:effectLst/>
                <a:latin typeface="URWPalladioL"/>
              </a:rPr>
              <a:t>ly</a:t>
            </a:r>
            <a:r>
              <a:rPr lang="en-US" sz="1800" dirty="0">
                <a:effectLst/>
                <a:latin typeface="PalatinoLinotype"/>
              </a:rPr>
              <a:t>it</a:t>
            </a:r>
            <a:r>
              <a:rPr lang="en-US" sz="1800" dirty="0">
                <a:effectLst/>
                <a:latin typeface="URWPalladioL"/>
              </a:rPr>
              <a:t>s</a:t>
            </a:r>
            <a:r>
              <a:rPr lang="en-US" sz="1800" dirty="0">
                <a:effectLst/>
                <a:latin typeface="PalatinoLinotype"/>
              </a:rPr>
              <a:t>s</a:t>
            </a:r>
            <a:r>
              <a:rPr lang="en-US" sz="1800" dirty="0">
                <a:effectLst/>
                <a:latin typeface="URWPalladioL"/>
              </a:rPr>
              <a:t>is</a:t>
            </a:r>
            <a:r>
              <a:rPr lang="en-US" sz="1800" dirty="0">
                <a:effectLst/>
                <a:latin typeface="PalatinoLinotype"/>
              </a:rPr>
              <a:t>t</a:t>
            </a:r>
            <a:r>
              <a:rPr lang="en-US" sz="1800" dirty="0">
                <a:effectLst/>
                <a:latin typeface="URWPalladioL"/>
              </a:rPr>
              <a:t>,</a:t>
            </a:r>
            <a:r>
              <a:rPr lang="en-US" sz="1800" dirty="0">
                <a:effectLst/>
                <a:latin typeface="PalatinoLinotype"/>
              </a:rPr>
              <a:t>ar</a:t>
            </a:r>
            <a:r>
              <a:rPr lang="en-US" sz="1800" dirty="0">
                <a:effectLst/>
                <a:latin typeface="URWPalladioL"/>
              </a:rPr>
              <a:t>e</a:t>
            </a:r>
            <a:r>
              <a:rPr lang="en-US" sz="1800" dirty="0">
                <a:effectLst/>
                <a:latin typeface="PalatinoLinotype"/>
              </a:rPr>
              <a:t>g</a:t>
            </a:r>
            <a:r>
              <a:rPr lang="en-US" sz="1800" dirty="0">
                <a:effectLst/>
                <a:latin typeface="URWPalladioL"/>
              </a:rPr>
              <a:t>n</a:t>
            </a:r>
            <a:r>
              <a:rPr lang="en-US" sz="1800" dirty="0">
                <a:effectLst/>
                <a:latin typeface="PalatinoLinotype"/>
              </a:rPr>
              <a:t>e</a:t>
            </a:r>
            <a:r>
              <a:rPr lang="en-US" sz="1800" dirty="0">
                <a:effectLst/>
                <a:latin typeface="URWPalladioL"/>
              </a:rPr>
              <a:t>h</a:t>
            </a:r>
            <a:r>
              <a:rPr lang="en-US" sz="1800" dirty="0">
                <a:effectLst/>
                <a:latin typeface="PalatinoLinotype"/>
              </a:rPr>
              <a:t>t</a:t>
            </a:r>
            <a:r>
              <a:rPr lang="en-US" sz="1800" dirty="0">
                <a:effectLst/>
                <a:latin typeface="URWPalladioL"/>
              </a:rPr>
              <a:t>a</a:t>
            </a:r>
            <a:r>
              <a:rPr lang="en-US" sz="1800" dirty="0">
                <a:effectLst/>
                <a:latin typeface="PalatinoLinotype"/>
              </a:rPr>
              <a:t>g</a:t>
            </a:r>
            <a:r>
              <a:rPr lang="en-US" sz="1800" dirty="0">
                <a:effectLst/>
                <a:latin typeface="URWPalladioL"/>
              </a:rPr>
              <a:t>n</a:t>
            </a:r>
            <a:r>
              <a:rPr lang="en-US" sz="1800" dirty="0">
                <a:effectLst/>
                <a:latin typeface="PalatinoLinotype"/>
              </a:rPr>
              <a:t>e</a:t>
            </a:r>
            <a:r>
              <a:rPr lang="en-US" sz="1800" dirty="0">
                <a:effectLst/>
                <a:latin typeface="URWPalladioL"/>
              </a:rPr>
              <a:t>c</a:t>
            </a:r>
            <a:r>
              <a:rPr lang="en-US" sz="1800" dirty="0">
                <a:effectLst/>
                <a:latin typeface="PalatinoLinotype"/>
              </a:rPr>
              <a:t>n</a:t>
            </a:r>
            <a:r>
              <a:rPr lang="en-US" sz="1800" dirty="0">
                <a:effectLst/>
                <a:latin typeface="URWPalladioL"/>
              </a:rPr>
              <a:t>in</a:t>
            </a:r>
            <a:r>
              <a:rPr lang="en-US" sz="1800" dirty="0">
                <a:effectLst/>
                <a:latin typeface="PalatinoLinotype"/>
              </a:rPr>
              <a:t>es</a:t>
            </a:r>
            <a:r>
              <a:rPr lang="en-US" sz="1800" dirty="0">
                <a:effectLst/>
                <a:latin typeface="URWPalladioL"/>
              </a:rPr>
              <a:t>g</a:t>
            </a:r>
            <a:r>
              <a:rPr lang="en-US" sz="1800" dirty="0">
                <a:effectLst/>
                <a:latin typeface="PalatinoLinotype"/>
              </a:rPr>
              <a:t>i</a:t>
            </a:r>
            <a:r>
              <a:rPr lang="en-US" sz="1800" dirty="0">
                <a:effectLst/>
                <a:latin typeface="URWPalladioL"/>
              </a:rPr>
              <a:t>D</a:t>
            </a:r>
            <a:r>
              <a:rPr lang="en-US" sz="1800" dirty="0">
                <a:effectLst/>
                <a:latin typeface="PalatinoLinotype"/>
              </a:rPr>
              <a:t>n</a:t>
            </a:r>
            <a:r>
              <a:rPr lang="en-US" sz="1800" dirty="0">
                <a:effectLst/>
                <a:latin typeface="URWPalladioL"/>
              </a:rPr>
              <a:t>N</a:t>
            </a:r>
            <a:r>
              <a:rPr lang="en-US" sz="1800" dirty="0">
                <a:effectLst/>
                <a:latin typeface="PalatinoLinotype"/>
              </a:rPr>
              <a:t>lo</a:t>
            </a:r>
            <a:r>
              <a:rPr lang="en-US" sz="1800" dirty="0">
                <a:effectLst/>
                <a:latin typeface="URWPalladioL"/>
              </a:rPr>
              <a:t>A</a:t>
            </a:r>
            <a:r>
              <a:rPr lang="en-US" sz="1800" dirty="0">
                <a:effectLst/>
                <a:latin typeface="PalatinoLinotype"/>
              </a:rPr>
              <a:t>ng</a:t>
            </a:r>
            <a:r>
              <a:rPr lang="en-US" sz="1800" dirty="0">
                <a:effectLst/>
                <a:latin typeface="URWPalladioL"/>
              </a:rPr>
              <a:t>r</a:t>
            </a:r>
            <a:r>
              <a:rPr lang="en-US" sz="1800" dirty="0">
                <a:effectLst/>
                <a:latin typeface="PalatinoLinotype"/>
              </a:rPr>
              <a:t>-</a:t>
            </a:r>
            <a:r>
              <a:rPr lang="en-US" sz="1800" dirty="0">
                <a:effectLst/>
                <a:latin typeface="URWPalladioL"/>
              </a:rPr>
              <a:t>epair,reflecting cellularstr</a:t>
            </a:r>
            <a:r>
              <a:rPr lang="en-US" sz="1800" dirty="0">
                <a:effectLst/>
                <a:latin typeface="PalatinoLinotype"/>
              </a:rPr>
              <a:t>t</a:t>
            </a:r>
            <a:r>
              <a:rPr lang="en-US" sz="1800" dirty="0">
                <a:effectLst/>
                <a:latin typeface="URWPalladioL"/>
              </a:rPr>
              <a:t>e</a:t>
            </a:r>
            <a:r>
              <a:rPr lang="en-US" sz="1800" dirty="0">
                <a:effectLst/>
                <a:latin typeface="PalatinoLinotype"/>
              </a:rPr>
              <a:t>e</a:t>
            </a:r>
            <a:r>
              <a:rPr lang="en-US" sz="1800" dirty="0">
                <a:effectLst/>
                <a:latin typeface="URWPalladioL"/>
              </a:rPr>
              <a:t>s</a:t>
            </a:r>
            <a:r>
              <a:rPr lang="en-US" sz="1800" dirty="0">
                <a:effectLst/>
                <a:latin typeface="PalatinoLinotype"/>
              </a:rPr>
              <a:t>r</a:t>
            </a:r>
            <a:r>
              <a:rPr lang="en-US" sz="1800" dirty="0">
                <a:effectLst/>
                <a:latin typeface="URWPalladioL"/>
              </a:rPr>
              <a:t>s</a:t>
            </a:r>
            <a:r>
              <a:rPr lang="en-US" sz="1800" dirty="0">
                <a:effectLst/>
                <a:latin typeface="PalatinoLinotype"/>
              </a:rPr>
              <a:t>m</a:t>
            </a:r>
            <a:r>
              <a:rPr lang="en-US" sz="1800" dirty="0">
                <a:effectLst/>
                <a:latin typeface="URWPalladioL"/>
              </a:rPr>
              <a:t>,m</a:t>
            </a:r>
            <a:r>
              <a:rPr lang="en-US" sz="1800" dirty="0">
                <a:effectLst/>
                <a:latin typeface="PalatinoLinotype"/>
              </a:rPr>
              <a:t>c</a:t>
            </a:r>
            <a:r>
              <a:rPr lang="en-US" sz="1800" dirty="0">
                <a:effectLst/>
                <a:latin typeface="URWPalladioL"/>
              </a:rPr>
              <a:t>o</a:t>
            </a:r>
            <a:r>
              <a:rPr lang="en-US" sz="1800" dirty="0">
                <a:effectLst/>
                <a:latin typeface="PalatinoLinotype"/>
              </a:rPr>
              <a:t>an</a:t>
            </a:r>
            <a:r>
              <a:rPr lang="en-US" sz="1800" dirty="0">
                <a:effectLst/>
                <a:latin typeface="URWPalladioL"/>
              </a:rPr>
              <a:t>d</a:t>
            </a:r>
            <a:r>
              <a:rPr lang="en-US" sz="1800" dirty="0">
                <a:effectLst/>
                <a:latin typeface="PalatinoLinotype"/>
              </a:rPr>
              <a:t>c</a:t>
            </a:r>
            <a:r>
              <a:rPr lang="en-US" sz="1800" dirty="0">
                <a:effectLst/>
                <a:latin typeface="URWPalladioL"/>
              </a:rPr>
              <a:t>u</a:t>
            </a:r>
            <a:r>
              <a:rPr lang="en-US" sz="1800" dirty="0">
                <a:effectLst/>
                <a:latin typeface="PalatinoLinotype"/>
              </a:rPr>
              <a:t>e</a:t>
            </a:r>
            <a:r>
              <a:rPr lang="en-US" sz="1800" dirty="0">
                <a:effectLst/>
                <a:latin typeface="URWPalladioL"/>
              </a:rPr>
              <a:t>l</a:t>
            </a:r>
            <a:r>
              <a:rPr lang="en-US" sz="1800" dirty="0">
                <a:effectLst/>
                <a:latin typeface="PalatinoLinotype"/>
              </a:rPr>
              <a:t>r</a:t>
            </a:r>
            <a:r>
              <a:rPr lang="en-US" sz="1800" dirty="0">
                <a:effectLst/>
                <a:latin typeface="URWPalladioL"/>
              </a:rPr>
              <a:t>at</a:t>
            </a:r>
            <a:r>
              <a:rPr lang="en-US" sz="1800" dirty="0">
                <a:effectLst/>
                <a:latin typeface="PalatinoLinotype"/>
              </a:rPr>
              <a:t>p</a:t>
            </a:r>
            <a:r>
              <a:rPr lang="en-US" sz="1800" dirty="0">
                <a:effectLst/>
                <a:latin typeface="URWPalladioL"/>
              </a:rPr>
              <a:t>in</a:t>
            </a:r>
            <a:r>
              <a:rPr lang="en-US" sz="1800" dirty="0">
                <a:effectLst/>
                <a:latin typeface="PalatinoLinotype"/>
              </a:rPr>
              <a:t>re</a:t>
            </a:r>
            <a:r>
              <a:rPr lang="en-US" sz="1800" dirty="0">
                <a:effectLst/>
                <a:latin typeface="URWPalladioL"/>
              </a:rPr>
              <a:t>g</a:t>
            </a:r>
            <a:r>
              <a:rPr lang="en-US" sz="1800" dirty="0">
                <a:effectLst/>
                <a:latin typeface="PalatinoLinotype"/>
              </a:rPr>
              <a:t>v</a:t>
            </a:r>
            <a:r>
              <a:rPr lang="en-US" sz="1800" dirty="0">
                <a:effectLst/>
                <a:latin typeface="URWPalladioL"/>
              </a:rPr>
              <a:t>R</a:t>
            </a:r>
            <a:r>
              <a:rPr lang="en-US" sz="1800" dirty="0">
                <a:effectLst/>
                <a:latin typeface="PalatinoLinotype"/>
              </a:rPr>
              <a:t>en</a:t>
            </a:r>
            <a:r>
              <a:rPr lang="en-US" sz="1800" dirty="0">
                <a:effectLst/>
                <a:latin typeface="URWPalladioL"/>
              </a:rPr>
              <a:t>O</a:t>
            </a:r>
            <a:r>
              <a:rPr lang="en-US" sz="1800" dirty="0">
                <a:effectLst/>
                <a:latin typeface="PalatinoLinotype"/>
              </a:rPr>
              <a:t>t</a:t>
            </a:r>
            <a:r>
              <a:rPr lang="en-US" sz="1800" dirty="0">
                <a:effectLst/>
                <a:latin typeface="URWPalladioL"/>
              </a:rPr>
              <a:t>S</a:t>
            </a:r>
            <a:r>
              <a:rPr lang="en-US" sz="1800" dirty="0">
                <a:effectLst/>
                <a:latin typeface="PalatinoLinotype"/>
              </a:rPr>
              <a:t>io</a:t>
            </a:r>
            <a:r>
              <a:rPr lang="en-US" sz="1800" dirty="0">
                <a:effectLst/>
                <a:latin typeface="URWPalladioL"/>
              </a:rPr>
              <a:t>l</a:t>
            </a:r>
            <a:r>
              <a:rPr lang="en-US" sz="1800" dirty="0">
                <a:effectLst/>
                <a:latin typeface="PalatinoLinotype"/>
              </a:rPr>
              <a:t>n</a:t>
            </a:r>
            <a:r>
              <a:rPr lang="en-US" sz="1800" dirty="0">
                <a:effectLst/>
                <a:latin typeface="URWPalladioL"/>
              </a:rPr>
              <a:t>e</a:t>
            </a:r>
            <a:r>
              <a:rPr lang="en-US" sz="1800" dirty="0">
                <a:effectLst/>
                <a:latin typeface="PalatinoLinotype"/>
              </a:rPr>
              <a:t>,</a:t>
            </a:r>
            <a:r>
              <a:rPr lang="en-US" sz="1800" dirty="0">
                <a:effectLst/>
                <a:latin typeface="URWPalladioL"/>
              </a:rPr>
              <a:t>v</a:t>
            </a:r>
            <a:r>
              <a:rPr lang="en-US" sz="1800" dirty="0">
                <a:effectLst/>
                <a:latin typeface="PalatinoLinotype"/>
              </a:rPr>
              <a:t>r</a:t>
            </a:r>
            <a:r>
              <a:rPr lang="en-US" sz="1800" dirty="0">
                <a:effectLst/>
                <a:latin typeface="URWPalladioL"/>
              </a:rPr>
              <a:t>e</a:t>
            </a:r>
            <a:r>
              <a:rPr lang="en-US" sz="1800" dirty="0">
                <a:effectLst/>
                <a:latin typeface="PalatinoLinotype"/>
              </a:rPr>
              <a:t>e</a:t>
            </a:r>
            <a:r>
              <a:rPr lang="en-US" sz="1800" dirty="0">
                <a:effectLst/>
                <a:latin typeface="URWPalladioL"/>
              </a:rPr>
              <a:t>ls</a:t>
            </a:r>
            <a:r>
              <a:rPr lang="en-US" sz="1800" dirty="0">
                <a:effectLst/>
                <a:latin typeface="PalatinoLinotype"/>
              </a:rPr>
              <a:t>g</a:t>
            </a:r>
            <a:r>
              <a:rPr lang="en-US" sz="1800" dirty="0">
                <a:effectLst/>
                <a:latin typeface="URWPalladioL"/>
              </a:rPr>
              <a:t>,</a:t>
            </a:r>
            <a:r>
              <a:rPr lang="en-US" sz="1800" dirty="0">
                <a:effectLst/>
                <a:latin typeface="PalatinoLinotype"/>
              </a:rPr>
              <a:t>u</a:t>
            </a:r>
            <a:r>
              <a:rPr lang="en-US" sz="1800" dirty="0">
                <a:effectLst/>
                <a:latin typeface="URWPalladioL"/>
              </a:rPr>
              <a:t>a</a:t>
            </a:r>
            <a:r>
              <a:rPr lang="en-US" sz="1800" dirty="0">
                <a:effectLst/>
                <a:latin typeface="PalatinoLinotype"/>
              </a:rPr>
              <a:t>l</a:t>
            </a:r>
            <a:r>
              <a:rPr lang="en-US" sz="1800" dirty="0">
                <a:effectLst/>
                <a:latin typeface="URWPalladioL"/>
              </a:rPr>
              <a:t>n</a:t>
            </a:r>
            <a:r>
              <a:rPr lang="en-US" sz="1800" dirty="0">
                <a:effectLst/>
                <a:latin typeface="PalatinoLinotype"/>
              </a:rPr>
              <a:t>at</a:t>
            </a:r>
            <a:r>
              <a:rPr lang="en-US" sz="1800" dirty="0">
                <a:effectLst/>
                <a:latin typeface="URWPalladioL"/>
              </a:rPr>
              <a:t>d</a:t>
            </a:r>
            <a:r>
              <a:rPr lang="en-US" sz="1800" dirty="0">
                <a:effectLst/>
                <a:latin typeface="PalatinoLinotype"/>
              </a:rPr>
              <a:t>es</a:t>
            </a:r>
            <a:r>
              <a:rPr lang="en-US" sz="1800" dirty="0">
                <a:effectLst/>
                <a:latin typeface="URWPalladioL"/>
              </a:rPr>
              <a:t>u</a:t>
            </a:r>
            <a:r>
              <a:rPr lang="en-US" sz="1800" dirty="0">
                <a:effectLst/>
                <a:latin typeface="PalatinoLinotype"/>
              </a:rPr>
              <a:t>ce</a:t>
            </a:r>
            <a:r>
              <a:rPr lang="en-US" sz="1800" dirty="0">
                <a:effectLst/>
                <a:latin typeface="URWPalladioL"/>
              </a:rPr>
              <a:t>p</a:t>
            </a:r>
            <a:r>
              <a:rPr lang="en-US" sz="1800" dirty="0">
                <a:effectLst/>
                <a:latin typeface="PalatinoLinotype"/>
              </a:rPr>
              <a:t>l</a:t>
            </a:r>
            <a:r>
              <a:rPr lang="en-US" sz="1800" dirty="0">
                <a:effectLst/>
                <a:latin typeface="URWPalladioL"/>
              </a:rPr>
              <a:t>p</a:t>
            </a:r>
            <a:r>
              <a:rPr lang="en-US" sz="1800" dirty="0">
                <a:effectLst/>
                <a:latin typeface="PalatinoLinotype"/>
              </a:rPr>
              <a:t>lu</a:t>
            </a:r>
            <a:r>
              <a:rPr lang="en-US" sz="1800" dirty="0">
                <a:effectLst/>
                <a:latin typeface="URWPalladioL"/>
              </a:rPr>
              <a:t>re</a:t>
            </a:r>
            <a:r>
              <a:rPr lang="en-US" sz="1800" dirty="0">
                <a:effectLst/>
                <a:latin typeface="PalatinoLinotype"/>
              </a:rPr>
              <a:t>la</a:t>
            </a:r>
            <a:r>
              <a:rPr lang="en-US" sz="1800" dirty="0">
                <a:effectLst/>
                <a:latin typeface="URWPalladioL"/>
              </a:rPr>
              <a:t>s</a:t>
            </a:r>
            <a:r>
              <a:rPr lang="en-US" sz="1800" dirty="0">
                <a:effectLst/>
                <a:latin typeface="PalatinoLinotype"/>
              </a:rPr>
              <a:t>r</a:t>
            </a:r>
            <a:r>
              <a:rPr lang="en-US" sz="1800" dirty="0">
                <a:effectLst/>
                <a:latin typeface="URWPalladioL"/>
              </a:rPr>
              <a:t>si</a:t>
            </a:r>
            <a:r>
              <a:rPr lang="en-US" sz="1800" dirty="0">
                <a:effectLst/>
                <a:latin typeface="PalatinoLinotype"/>
              </a:rPr>
              <a:t>m</a:t>
            </a:r>
            <a:r>
              <a:rPr lang="en-US" sz="1800" dirty="0">
                <a:effectLst/>
                <a:latin typeface="URWPalladioL"/>
              </a:rPr>
              <a:t>ng</a:t>
            </a:r>
            <a:r>
              <a:rPr lang="en-US" sz="1800" dirty="0">
                <a:effectLst/>
                <a:latin typeface="PalatinoLinotype"/>
              </a:rPr>
              <a:t>et</a:t>
            </a:r>
            <a:r>
              <a:rPr lang="en-US" sz="1800" dirty="0">
                <a:effectLst/>
                <a:latin typeface="URWPalladioL"/>
              </a:rPr>
              <a:t>c</a:t>
            </a:r>
            <a:r>
              <a:rPr lang="en-US" sz="1800" dirty="0">
                <a:effectLst/>
                <a:latin typeface="PalatinoLinotype"/>
              </a:rPr>
              <a:t>a</a:t>
            </a:r>
            <a:r>
              <a:rPr lang="en-US" sz="1800" dirty="0">
                <a:effectLst/>
                <a:latin typeface="URWPalladioL"/>
              </a:rPr>
              <a:t>e</a:t>
            </a:r>
            <a:r>
              <a:rPr lang="en-US" sz="1800" dirty="0">
                <a:effectLst/>
                <a:latin typeface="PalatinoLinotype"/>
              </a:rPr>
              <a:t>b</a:t>
            </a:r>
            <a:r>
              <a:rPr lang="en-US" sz="1800" dirty="0">
                <a:effectLst/>
                <a:latin typeface="URWPalladioL"/>
              </a:rPr>
              <a:t>ll</a:t>
            </a:r>
            <a:r>
              <a:rPr lang="en-US" sz="1800" dirty="0">
                <a:effectLst/>
                <a:latin typeface="PalatinoLinotype"/>
              </a:rPr>
              <a:t>o</a:t>
            </a:r>
            <a:r>
              <a:rPr lang="en-US" sz="1800" dirty="0">
                <a:effectLst/>
                <a:latin typeface="URWPalladioL"/>
              </a:rPr>
              <a:t>u</a:t>
            </a:r>
            <a:r>
              <a:rPr lang="en-US" sz="1800" dirty="0">
                <a:effectLst/>
                <a:latin typeface="PalatinoLinotype"/>
              </a:rPr>
              <a:t>li</a:t>
            </a:r>
            <a:r>
              <a:rPr lang="en-US" sz="1800" dirty="0">
                <a:effectLst/>
                <a:latin typeface="URWPalladioL"/>
              </a:rPr>
              <a:t>l</a:t>
            </a:r>
            <a:r>
              <a:rPr lang="en-US" sz="1800" dirty="0">
                <a:effectLst/>
                <a:latin typeface="PalatinoLinotype"/>
              </a:rPr>
              <a:t>s</a:t>
            </a:r>
            <a:r>
              <a:rPr lang="en-US" sz="1800" dirty="0">
                <a:effectLst/>
                <a:latin typeface="URWPalladioL"/>
              </a:rPr>
              <a:t>a</a:t>
            </a:r>
            <a:r>
              <a:rPr lang="en-US" sz="1800" dirty="0">
                <a:effectLst/>
                <a:latin typeface="PalatinoLinotype"/>
              </a:rPr>
              <a:t>m</a:t>
            </a:r>
            <a:r>
              <a:rPr lang="en-US" sz="1800" dirty="0">
                <a:effectLst/>
                <a:latin typeface="URWPalladioL"/>
              </a:rPr>
              <a:t>rin</a:t>
            </a:r>
            <a:r>
              <a:rPr lang="en-US" sz="1800" dirty="0">
                <a:effectLst/>
                <a:latin typeface="PalatinoLinotype"/>
              </a:rPr>
              <a:t>m</a:t>
            </a:r>
            <a:r>
              <a:rPr lang="en-US" sz="1800" dirty="0">
                <a:effectLst/>
                <a:latin typeface="URWPalladioL"/>
              </a:rPr>
              <a:t>v</a:t>
            </a:r>
            <a:r>
              <a:rPr lang="en-US" sz="1800" dirty="0">
                <a:effectLst/>
                <a:latin typeface="PalatinoLinotype"/>
              </a:rPr>
              <a:t>ai</a:t>
            </a:r>
            <a:r>
              <a:rPr lang="en-US" sz="1800" dirty="0">
                <a:effectLst/>
                <a:latin typeface="URWPalladioL"/>
              </a:rPr>
              <a:t>s</a:t>
            </a:r>
            <a:r>
              <a:rPr lang="en-US" sz="1800" dirty="0">
                <a:effectLst/>
                <a:latin typeface="PalatinoLinotype"/>
              </a:rPr>
              <a:t>n</a:t>
            </a:r>
            <a:r>
              <a:rPr lang="en-US" sz="1800" dirty="0">
                <a:effectLst/>
                <a:latin typeface="URWPalladioL"/>
              </a:rPr>
              <a:t>i</a:t>
            </a:r>
            <a:r>
              <a:rPr lang="en-US" sz="1800" dirty="0">
                <a:effectLst/>
                <a:latin typeface="PalatinoLinotype"/>
              </a:rPr>
              <a:t>l</a:t>
            </a:r>
            <a:r>
              <a:rPr lang="en-US" sz="1800" dirty="0">
                <a:effectLst/>
                <a:latin typeface="URWPalladioL"/>
              </a:rPr>
              <a:t>v</a:t>
            </a:r>
            <a:r>
              <a:rPr lang="en-US" sz="1800" dirty="0">
                <a:effectLst/>
                <a:latin typeface="PalatinoLinotype"/>
              </a:rPr>
              <a:t>y</a:t>
            </a:r>
            <a:r>
              <a:rPr lang="en-US" sz="1800" dirty="0">
                <a:effectLst/>
                <a:latin typeface="URWPalladioL"/>
              </a:rPr>
              <a:t>en</a:t>
            </a:r>
            <a:r>
              <a:rPr lang="en-US" sz="1800" dirty="0">
                <a:effectLst/>
                <a:latin typeface="PalatinoLinotype"/>
              </a:rPr>
              <a:t>b</a:t>
            </a:r>
            <a:r>
              <a:rPr lang="en-US" sz="1800" dirty="0">
                <a:effectLst/>
                <a:latin typeface="URWPalladioL"/>
              </a:rPr>
              <a:t>e</a:t>
            </a:r>
            <a:r>
              <a:rPr lang="en-US" sz="1800" dirty="0">
                <a:effectLst/>
                <a:latin typeface="PalatinoLinotype"/>
              </a:rPr>
              <a:t>y</a:t>
            </a:r>
            <a:r>
              <a:rPr lang="en-US" sz="1800" dirty="0">
                <a:effectLst/>
                <a:latin typeface="URWPalladioL"/>
              </a:rPr>
              <a:t>s</a:t>
            </a:r>
            <a:r>
              <a:rPr lang="en-US" sz="1800" dirty="0">
                <a:effectLst/>
                <a:latin typeface="PalatinoLinotype"/>
              </a:rPr>
              <a:t>su</a:t>
            </a:r>
            <a:r>
              <a:rPr lang="en-US" sz="1800" dirty="0">
                <a:effectLst/>
                <a:latin typeface="URWPalladioL"/>
              </a:rPr>
              <a:t>.</a:t>
            </a:r>
            <a:r>
              <a:rPr lang="en-US" sz="1800" dirty="0">
                <a:effectLst/>
                <a:latin typeface="PalatinoLinotype"/>
              </a:rPr>
              <a:t>p</a:t>
            </a:r>
            <a:r>
              <a:rPr lang="en-US" sz="1800" dirty="0">
                <a:effectLst/>
                <a:latin typeface="URWPalladioL"/>
              </a:rPr>
              <a:t>C</a:t>
            </a:r>
            <a:r>
              <a:rPr lang="en-US" sz="1800" dirty="0">
                <a:effectLst/>
                <a:latin typeface="PalatinoLinotype"/>
              </a:rPr>
              <a:t>p</a:t>
            </a:r>
            <a:r>
              <a:rPr lang="en-US" sz="1800" dirty="0">
                <a:effectLst/>
                <a:latin typeface="URWPalladioL"/>
              </a:rPr>
              <a:t>a</a:t>
            </a:r>
            <a:r>
              <a:rPr lang="en-US" sz="1800" dirty="0">
                <a:effectLst/>
                <a:latin typeface="PalatinoLinotype"/>
              </a:rPr>
              <a:t>r</a:t>
            </a:r>
            <a:r>
              <a:rPr lang="en-US" sz="1800" dirty="0">
                <a:effectLst/>
                <a:latin typeface="URWPalladioL"/>
              </a:rPr>
              <a:t>n</a:t>
            </a:r>
            <a:r>
              <a:rPr lang="en-US" sz="1800" dirty="0">
                <a:effectLst/>
                <a:latin typeface="PalatinoLinotype"/>
              </a:rPr>
              <a:t>e</a:t>
            </a:r>
            <a:r>
              <a:rPr lang="en-US" sz="1800" dirty="0">
                <a:effectLst/>
                <a:latin typeface="URWPalladioL"/>
              </a:rPr>
              <a:t>c</a:t>
            </a:r>
            <a:r>
              <a:rPr lang="en-US" sz="1800" dirty="0">
                <a:effectLst/>
                <a:latin typeface="PalatinoLinotype"/>
              </a:rPr>
              <a:t>s</a:t>
            </a:r>
            <a:r>
              <a:rPr lang="en-US" sz="1800" dirty="0">
                <a:effectLst/>
                <a:latin typeface="URWPalladioL"/>
              </a:rPr>
              <a:t>e</a:t>
            </a:r>
            <a:r>
              <a:rPr lang="en-US" sz="1800" dirty="0">
                <a:effectLst/>
                <a:latin typeface="PalatinoLinotype"/>
              </a:rPr>
              <a:t>s</a:t>
            </a:r>
            <a:r>
              <a:rPr lang="en-US" sz="1800" dirty="0">
                <a:effectLst/>
                <a:latin typeface="URWPalladioL"/>
              </a:rPr>
              <a:t>r</a:t>
            </a:r>
            <a:r>
              <a:rPr lang="en-US" sz="1800" dirty="0">
                <a:effectLst/>
                <a:latin typeface="PalatinoLinotype"/>
              </a:rPr>
              <a:t>i</a:t>
            </a:r>
            <a:r>
              <a:rPr lang="en-US" sz="1800" dirty="0">
                <a:effectLst/>
                <a:latin typeface="URWPalladioL"/>
              </a:rPr>
              <a:t>-</a:t>
            </a:r>
            <a:r>
              <a:rPr lang="en-US" sz="1800" dirty="0">
                <a:effectLst/>
                <a:latin typeface="PalatinoLinotype"/>
              </a:rPr>
              <a:t>n</a:t>
            </a:r>
            <a:r>
              <a:rPr lang="en-US" sz="1800" dirty="0">
                <a:effectLst/>
                <a:latin typeface="URWPalladioL"/>
              </a:rPr>
              <a:t>a</a:t>
            </a:r>
            <a:r>
              <a:rPr lang="en-US" sz="1800" dirty="0">
                <a:effectLst/>
                <a:latin typeface="PalatinoLinotype"/>
              </a:rPr>
              <a:t>g</a:t>
            </a:r>
            <a:r>
              <a:rPr lang="en-US" sz="1800" dirty="0">
                <a:effectLst/>
                <a:latin typeface="URWPalladioL"/>
              </a:rPr>
              <a:t>ss</a:t>
            </a:r>
            <a:r>
              <a:rPr lang="en-US" sz="1800" dirty="0">
                <a:effectLst/>
                <a:latin typeface="PalatinoLinotype"/>
              </a:rPr>
              <a:t>g</a:t>
            </a:r>
            <a:r>
              <a:rPr lang="en-US" sz="1800" dirty="0">
                <a:effectLst/>
                <a:latin typeface="URWPalladioL"/>
              </a:rPr>
              <a:t>o</a:t>
            </a:r>
            <a:r>
              <a:rPr lang="en-US" sz="1800" dirty="0">
                <a:effectLst/>
                <a:latin typeface="PalatinoLinotype"/>
              </a:rPr>
              <a:t>l</a:t>
            </a:r>
            <a:r>
              <a:rPr lang="en-US" sz="1800" dirty="0">
                <a:effectLst/>
                <a:latin typeface="URWPalladioL"/>
              </a:rPr>
              <a:t>c</a:t>
            </a:r>
            <a:r>
              <a:rPr lang="en-US" sz="1800" dirty="0">
                <a:effectLst/>
                <a:latin typeface="PalatinoLinotype"/>
              </a:rPr>
              <a:t>y</a:t>
            </a:r>
            <a:r>
              <a:rPr lang="en-US" sz="1800" dirty="0">
                <a:effectLst/>
                <a:latin typeface="URWPalladioL"/>
              </a:rPr>
              <a:t>i</a:t>
            </a:r>
            <a:r>
              <a:rPr lang="en-US" sz="1800" dirty="0">
                <a:effectLst/>
                <a:latin typeface="PalatinoLinotype"/>
              </a:rPr>
              <a:t>c</a:t>
            </a:r>
            <a:r>
              <a:rPr lang="en-US" sz="1800" dirty="0">
                <a:effectLst/>
                <a:latin typeface="URWPalladioL"/>
              </a:rPr>
              <a:t>a</a:t>
            </a:r>
            <a:r>
              <a:rPr lang="en-US" sz="1800" dirty="0">
                <a:effectLst/>
                <a:latin typeface="PalatinoLinotype"/>
              </a:rPr>
              <a:t>o</a:t>
            </a:r>
            <a:r>
              <a:rPr lang="en-US" sz="1800" dirty="0">
                <a:effectLst/>
                <a:latin typeface="URWPalladioL"/>
              </a:rPr>
              <a:t>te</a:t>
            </a:r>
            <a:r>
              <a:rPr lang="en-US" sz="1800" dirty="0">
                <a:effectLst/>
                <a:latin typeface="PalatinoLinotype"/>
              </a:rPr>
              <a:t>ly</a:t>
            </a:r>
            <a:r>
              <a:rPr lang="en-US" sz="1800" dirty="0">
                <a:effectLst/>
                <a:latin typeface="URWPalladioL"/>
              </a:rPr>
              <a:t>d</a:t>
            </a:r>
            <a:r>
              <a:rPr lang="en-US" sz="1800" dirty="0">
                <a:effectLst/>
                <a:latin typeface="PalatinoLinotype"/>
              </a:rPr>
              <a:t>s</a:t>
            </a:r>
            <a:r>
              <a:rPr lang="en-US" sz="1800" dirty="0">
                <a:effectLst/>
                <a:latin typeface="URWPalladioL"/>
              </a:rPr>
              <a:t>p</a:t>
            </a:r>
            <a:r>
              <a:rPr lang="en-US" sz="1800" dirty="0">
                <a:effectLst/>
                <a:latin typeface="PalatinoLinotype"/>
              </a:rPr>
              <a:t>is</a:t>
            </a:r>
            <a:r>
              <a:rPr lang="en-US" sz="1800" dirty="0">
                <a:effectLst/>
                <a:latin typeface="URWPalladioL"/>
              </a:rPr>
              <a:t>5</a:t>
            </a:r>
            <a:r>
              <a:rPr lang="en-US" sz="1800" dirty="0">
                <a:effectLst/>
                <a:latin typeface="PalatinoLinotype"/>
              </a:rPr>
              <a:t>,</a:t>
            </a:r>
            <a:r>
              <a:rPr lang="en-US" sz="1800" dirty="0">
                <a:effectLst/>
                <a:latin typeface="URWPalladioL"/>
              </a:rPr>
              <a:t>3</a:t>
            </a:r>
            <a:r>
              <a:rPr lang="en-US" sz="1800" dirty="0">
                <a:effectLst/>
                <a:latin typeface="PalatinoLinotype"/>
              </a:rPr>
              <a:t>en</a:t>
            </a:r>
            <a:r>
              <a:rPr lang="en-US" sz="1800" dirty="0">
                <a:effectLst/>
                <a:latin typeface="URWPalladioL"/>
              </a:rPr>
              <a:t>m</a:t>
            </a:r>
            <a:r>
              <a:rPr lang="en-US" sz="1800" dirty="0">
                <a:effectLst/>
                <a:latin typeface="PalatinoLinotype"/>
              </a:rPr>
              <a:t>h</a:t>
            </a:r>
            <a:r>
              <a:rPr lang="en-US" sz="1800" dirty="0">
                <a:effectLst/>
                <a:latin typeface="URWPalladioL"/>
              </a:rPr>
              <a:t>u</a:t>
            </a:r>
            <a:r>
              <a:rPr lang="en-US" sz="1800" dirty="0">
                <a:effectLst/>
                <a:latin typeface="PalatinoLinotype"/>
              </a:rPr>
              <a:t>a</a:t>
            </a:r>
            <a:r>
              <a:rPr lang="en-US" sz="1800" dirty="0">
                <a:effectLst/>
                <a:latin typeface="URWPalladioL"/>
              </a:rPr>
              <a:t>t</a:t>
            </a:r>
            <a:r>
              <a:rPr lang="en-US" sz="1800" dirty="0">
                <a:effectLst/>
                <a:latin typeface="PalatinoLinotype"/>
              </a:rPr>
              <a:t>n</a:t>
            </a:r>
            <a:r>
              <a:rPr lang="en-US" sz="1800" dirty="0">
                <a:effectLst/>
                <a:latin typeface="URWPalladioL"/>
              </a:rPr>
              <a:t>a</a:t>
            </a:r>
            <a:r>
              <a:rPr lang="en-US" sz="1800" dirty="0">
                <a:effectLst/>
                <a:latin typeface="PalatinoLinotype"/>
              </a:rPr>
              <a:t>c</a:t>
            </a:r>
            <a:r>
              <a:rPr lang="en-US" sz="1800" dirty="0">
                <a:effectLst/>
                <a:latin typeface="URWPalladioL"/>
              </a:rPr>
              <a:t>n</a:t>
            </a:r>
            <a:r>
              <a:rPr lang="en-US" sz="1800" dirty="0">
                <a:effectLst/>
                <a:latin typeface="PalatinoLinotype"/>
              </a:rPr>
              <a:t>-</a:t>
            </a:r>
            <a:r>
              <a:rPr lang="en-US" sz="1800" dirty="0">
                <a:effectLst/>
                <a:latin typeface="URWPalladioL"/>
              </a:rPr>
              <a:t>ts,incontrast, </a:t>
            </a:r>
            <a:endParaRPr lang="en-US" dirty="0"/>
          </a:p>
          <a:p>
            <a:r>
              <a:rPr lang="en-US" sz="1800" dirty="0" err="1">
                <a:effectLst/>
                <a:latin typeface="PalatinoLinotype"/>
              </a:rPr>
              <a:t>ing</a:t>
            </a:r>
            <a:r>
              <a:rPr lang="en-US" sz="1800" dirty="0">
                <a:effectLst/>
                <a:latin typeface="PalatinoLinotype"/>
              </a:rPr>
              <a:t> DNA repair, reflecting cellular stress, modulating ROS levels, and suppressing cellular </a:t>
            </a:r>
            <a:r>
              <a:rPr lang="en-US" sz="1800" dirty="0" err="1">
                <a:effectLst/>
                <a:latin typeface="PalatinoLinotype"/>
              </a:rPr>
              <a:t>inva</a:t>
            </a:r>
            <a:r>
              <a:rPr lang="en-US" sz="1800" dirty="0">
                <a:effectLst/>
                <a:latin typeface="PalatinoLinotype"/>
              </a:rPr>
              <a:t>- </a:t>
            </a:r>
            <a:endParaRPr lang="en-US" dirty="0"/>
          </a:p>
          <a:p>
            <a:r>
              <a:rPr lang="en-US" sz="1800" dirty="0">
                <a:effectLst/>
                <a:latin typeface="URWPalladioL"/>
              </a:rPr>
              <a:t>block/attenuate </a:t>
            </a:r>
            <a:r>
              <a:rPr lang="en-US" sz="1800" dirty="0" err="1">
                <a:effectLst/>
                <a:latin typeface="URWPalladioL"/>
              </a:rPr>
              <a:t>wt</a:t>
            </a:r>
            <a:r>
              <a:rPr lang="en-US" sz="1800" dirty="0">
                <a:effectLst/>
                <a:latin typeface="URWPalladioL"/>
              </a:rPr>
              <a:t> p53 function(s) and enhance tumor initiation, progression, and invasiveness by suppressing DNA repair, </a:t>
            </a:r>
            <a:endParaRPr lang="en-US" dirty="0"/>
          </a:p>
          <a:p>
            <a:r>
              <a:rPr lang="en-US" sz="1800" dirty="0" err="1">
                <a:effectLst/>
                <a:latin typeface="PalatinoLinotype"/>
              </a:rPr>
              <a:t>siveness</a:t>
            </a:r>
            <a:r>
              <a:rPr lang="en-US" sz="1800" dirty="0">
                <a:effectLst/>
                <a:latin typeface="PalatinoLinotype"/>
              </a:rPr>
              <a:t>. Cancer-associated p53 mutants, in contrast, block/attenuate </a:t>
            </a:r>
            <a:r>
              <a:rPr lang="en-US" sz="1800" dirty="0" err="1">
                <a:effectLst/>
                <a:latin typeface="PalatinoLinotype"/>
              </a:rPr>
              <a:t>wt</a:t>
            </a:r>
            <a:r>
              <a:rPr lang="en-US" sz="1800" dirty="0">
                <a:effectLst/>
                <a:latin typeface="PalatinoLinotype"/>
              </a:rPr>
              <a:t> p53 function(s) and </a:t>
            </a:r>
            <a:r>
              <a:rPr lang="en-US" sz="1800" dirty="0" err="1">
                <a:effectLst/>
                <a:latin typeface="PalatinoLinotype"/>
              </a:rPr>
              <a:t>en</a:t>
            </a:r>
            <a:r>
              <a:rPr lang="en-US" sz="1800" dirty="0">
                <a:effectLst/>
                <a:latin typeface="PalatinoLinotype"/>
              </a:rPr>
              <a:t>- </a:t>
            </a:r>
            <a:endParaRPr lang="en-US" dirty="0"/>
          </a:p>
          <a:p>
            <a:r>
              <a:rPr lang="en-US" sz="1800" dirty="0">
                <a:effectLst/>
                <a:latin typeface="URWPalladioL"/>
              </a:rPr>
              <a:t>immune response, and response to cancer therapy (attenuating RCD) and enhancing cell proliferation, migration, and </a:t>
            </a:r>
            <a:endParaRPr lang="en-US" dirty="0"/>
          </a:p>
          <a:p>
            <a:r>
              <a:rPr lang="en-US" sz="1800" dirty="0">
                <a:effectLst/>
                <a:latin typeface="PalatinoLinotype"/>
              </a:rPr>
              <a:t>hance tumor initiation, progression, and invasiveness by suppressing DNA repair, immune re- </a:t>
            </a:r>
            <a:endParaRPr lang="en-US" dirty="0"/>
          </a:p>
          <a:p>
            <a:r>
              <a:rPr lang="en-US" sz="1800" dirty="0">
                <a:effectLst/>
                <a:latin typeface="URWPalladioL"/>
              </a:rPr>
              <a:t>metastases [</a:t>
            </a:r>
            <a:r>
              <a:rPr lang="en-US" sz="1800" dirty="0">
                <a:solidFill>
                  <a:srgbClr val="0772B5"/>
                </a:solidFill>
                <a:effectLst/>
                <a:latin typeface="URWPalladioL"/>
              </a:rPr>
              <a:t>21</a:t>
            </a:r>
            <a:r>
              <a:rPr lang="en-US" sz="1800" dirty="0">
                <a:effectLst/>
                <a:latin typeface="URWPalladioL"/>
              </a:rPr>
              <a:t>,</a:t>
            </a:r>
            <a:r>
              <a:rPr lang="en-US" sz="1800" dirty="0">
                <a:solidFill>
                  <a:srgbClr val="0772B5"/>
                </a:solidFill>
                <a:effectLst/>
                <a:latin typeface="URWPalladioL"/>
              </a:rPr>
              <a:t>22</a:t>
            </a:r>
            <a:r>
              <a:rPr lang="en-US" sz="1800" dirty="0">
                <a:effectLst/>
                <a:latin typeface="URWPalladioL"/>
              </a:rPr>
              <a:t>]. Mutant p53 in cancer cells can be partly rescued by mt-to-</a:t>
            </a:r>
            <a:r>
              <a:rPr lang="en-US" sz="1800" dirty="0" err="1">
                <a:effectLst/>
                <a:latin typeface="URWPalladioL"/>
              </a:rPr>
              <a:t>wt</a:t>
            </a:r>
            <a:r>
              <a:rPr lang="en-US" sz="1800" dirty="0">
                <a:effectLst/>
                <a:latin typeface="URWPalladioL"/>
              </a:rPr>
              <a:t> p53 reactivation compounds [</a:t>
            </a:r>
            <a:r>
              <a:rPr lang="en-US" sz="1800" dirty="0">
                <a:solidFill>
                  <a:srgbClr val="0772B5"/>
                </a:solidFill>
                <a:effectLst/>
                <a:latin typeface="URWPalladioL"/>
              </a:rPr>
              <a:t>23</a:t>
            </a:r>
            <a:r>
              <a:rPr lang="en-US" sz="1800" dirty="0">
                <a:effectLst/>
                <a:latin typeface="URWPalladioL"/>
              </a:rPr>
              <a:t>] or mt p53 </a:t>
            </a:r>
            <a:r>
              <a:rPr lang="en-US" sz="1800" dirty="0" err="1">
                <a:effectLst/>
                <a:latin typeface="PalatinoLinotype"/>
              </a:rPr>
              <a:t>sponse</a:t>
            </a:r>
            <a:r>
              <a:rPr lang="en-US" sz="1800" dirty="0">
                <a:effectLst/>
                <a:latin typeface="PalatinoLinotype"/>
              </a:rPr>
              <a:t>, and response to cancer therapy (attenuating RCD) and enhancing cell proliferation, </a:t>
            </a:r>
            <a:r>
              <a:rPr lang="en-US" sz="1800" dirty="0" err="1">
                <a:effectLst/>
                <a:latin typeface="PalatinoLinotype"/>
              </a:rPr>
              <a:t>migra</a:t>
            </a:r>
            <a:r>
              <a:rPr lang="en-US" sz="1800" dirty="0">
                <a:effectLst/>
                <a:latin typeface="PalatinoLinotype"/>
              </a:rPr>
              <a:t>- </a:t>
            </a:r>
            <a:endParaRPr lang="en-US" dirty="0"/>
          </a:p>
          <a:p>
            <a:r>
              <a:rPr lang="en-US" sz="1800" dirty="0">
                <a:effectLst/>
                <a:latin typeface="URWPalladioL"/>
              </a:rPr>
              <a:t>can be exploited for therapy via synthetic lethality. Diet and environmental carcinogens represent environmental and mi- </a:t>
            </a:r>
            <a:endParaRPr lang="en-US" dirty="0"/>
          </a:p>
          <a:p>
            <a:r>
              <a:rPr lang="en-US" sz="1800" dirty="0" err="1">
                <a:effectLst/>
                <a:latin typeface="PalatinoLinotype"/>
              </a:rPr>
              <a:t>tion</a:t>
            </a:r>
            <a:r>
              <a:rPr lang="en-US" sz="1800" dirty="0">
                <a:effectLst/>
                <a:latin typeface="PalatinoLinotype"/>
              </a:rPr>
              <a:t>, and metastases [21,22]. Mutant p53 in cancer cells can be partly rescued by mt-to-</a:t>
            </a:r>
            <a:r>
              <a:rPr lang="en-US" sz="1800" dirty="0" err="1">
                <a:effectLst/>
                <a:latin typeface="PalatinoLinotype"/>
              </a:rPr>
              <a:t>wt</a:t>
            </a:r>
            <a:r>
              <a:rPr lang="en-US" sz="1800" dirty="0">
                <a:effectLst/>
                <a:latin typeface="PalatinoLinotype"/>
              </a:rPr>
              <a:t> p53 </a:t>
            </a:r>
            <a:r>
              <a:rPr lang="en-US" sz="1800" dirty="0" err="1">
                <a:effectLst/>
                <a:latin typeface="PalatinoLinotype"/>
              </a:rPr>
              <a:t>reac</a:t>
            </a:r>
            <a:r>
              <a:rPr lang="en-US" sz="1800" dirty="0">
                <a:effectLst/>
                <a:latin typeface="PalatinoLinotype"/>
              </a:rPr>
              <a:t>- </a:t>
            </a:r>
            <a:endParaRPr lang="en-US" dirty="0"/>
          </a:p>
          <a:p>
            <a:r>
              <a:rPr lang="en-US" sz="1800" dirty="0" err="1">
                <a:effectLst/>
                <a:latin typeface="URWPalladioL"/>
              </a:rPr>
              <a:t>croenvironmental</a:t>
            </a:r>
            <a:r>
              <a:rPr lang="en-US" sz="1800" dirty="0">
                <a:effectLst/>
                <a:latin typeface="URWPalladioL"/>
              </a:rPr>
              <a:t> (including interaction of diet with microbiota) etiological factors involved in sporadic carcinogenesis [</a:t>
            </a:r>
            <a:r>
              <a:rPr lang="en-US" sz="1800" dirty="0">
                <a:solidFill>
                  <a:srgbClr val="0772B5"/>
                </a:solidFill>
                <a:effectLst/>
                <a:latin typeface="URWPalladioL"/>
              </a:rPr>
              <a:t>24</a:t>
            </a:r>
            <a:r>
              <a:rPr lang="en-US" sz="1800" dirty="0">
                <a:effectLst/>
                <a:latin typeface="URWPalladioL"/>
              </a:rPr>
              <a:t>]. </a:t>
            </a:r>
            <a:r>
              <a:rPr lang="en-US" sz="1800" dirty="0" err="1">
                <a:effectLst/>
                <a:latin typeface="PalatinoLinotype"/>
              </a:rPr>
              <a:t>tivation</a:t>
            </a:r>
            <a:r>
              <a:rPr lang="en-US" sz="1800" dirty="0">
                <a:effectLst/>
                <a:latin typeface="PalatinoLinotype"/>
              </a:rPr>
              <a:t> compounds [23] or mt p53 can be exploited for therapy via synthetic lethality. Diet and </a:t>
            </a:r>
            <a:endParaRPr lang="en-US" dirty="0"/>
          </a:p>
          <a:p>
            <a:endParaRPr lang="en-IL" dirty="0"/>
          </a:p>
        </p:txBody>
      </p:sp>
      <p:sp>
        <p:nvSpPr>
          <p:cNvPr id="4" name="Slide Number Placeholder 3"/>
          <p:cNvSpPr>
            <a:spLocks noGrp="1"/>
          </p:cNvSpPr>
          <p:nvPr>
            <p:ph type="sldNum" sz="quarter" idx="5"/>
          </p:nvPr>
        </p:nvSpPr>
        <p:spPr/>
        <p:txBody>
          <a:bodyPr/>
          <a:lstStyle/>
          <a:p>
            <a:fld id="{849C0642-D32B-6944-AC6E-CBAE801D1E92}" type="slidenum">
              <a:rPr lang="en-IL" smtClean="0"/>
              <a:t>15</a:t>
            </a:fld>
            <a:endParaRPr lang="en-IL"/>
          </a:p>
        </p:txBody>
      </p:sp>
    </p:spTree>
    <p:extLst>
      <p:ext uri="{BB962C8B-B14F-4D97-AF65-F5344CB8AC3E}">
        <p14:creationId xmlns:p14="http://schemas.microsoft.com/office/powerpoint/2010/main" val="3450941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6C1F-AE54-A2C5-11A8-24026E2243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4EC59657-96DC-D5F2-A194-FCFCA2AE8B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91C862E3-0A0E-0F34-485F-2D3DA0479C9F}"/>
              </a:ext>
            </a:extLst>
          </p:cNvPr>
          <p:cNvSpPr>
            <a:spLocks noGrp="1"/>
          </p:cNvSpPr>
          <p:nvPr>
            <p:ph type="dt" sz="half" idx="10"/>
          </p:nvPr>
        </p:nvSpPr>
        <p:spPr/>
        <p:txBody>
          <a:bodyPr/>
          <a:lstStyle/>
          <a:p>
            <a:fld id="{C030ADA2-D1CB-3148-8C56-5B90471C5CA3}" type="datetimeFigureOut">
              <a:rPr lang="en-IL" smtClean="0"/>
              <a:t>05/23/2023</a:t>
            </a:fld>
            <a:endParaRPr lang="en-IL"/>
          </a:p>
        </p:txBody>
      </p:sp>
      <p:sp>
        <p:nvSpPr>
          <p:cNvPr id="5" name="Footer Placeholder 4">
            <a:extLst>
              <a:ext uri="{FF2B5EF4-FFF2-40B4-BE49-F238E27FC236}">
                <a16:creationId xmlns:a16="http://schemas.microsoft.com/office/drawing/2014/main" id="{24FFBCCE-3D36-ED72-DB01-3A1FE41D03EE}"/>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6BDB746A-6EDE-9B32-3B33-1EC557751745}"/>
              </a:ext>
            </a:extLst>
          </p:cNvPr>
          <p:cNvSpPr>
            <a:spLocks noGrp="1"/>
          </p:cNvSpPr>
          <p:nvPr>
            <p:ph type="sldNum" sz="quarter" idx="12"/>
          </p:nvPr>
        </p:nvSpPr>
        <p:spPr/>
        <p:txBody>
          <a:bodyPr/>
          <a:lstStyle/>
          <a:p>
            <a:fld id="{4EA59282-D7DF-0B44-A427-34EB1147C432}" type="slidenum">
              <a:rPr lang="en-IL" smtClean="0"/>
              <a:t>‹#›</a:t>
            </a:fld>
            <a:endParaRPr lang="en-IL"/>
          </a:p>
        </p:txBody>
      </p:sp>
    </p:spTree>
    <p:extLst>
      <p:ext uri="{BB962C8B-B14F-4D97-AF65-F5344CB8AC3E}">
        <p14:creationId xmlns:p14="http://schemas.microsoft.com/office/powerpoint/2010/main" val="1889612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911B3-4532-E909-8F2C-B9A888B56820}"/>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2F16C405-9F32-117F-8968-2D0B4CB1F2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B9612253-C369-E55E-EB84-2E5B1CC7E0A2}"/>
              </a:ext>
            </a:extLst>
          </p:cNvPr>
          <p:cNvSpPr>
            <a:spLocks noGrp="1"/>
          </p:cNvSpPr>
          <p:nvPr>
            <p:ph type="dt" sz="half" idx="10"/>
          </p:nvPr>
        </p:nvSpPr>
        <p:spPr/>
        <p:txBody>
          <a:bodyPr/>
          <a:lstStyle/>
          <a:p>
            <a:fld id="{C030ADA2-D1CB-3148-8C56-5B90471C5CA3}" type="datetimeFigureOut">
              <a:rPr lang="en-IL" smtClean="0"/>
              <a:t>05/23/2023</a:t>
            </a:fld>
            <a:endParaRPr lang="en-IL"/>
          </a:p>
        </p:txBody>
      </p:sp>
      <p:sp>
        <p:nvSpPr>
          <p:cNvPr id="5" name="Footer Placeholder 4">
            <a:extLst>
              <a:ext uri="{FF2B5EF4-FFF2-40B4-BE49-F238E27FC236}">
                <a16:creationId xmlns:a16="http://schemas.microsoft.com/office/drawing/2014/main" id="{9B3A2EDB-C177-4EB1-26C5-404B78FE0A65}"/>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B28E75D1-A1A9-4A7F-4B71-44B814C1D85F}"/>
              </a:ext>
            </a:extLst>
          </p:cNvPr>
          <p:cNvSpPr>
            <a:spLocks noGrp="1"/>
          </p:cNvSpPr>
          <p:nvPr>
            <p:ph type="sldNum" sz="quarter" idx="12"/>
          </p:nvPr>
        </p:nvSpPr>
        <p:spPr/>
        <p:txBody>
          <a:bodyPr/>
          <a:lstStyle/>
          <a:p>
            <a:fld id="{4EA59282-D7DF-0B44-A427-34EB1147C432}" type="slidenum">
              <a:rPr lang="en-IL" smtClean="0"/>
              <a:t>‹#›</a:t>
            </a:fld>
            <a:endParaRPr lang="en-IL"/>
          </a:p>
        </p:txBody>
      </p:sp>
    </p:spTree>
    <p:extLst>
      <p:ext uri="{BB962C8B-B14F-4D97-AF65-F5344CB8AC3E}">
        <p14:creationId xmlns:p14="http://schemas.microsoft.com/office/powerpoint/2010/main" val="166852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E18CF-4518-FDAC-A25C-FF9FEA8365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1CE9C31E-E8D4-7DBE-472D-79F14D0C39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6D007D63-D9BD-26EB-C9F9-B5192CFCED37}"/>
              </a:ext>
            </a:extLst>
          </p:cNvPr>
          <p:cNvSpPr>
            <a:spLocks noGrp="1"/>
          </p:cNvSpPr>
          <p:nvPr>
            <p:ph type="dt" sz="half" idx="10"/>
          </p:nvPr>
        </p:nvSpPr>
        <p:spPr/>
        <p:txBody>
          <a:bodyPr/>
          <a:lstStyle/>
          <a:p>
            <a:fld id="{C030ADA2-D1CB-3148-8C56-5B90471C5CA3}" type="datetimeFigureOut">
              <a:rPr lang="en-IL" smtClean="0"/>
              <a:t>05/23/2023</a:t>
            </a:fld>
            <a:endParaRPr lang="en-IL"/>
          </a:p>
        </p:txBody>
      </p:sp>
      <p:sp>
        <p:nvSpPr>
          <p:cNvPr id="5" name="Footer Placeholder 4">
            <a:extLst>
              <a:ext uri="{FF2B5EF4-FFF2-40B4-BE49-F238E27FC236}">
                <a16:creationId xmlns:a16="http://schemas.microsoft.com/office/drawing/2014/main" id="{4C9300B8-1E81-AF17-72F2-6566B9989F46}"/>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0CD25E79-C754-7ACF-7577-03A750A785CB}"/>
              </a:ext>
            </a:extLst>
          </p:cNvPr>
          <p:cNvSpPr>
            <a:spLocks noGrp="1"/>
          </p:cNvSpPr>
          <p:nvPr>
            <p:ph type="sldNum" sz="quarter" idx="12"/>
          </p:nvPr>
        </p:nvSpPr>
        <p:spPr/>
        <p:txBody>
          <a:bodyPr/>
          <a:lstStyle/>
          <a:p>
            <a:fld id="{4EA59282-D7DF-0B44-A427-34EB1147C432}" type="slidenum">
              <a:rPr lang="en-IL" smtClean="0"/>
              <a:t>‹#›</a:t>
            </a:fld>
            <a:endParaRPr lang="en-IL"/>
          </a:p>
        </p:txBody>
      </p:sp>
    </p:spTree>
    <p:extLst>
      <p:ext uri="{BB962C8B-B14F-4D97-AF65-F5344CB8AC3E}">
        <p14:creationId xmlns:p14="http://schemas.microsoft.com/office/powerpoint/2010/main" val="179378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E192-FCC4-3AA8-653C-D8B250F6B224}"/>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C93AC890-376A-AD27-77EA-28D3F30EFC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A738321D-E2A1-39C8-3CC5-B0FF0DBDCB29}"/>
              </a:ext>
            </a:extLst>
          </p:cNvPr>
          <p:cNvSpPr>
            <a:spLocks noGrp="1"/>
          </p:cNvSpPr>
          <p:nvPr>
            <p:ph type="dt" sz="half" idx="10"/>
          </p:nvPr>
        </p:nvSpPr>
        <p:spPr/>
        <p:txBody>
          <a:bodyPr/>
          <a:lstStyle/>
          <a:p>
            <a:fld id="{C030ADA2-D1CB-3148-8C56-5B90471C5CA3}" type="datetimeFigureOut">
              <a:rPr lang="en-IL" smtClean="0"/>
              <a:t>05/23/2023</a:t>
            </a:fld>
            <a:endParaRPr lang="en-IL"/>
          </a:p>
        </p:txBody>
      </p:sp>
      <p:sp>
        <p:nvSpPr>
          <p:cNvPr id="5" name="Footer Placeholder 4">
            <a:extLst>
              <a:ext uri="{FF2B5EF4-FFF2-40B4-BE49-F238E27FC236}">
                <a16:creationId xmlns:a16="http://schemas.microsoft.com/office/drawing/2014/main" id="{76606E41-5E86-0C5A-AF79-352767F20012}"/>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02A70ED5-5E88-D3B6-C96C-954BA9CEB074}"/>
              </a:ext>
            </a:extLst>
          </p:cNvPr>
          <p:cNvSpPr>
            <a:spLocks noGrp="1"/>
          </p:cNvSpPr>
          <p:nvPr>
            <p:ph type="sldNum" sz="quarter" idx="12"/>
          </p:nvPr>
        </p:nvSpPr>
        <p:spPr/>
        <p:txBody>
          <a:bodyPr/>
          <a:lstStyle/>
          <a:p>
            <a:fld id="{4EA59282-D7DF-0B44-A427-34EB1147C432}" type="slidenum">
              <a:rPr lang="en-IL" smtClean="0"/>
              <a:t>‹#›</a:t>
            </a:fld>
            <a:endParaRPr lang="en-IL"/>
          </a:p>
        </p:txBody>
      </p:sp>
    </p:spTree>
    <p:extLst>
      <p:ext uri="{BB962C8B-B14F-4D97-AF65-F5344CB8AC3E}">
        <p14:creationId xmlns:p14="http://schemas.microsoft.com/office/powerpoint/2010/main" val="1454818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EAEE-7554-E007-4DBC-A9AA8D3DE1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60B25ADF-B409-1D7B-39BC-9053FDA094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6133F0-6A0F-D848-BC73-C17507CB88AB}"/>
              </a:ext>
            </a:extLst>
          </p:cNvPr>
          <p:cNvSpPr>
            <a:spLocks noGrp="1"/>
          </p:cNvSpPr>
          <p:nvPr>
            <p:ph type="dt" sz="half" idx="10"/>
          </p:nvPr>
        </p:nvSpPr>
        <p:spPr/>
        <p:txBody>
          <a:bodyPr/>
          <a:lstStyle/>
          <a:p>
            <a:fld id="{C030ADA2-D1CB-3148-8C56-5B90471C5CA3}" type="datetimeFigureOut">
              <a:rPr lang="en-IL" smtClean="0"/>
              <a:t>05/23/2023</a:t>
            </a:fld>
            <a:endParaRPr lang="en-IL"/>
          </a:p>
        </p:txBody>
      </p:sp>
      <p:sp>
        <p:nvSpPr>
          <p:cNvPr id="5" name="Footer Placeholder 4">
            <a:extLst>
              <a:ext uri="{FF2B5EF4-FFF2-40B4-BE49-F238E27FC236}">
                <a16:creationId xmlns:a16="http://schemas.microsoft.com/office/drawing/2014/main" id="{0D5BA021-CA3F-4EF3-8562-CB493ECE8A44}"/>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34917E3C-F249-94FF-03BE-E1D814231E2D}"/>
              </a:ext>
            </a:extLst>
          </p:cNvPr>
          <p:cNvSpPr>
            <a:spLocks noGrp="1"/>
          </p:cNvSpPr>
          <p:nvPr>
            <p:ph type="sldNum" sz="quarter" idx="12"/>
          </p:nvPr>
        </p:nvSpPr>
        <p:spPr/>
        <p:txBody>
          <a:bodyPr/>
          <a:lstStyle/>
          <a:p>
            <a:fld id="{4EA59282-D7DF-0B44-A427-34EB1147C432}" type="slidenum">
              <a:rPr lang="en-IL" smtClean="0"/>
              <a:t>‹#›</a:t>
            </a:fld>
            <a:endParaRPr lang="en-IL"/>
          </a:p>
        </p:txBody>
      </p:sp>
    </p:spTree>
    <p:extLst>
      <p:ext uri="{BB962C8B-B14F-4D97-AF65-F5344CB8AC3E}">
        <p14:creationId xmlns:p14="http://schemas.microsoft.com/office/powerpoint/2010/main" val="393026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DF7E1-EEF2-355F-7035-4595C749CFA4}"/>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6C830A6A-52B1-24B1-FE43-41C8FE5C08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E6252C87-FDA0-2B61-74C0-49F054FFDF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25C28C84-CFCA-C741-1CA6-8AE3C01DDEB8}"/>
              </a:ext>
            </a:extLst>
          </p:cNvPr>
          <p:cNvSpPr>
            <a:spLocks noGrp="1"/>
          </p:cNvSpPr>
          <p:nvPr>
            <p:ph type="dt" sz="half" idx="10"/>
          </p:nvPr>
        </p:nvSpPr>
        <p:spPr/>
        <p:txBody>
          <a:bodyPr/>
          <a:lstStyle/>
          <a:p>
            <a:fld id="{C030ADA2-D1CB-3148-8C56-5B90471C5CA3}" type="datetimeFigureOut">
              <a:rPr lang="en-IL" smtClean="0"/>
              <a:t>05/23/2023</a:t>
            </a:fld>
            <a:endParaRPr lang="en-IL"/>
          </a:p>
        </p:txBody>
      </p:sp>
      <p:sp>
        <p:nvSpPr>
          <p:cNvPr id="6" name="Footer Placeholder 5">
            <a:extLst>
              <a:ext uri="{FF2B5EF4-FFF2-40B4-BE49-F238E27FC236}">
                <a16:creationId xmlns:a16="http://schemas.microsoft.com/office/drawing/2014/main" id="{FA83EFAB-D4CC-4868-151D-6CAA19F8BCD8}"/>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1A4C8870-4928-15A0-07A5-B306529E8CFF}"/>
              </a:ext>
            </a:extLst>
          </p:cNvPr>
          <p:cNvSpPr>
            <a:spLocks noGrp="1"/>
          </p:cNvSpPr>
          <p:nvPr>
            <p:ph type="sldNum" sz="quarter" idx="12"/>
          </p:nvPr>
        </p:nvSpPr>
        <p:spPr/>
        <p:txBody>
          <a:bodyPr/>
          <a:lstStyle/>
          <a:p>
            <a:fld id="{4EA59282-D7DF-0B44-A427-34EB1147C432}" type="slidenum">
              <a:rPr lang="en-IL" smtClean="0"/>
              <a:t>‹#›</a:t>
            </a:fld>
            <a:endParaRPr lang="en-IL"/>
          </a:p>
        </p:txBody>
      </p:sp>
    </p:spTree>
    <p:extLst>
      <p:ext uri="{BB962C8B-B14F-4D97-AF65-F5344CB8AC3E}">
        <p14:creationId xmlns:p14="http://schemas.microsoft.com/office/powerpoint/2010/main" val="3747237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82E6C-A4B1-0269-9AD2-FAE5C8E50B2C}"/>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04D20730-A3C9-E8F8-8776-39DFBC9683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4EAE4A-7A75-2581-3D08-F3B6BDB079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FE4A2ECA-00F3-F43E-A782-E4EEC4E11A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F3BAAF-168A-A5AE-3BBE-5DD42E6628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CEFAB0AB-B643-DE36-6255-11FE21D0F985}"/>
              </a:ext>
            </a:extLst>
          </p:cNvPr>
          <p:cNvSpPr>
            <a:spLocks noGrp="1"/>
          </p:cNvSpPr>
          <p:nvPr>
            <p:ph type="dt" sz="half" idx="10"/>
          </p:nvPr>
        </p:nvSpPr>
        <p:spPr/>
        <p:txBody>
          <a:bodyPr/>
          <a:lstStyle/>
          <a:p>
            <a:fld id="{C030ADA2-D1CB-3148-8C56-5B90471C5CA3}" type="datetimeFigureOut">
              <a:rPr lang="en-IL" smtClean="0"/>
              <a:t>05/23/2023</a:t>
            </a:fld>
            <a:endParaRPr lang="en-IL"/>
          </a:p>
        </p:txBody>
      </p:sp>
      <p:sp>
        <p:nvSpPr>
          <p:cNvPr id="8" name="Footer Placeholder 7">
            <a:extLst>
              <a:ext uri="{FF2B5EF4-FFF2-40B4-BE49-F238E27FC236}">
                <a16:creationId xmlns:a16="http://schemas.microsoft.com/office/drawing/2014/main" id="{73CBA1BA-0078-5FAD-483D-DE84D8CB3AA5}"/>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0D668886-528A-3DB1-44D8-F90637CF45D4}"/>
              </a:ext>
            </a:extLst>
          </p:cNvPr>
          <p:cNvSpPr>
            <a:spLocks noGrp="1"/>
          </p:cNvSpPr>
          <p:nvPr>
            <p:ph type="sldNum" sz="quarter" idx="12"/>
          </p:nvPr>
        </p:nvSpPr>
        <p:spPr/>
        <p:txBody>
          <a:bodyPr/>
          <a:lstStyle/>
          <a:p>
            <a:fld id="{4EA59282-D7DF-0B44-A427-34EB1147C432}" type="slidenum">
              <a:rPr lang="en-IL" smtClean="0"/>
              <a:t>‹#›</a:t>
            </a:fld>
            <a:endParaRPr lang="en-IL"/>
          </a:p>
        </p:txBody>
      </p:sp>
    </p:spTree>
    <p:extLst>
      <p:ext uri="{BB962C8B-B14F-4D97-AF65-F5344CB8AC3E}">
        <p14:creationId xmlns:p14="http://schemas.microsoft.com/office/powerpoint/2010/main" val="3186055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F855-80EC-1505-9D55-F7A87E127FDB}"/>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3C0A3ECF-ABC5-89D5-5591-A4790BCCBE22}"/>
              </a:ext>
            </a:extLst>
          </p:cNvPr>
          <p:cNvSpPr>
            <a:spLocks noGrp="1"/>
          </p:cNvSpPr>
          <p:nvPr>
            <p:ph type="dt" sz="half" idx="10"/>
          </p:nvPr>
        </p:nvSpPr>
        <p:spPr/>
        <p:txBody>
          <a:bodyPr/>
          <a:lstStyle/>
          <a:p>
            <a:fld id="{C030ADA2-D1CB-3148-8C56-5B90471C5CA3}" type="datetimeFigureOut">
              <a:rPr lang="en-IL" smtClean="0"/>
              <a:t>05/23/2023</a:t>
            </a:fld>
            <a:endParaRPr lang="en-IL"/>
          </a:p>
        </p:txBody>
      </p:sp>
      <p:sp>
        <p:nvSpPr>
          <p:cNvPr id="4" name="Footer Placeholder 3">
            <a:extLst>
              <a:ext uri="{FF2B5EF4-FFF2-40B4-BE49-F238E27FC236}">
                <a16:creationId xmlns:a16="http://schemas.microsoft.com/office/drawing/2014/main" id="{1F21FBF4-22B4-6D01-E080-82F98222A1AE}"/>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704DB316-6693-0A76-771A-3E07F5F429C9}"/>
              </a:ext>
            </a:extLst>
          </p:cNvPr>
          <p:cNvSpPr>
            <a:spLocks noGrp="1"/>
          </p:cNvSpPr>
          <p:nvPr>
            <p:ph type="sldNum" sz="quarter" idx="12"/>
          </p:nvPr>
        </p:nvSpPr>
        <p:spPr/>
        <p:txBody>
          <a:bodyPr/>
          <a:lstStyle/>
          <a:p>
            <a:fld id="{4EA59282-D7DF-0B44-A427-34EB1147C432}" type="slidenum">
              <a:rPr lang="en-IL" smtClean="0"/>
              <a:t>‹#›</a:t>
            </a:fld>
            <a:endParaRPr lang="en-IL"/>
          </a:p>
        </p:txBody>
      </p:sp>
    </p:spTree>
    <p:extLst>
      <p:ext uri="{BB962C8B-B14F-4D97-AF65-F5344CB8AC3E}">
        <p14:creationId xmlns:p14="http://schemas.microsoft.com/office/powerpoint/2010/main" val="2539653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D7FE90-1E2E-214A-01B1-6A9B7499A56B}"/>
              </a:ext>
            </a:extLst>
          </p:cNvPr>
          <p:cNvSpPr>
            <a:spLocks noGrp="1"/>
          </p:cNvSpPr>
          <p:nvPr>
            <p:ph type="dt" sz="half" idx="10"/>
          </p:nvPr>
        </p:nvSpPr>
        <p:spPr/>
        <p:txBody>
          <a:bodyPr/>
          <a:lstStyle/>
          <a:p>
            <a:fld id="{C030ADA2-D1CB-3148-8C56-5B90471C5CA3}" type="datetimeFigureOut">
              <a:rPr lang="en-IL" smtClean="0"/>
              <a:t>05/23/2023</a:t>
            </a:fld>
            <a:endParaRPr lang="en-IL"/>
          </a:p>
        </p:txBody>
      </p:sp>
      <p:sp>
        <p:nvSpPr>
          <p:cNvPr id="3" name="Footer Placeholder 2">
            <a:extLst>
              <a:ext uri="{FF2B5EF4-FFF2-40B4-BE49-F238E27FC236}">
                <a16:creationId xmlns:a16="http://schemas.microsoft.com/office/drawing/2014/main" id="{BB84EE47-B0DC-9695-02E0-6D580E5496B0}"/>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0EB4373F-FA09-5156-11D4-A1F695A027F9}"/>
              </a:ext>
            </a:extLst>
          </p:cNvPr>
          <p:cNvSpPr>
            <a:spLocks noGrp="1"/>
          </p:cNvSpPr>
          <p:nvPr>
            <p:ph type="sldNum" sz="quarter" idx="12"/>
          </p:nvPr>
        </p:nvSpPr>
        <p:spPr/>
        <p:txBody>
          <a:bodyPr/>
          <a:lstStyle/>
          <a:p>
            <a:fld id="{4EA59282-D7DF-0B44-A427-34EB1147C432}" type="slidenum">
              <a:rPr lang="en-IL" smtClean="0"/>
              <a:t>‹#›</a:t>
            </a:fld>
            <a:endParaRPr lang="en-IL"/>
          </a:p>
        </p:txBody>
      </p:sp>
    </p:spTree>
    <p:extLst>
      <p:ext uri="{BB962C8B-B14F-4D97-AF65-F5344CB8AC3E}">
        <p14:creationId xmlns:p14="http://schemas.microsoft.com/office/powerpoint/2010/main" val="3614989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A3FBD-E4F6-47A7-25C2-122A3E7402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4E0093E0-2AD5-679B-9A8F-FD0760EC2B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2A6E3AB5-1B2C-2885-1B5F-FC08433BD9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935F74-5891-7CF3-E594-8D162C2E6D57}"/>
              </a:ext>
            </a:extLst>
          </p:cNvPr>
          <p:cNvSpPr>
            <a:spLocks noGrp="1"/>
          </p:cNvSpPr>
          <p:nvPr>
            <p:ph type="dt" sz="half" idx="10"/>
          </p:nvPr>
        </p:nvSpPr>
        <p:spPr/>
        <p:txBody>
          <a:bodyPr/>
          <a:lstStyle/>
          <a:p>
            <a:fld id="{C030ADA2-D1CB-3148-8C56-5B90471C5CA3}" type="datetimeFigureOut">
              <a:rPr lang="en-IL" smtClean="0"/>
              <a:t>05/23/2023</a:t>
            </a:fld>
            <a:endParaRPr lang="en-IL"/>
          </a:p>
        </p:txBody>
      </p:sp>
      <p:sp>
        <p:nvSpPr>
          <p:cNvPr id="6" name="Footer Placeholder 5">
            <a:extLst>
              <a:ext uri="{FF2B5EF4-FFF2-40B4-BE49-F238E27FC236}">
                <a16:creationId xmlns:a16="http://schemas.microsoft.com/office/drawing/2014/main" id="{71523722-EA36-F233-11C0-F088635073AC}"/>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9BFED00B-F896-E53C-DAF7-C78997F87B5B}"/>
              </a:ext>
            </a:extLst>
          </p:cNvPr>
          <p:cNvSpPr>
            <a:spLocks noGrp="1"/>
          </p:cNvSpPr>
          <p:nvPr>
            <p:ph type="sldNum" sz="quarter" idx="12"/>
          </p:nvPr>
        </p:nvSpPr>
        <p:spPr/>
        <p:txBody>
          <a:bodyPr/>
          <a:lstStyle/>
          <a:p>
            <a:fld id="{4EA59282-D7DF-0B44-A427-34EB1147C432}" type="slidenum">
              <a:rPr lang="en-IL" smtClean="0"/>
              <a:t>‹#›</a:t>
            </a:fld>
            <a:endParaRPr lang="en-IL"/>
          </a:p>
        </p:txBody>
      </p:sp>
    </p:spTree>
    <p:extLst>
      <p:ext uri="{BB962C8B-B14F-4D97-AF65-F5344CB8AC3E}">
        <p14:creationId xmlns:p14="http://schemas.microsoft.com/office/powerpoint/2010/main" val="328089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724E-ECF1-DE47-90A2-B56399A5DF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29B64AB6-06BA-828F-EBC9-9EC41BE45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488D12C5-DBD0-2273-1357-561BC10616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11478A-F0EE-E082-0B9D-F179586BEF61}"/>
              </a:ext>
            </a:extLst>
          </p:cNvPr>
          <p:cNvSpPr>
            <a:spLocks noGrp="1"/>
          </p:cNvSpPr>
          <p:nvPr>
            <p:ph type="dt" sz="half" idx="10"/>
          </p:nvPr>
        </p:nvSpPr>
        <p:spPr/>
        <p:txBody>
          <a:bodyPr/>
          <a:lstStyle/>
          <a:p>
            <a:fld id="{C030ADA2-D1CB-3148-8C56-5B90471C5CA3}" type="datetimeFigureOut">
              <a:rPr lang="en-IL" smtClean="0"/>
              <a:t>05/23/2023</a:t>
            </a:fld>
            <a:endParaRPr lang="en-IL"/>
          </a:p>
        </p:txBody>
      </p:sp>
      <p:sp>
        <p:nvSpPr>
          <p:cNvPr id="6" name="Footer Placeholder 5">
            <a:extLst>
              <a:ext uri="{FF2B5EF4-FFF2-40B4-BE49-F238E27FC236}">
                <a16:creationId xmlns:a16="http://schemas.microsoft.com/office/drawing/2014/main" id="{5AA4D852-4358-6FCD-5A56-720877FEF0AD}"/>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ADD41A59-A007-E4E7-C144-828C6736ECE8}"/>
              </a:ext>
            </a:extLst>
          </p:cNvPr>
          <p:cNvSpPr>
            <a:spLocks noGrp="1"/>
          </p:cNvSpPr>
          <p:nvPr>
            <p:ph type="sldNum" sz="quarter" idx="12"/>
          </p:nvPr>
        </p:nvSpPr>
        <p:spPr/>
        <p:txBody>
          <a:bodyPr/>
          <a:lstStyle/>
          <a:p>
            <a:fld id="{4EA59282-D7DF-0B44-A427-34EB1147C432}" type="slidenum">
              <a:rPr lang="en-IL" smtClean="0"/>
              <a:t>‹#›</a:t>
            </a:fld>
            <a:endParaRPr lang="en-IL"/>
          </a:p>
        </p:txBody>
      </p:sp>
    </p:spTree>
    <p:extLst>
      <p:ext uri="{BB962C8B-B14F-4D97-AF65-F5344CB8AC3E}">
        <p14:creationId xmlns:p14="http://schemas.microsoft.com/office/powerpoint/2010/main" val="425580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BC45D2-AEED-9780-F286-562AF96E60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15379F56-CABF-B20D-BC5E-8BB7A1A7BE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9292F9B1-BD9B-69F0-F43A-D62EC56615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0ADA2-D1CB-3148-8C56-5B90471C5CA3}" type="datetimeFigureOut">
              <a:rPr lang="en-IL" smtClean="0"/>
              <a:t>05/23/2023</a:t>
            </a:fld>
            <a:endParaRPr lang="en-IL"/>
          </a:p>
        </p:txBody>
      </p:sp>
      <p:sp>
        <p:nvSpPr>
          <p:cNvPr id="5" name="Footer Placeholder 4">
            <a:extLst>
              <a:ext uri="{FF2B5EF4-FFF2-40B4-BE49-F238E27FC236}">
                <a16:creationId xmlns:a16="http://schemas.microsoft.com/office/drawing/2014/main" id="{EF06579A-D25A-ADEF-5C15-92070821A2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a:extLst>
              <a:ext uri="{FF2B5EF4-FFF2-40B4-BE49-F238E27FC236}">
                <a16:creationId xmlns:a16="http://schemas.microsoft.com/office/drawing/2014/main" id="{EE562E29-2151-38BD-E544-71CE85B2A3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59282-D7DF-0B44-A427-34EB1147C432}" type="slidenum">
              <a:rPr lang="en-IL" smtClean="0"/>
              <a:t>‹#›</a:t>
            </a:fld>
            <a:endParaRPr lang="en-IL"/>
          </a:p>
        </p:txBody>
      </p:sp>
    </p:spTree>
    <p:extLst>
      <p:ext uri="{BB962C8B-B14F-4D97-AF65-F5344CB8AC3E}">
        <p14:creationId xmlns:p14="http://schemas.microsoft.com/office/powerpoint/2010/main" val="1110121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nccn.org/professionals/physician_gls/pdf/nscl.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clinicaltrials.gov/ct2/results?term=ros1+fusion&amp;cond=Metastatic+carcinoma+of+lung%2C+non-small+cell+type&amp;Search=Apply&amp;recrs=a&amp;age_v=&amp;gndr=&amp;type=&amp;rslt=" TargetMode="External"/><Relationship Id="rId5" Type="http://schemas.openxmlformats.org/officeDocument/2006/relationships/hyperlink" Target="https://www.ncbi.nlm.nih.gov/gene/972" TargetMode="External"/><Relationship Id="rId4" Type="http://schemas.openxmlformats.org/officeDocument/2006/relationships/hyperlink" Target="https://www.ncbi.nlm.nih.gov/gene/609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oi.org/10.3390%2Fijms22231286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doi.org/10.1097/JTO.0b013e31826baf8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E6548BE-97F6-7E8F-A552-99AEF484518C}"/>
              </a:ext>
            </a:extLst>
          </p:cNvPr>
          <p:cNvSpPr>
            <a:spLocks noGrp="1"/>
          </p:cNvSpPr>
          <p:nvPr>
            <p:ph type="ctrTitle"/>
          </p:nvPr>
        </p:nvSpPr>
        <p:spPr>
          <a:xfrm>
            <a:off x="640454" y="1399842"/>
            <a:ext cx="10053763" cy="2928470"/>
          </a:xfrm>
        </p:spPr>
        <p:txBody>
          <a:bodyPr anchor="b">
            <a:normAutofit fontScale="90000"/>
          </a:bodyPr>
          <a:lstStyle/>
          <a:p>
            <a:pPr algn="l"/>
            <a:br>
              <a:rPr lang="en-US" sz="4100" b="1" dirty="0">
                <a:solidFill>
                  <a:srgbClr val="FFFFFF"/>
                </a:solidFill>
              </a:rPr>
            </a:br>
            <a:r>
              <a:rPr lang="en-US" sz="8000" b="1" dirty="0">
                <a:solidFill>
                  <a:srgbClr val="FFFFFF"/>
                </a:solidFill>
              </a:rPr>
              <a:t>Case report </a:t>
            </a:r>
            <a:br>
              <a:rPr lang="he-IL" sz="4100" b="1" dirty="0">
                <a:solidFill>
                  <a:srgbClr val="FFFFFF"/>
                </a:solidFill>
              </a:rPr>
            </a:br>
            <a:r>
              <a:rPr lang="en-US" sz="4100" b="1" dirty="0">
                <a:solidFill>
                  <a:srgbClr val="FFFFFF"/>
                </a:solidFill>
              </a:rPr>
              <a:t>Adi Sheena </a:t>
            </a:r>
            <a:br>
              <a:rPr lang="en-US" sz="4100" b="1" dirty="0">
                <a:solidFill>
                  <a:srgbClr val="FFFFFF"/>
                </a:solidFill>
              </a:rPr>
            </a:br>
            <a:r>
              <a:rPr lang="en-US" sz="4100" b="1" dirty="0">
                <a:solidFill>
                  <a:srgbClr val="FFFFFF"/>
                </a:solidFill>
              </a:rPr>
              <a:t>22.5.2023 </a:t>
            </a:r>
            <a:br>
              <a:rPr lang="en-US" sz="4100" b="1" dirty="0">
                <a:solidFill>
                  <a:srgbClr val="FFFFFF"/>
                </a:solidFill>
              </a:rPr>
            </a:br>
            <a:br>
              <a:rPr lang="en-US" sz="4100" b="1" dirty="0">
                <a:solidFill>
                  <a:srgbClr val="FFFFFF"/>
                </a:solidFill>
              </a:rPr>
            </a:br>
            <a:br>
              <a:rPr lang="en-US" sz="4100" dirty="0">
                <a:solidFill>
                  <a:srgbClr val="FFFFFF"/>
                </a:solidFill>
              </a:rPr>
            </a:br>
            <a:br>
              <a:rPr lang="en-US" sz="4100" dirty="0">
                <a:solidFill>
                  <a:srgbClr val="FFFFFF"/>
                </a:solidFill>
              </a:rPr>
            </a:br>
            <a:endParaRPr lang="en-IL" sz="4100" b="1" dirty="0">
              <a:solidFill>
                <a:srgbClr val="FFFFFF"/>
              </a:solidFill>
            </a:endParaRPr>
          </a:p>
        </p:txBody>
      </p:sp>
      <p:sp>
        <p:nvSpPr>
          <p:cNvPr id="5" name="TextBox 4">
            <a:extLst>
              <a:ext uri="{FF2B5EF4-FFF2-40B4-BE49-F238E27FC236}">
                <a16:creationId xmlns:a16="http://schemas.microsoft.com/office/drawing/2014/main" id="{F3663F8F-9AF4-3D23-2299-3B4412B9D283}"/>
              </a:ext>
            </a:extLst>
          </p:cNvPr>
          <p:cNvSpPr txBox="1"/>
          <p:nvPr/>
        </p:nvSpPr>
        <p:spPr>
          <a:xfrm>
            <a:off x="185957" y="4602465"/>
            <a:ext cx="10005951" cy="1458258"/>
          </a:xfrm>
          <a:prstGeom prst="rect">
            <a:avLst/>
          </a:prstGeom>
        </p:spPr>
        <p:txBody>
          <a:bodyPr anchor="ctr">
            <a:normAutofit/>
          </a:bodyPr>
          <a:lstStyle/>
          <a:p>
            <a:pPr marL="0" defTabSz="914400" rtl="1" eaLnBrk="1" latinLnBrk="0" hangingPunct="1">
              <a:spcAft>
                <a:spcPts val="600"/>
              </a:spcAft>
            </a:pPr>
            <a:r>
              <a:rPr lang="en-US" dirty="0"/>
              <a:t>Implementing molecular findings to oncological patients’ care / 94300.</a:t>
            </a:r>
            <a:endParaRPr lang="en-IL" dirty="0"/>
          </a:p>
        </p:txBody>
      </p:sp>
    </p:spTree>
    <p:extLst>
      <p:ext uri="{BB962C8B-B14F-4D97-AF65-F5344CB8AC3E}">
        <p14:creationId xmlns:p14="http://schemas.microsoft.com/office/powerpoint/2010/main" val="799372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BA5B-3089-B02F-AD38-98997E4E0365}"/>
              </a:ext>
            </a:extLst>
          </p:cNvPr>
          <p:cNvSpPr>
            <a:spLocks noGrp="1"/>
          </p:cNvSpPr>
          <p:nvPr>
            <p:ph type="title"/>
          </p:nvPr>
        </p:nvSpPr>
        <p:spPr/>
        <p:txBody>
          <a:bodyPr>
            <a:normAutofit fontScale="90000"/>
          </a:bodyPr>
          <a:lstStyle/>
          <a:p>
            <a:r>
              <a:rPr lang="en-US" sz="6000" b="1" dirty="0">
                <a:solidFill>
                  <a:schemeClr val="accent1">
                    <a:lumMod val="75000"/>
                  </a:schemeClr>
                </a:solidFill>
              </a:rPr>
              <a:t>Patient's medical history</a:t>
            </a:r>
            <a:br>
              <a:rPr lang="en-US" sz="6000" b="1" dirty="0">
                <a:solidFill>
                  <a:schemeClr val="accent1">
                    <a:lumMod val="75000"/>
                  </a:schemeClr>
                </a:solidFill>
              </a:rPr>
            </a:br>
            <a:endParaRPr lang="en-IL" sz="6000" b="1" dirty="0">
              <a:solidFill>
                <a:schemeClr val="accent1">
                  <a:lumMod val="75000"/>
                </a:schemeClr>
              </a:solidFill>
            </a:endParaRPr>
          </a:p>
        </p:txBody>
      </p:sp>
      <p:sp>
        <p:nvSpPr>
          <p:cNvPr id="3" name="Content Placeholder 2">
            <a:extLst>
              <a:ext uri="{FF2B5EF4-FFF2-40B4-BE49-F238E27FC236}">
                <a16:creationId xmlns:a16="http://schemas.microsoft.com/office/drawing/2014/main" id="{860C0C73-ECFC-4750-2F08-FD34E7E8080E}"/>
              </a:ext>
            </a:extLst>
          </p:cNvPr>
          <p:cNvSpPr>
            <a:spLocks noGrp="1"/>
          </p:cNvSpPr>
          <p:nvPr>
            <p:ph idx="1"/>
          </p:nvPr>
        </p:nvSpPr>
        <p:spPr>
          <a:xfrm>
            <a:off x="678180" y="1562735"/>
            <a:ext cx="10515600" cy="4351338"/>
          </a:xfrm>
        </p:spPr>
        <p:txBody>
          <a:bodyPr>
            <a:noAutofit/>
          </a:bodyPr>
          <a:lstStyle/>
          <a:p>
            <a:pPr algn="l" rtl="0">
              <a:lnSpc>
                <a:spcPct val="100000"/>
              </a:lnSpc>
              <a:spcAft>
                <a:spcPts val="800"/>
              </a:spcAft>
            </a:pPr>
            <a:r>
              <a:rPr lang="en-US" dirty="0">
                <a:effectLst/>
                <a:ea typeface="Calibri" panose="020F0502020204030204" pitchFamily="34" charset="0"/>
                <a:cs typeface="Arial" panose="020B0604020202020204" pitchFamily="34" charset="0"/>
              </a:rPr>
              <a:t>Treated with </a:t>
            </a:r>
            <a:r>
              <a:rPr lang="en-US" dirty="0" err="1">
                <a:solidFill>
                  <a:srgbClr val="FF0000"/>
                </a:solidFill>
                <a:effectLst/>
                <a:ea typeface="Calibri" panose="020F0502020204030204" pitchFamily="34" charset="0"/>
                <a:cs typeface="Arial" panose="020B0604020202020204" pitchFamily="34" charset="0"/>
              </a:rPr>
              <a:t>Crizotinib</a:t>
            </a:r>
            <a:r>
              <a:rPr lang="en-US" dirty="0">
                <a:effectLst/>
                <a:ea typeface="Calibri" panose="020F0502020204030204" pitchFamily="34" charset="0"/>
                <a:cs typeface="Arial" panose="020B0604020202020204" pitchFamily="34" charset="0"/>
              </a:rPr>
              <a:t> with </a:t>
            </a:r>
            <a:r>
              <a:rPr lang="en-US" b="1" dirty="0">
                <a:effectLst/>
                <a:ea typeface="Calibri" panose="020F0502020204030204" pitchFamily="34" charset="0"/>
                <a:cs typeface="Arial" panose="020B0604020202020204" pitchFamily="34" charset="0"/>
              </a:rPr>
              <a:t>partial response.</a:t>
            </a:r>
          </a:p>
          <a:p>
            <a:pPr algn="l" rtl="0">
              <a:lnSpc>
                <a:spcPct val="100000"/>
              </a:lnSpc>
              <a:spcAft>
                <a:spcPts val="800"/>
              </a:spcAft>
            </a:pPr>
            <a:r>
              <a:rPr lang="en-IL" sz="2400" dirty="0">
                <a:solidFill>
                  <a:srgbClr val="000000"/>
                </a:solidFill>
                <a:effectLst/>
                <a:ea typeface="Times New Roman" panose="02020603050405020304" pitchFamily="18" charset="0"/>
              </a:rPr>
              <a:t>The majority (up to 60%) of crizotinib-resistant has secondary mutations occur in the kinase domain, but the activation of bypass signaling pathways (such as EGFR) has also been described.</a:t>
            </a:r>
            <a:endParaRPr lang="en-US" sz="2400" b="1" dirty="0">
              <a:effectLst/>
              <a:ea typeface="Calibri" panose="020F0502020204030204" pitchFamily="34" charset="0"/>
              <a:cs typeface="Arial" panose="020B0604020202020204" pitchFamily="34" charset="0"/>
            </a:endParaRPr>
          </a:p>
          <a:p>
            <a:pPr>
              <a:lnSpc>
                <a:spcPct val="100000"/>
              </a:lnSpc>
              <a:spcAft>
                <a:spcPts val="800"/>
              </a:spcAft>
            </a:pPr>
            <a:r>
              <a:rPr lang="en-US" sz="2400" dirty="0">
                <a:effectLst/>
                <a:ea typeface="Calibri" panose="020F0502020204030204" pitchFamily="34" charset="0"/>
                <a:cs typeface="Arial" panose="020B0604020202020204" pitchFamily="34" charset="0"/>
              </a:rPr>
              <a:t>Due to progressive disease treated from 6/19 with </a:t>
            </a:r>
            <a:r>
              <a:rPr lang="en-US" sz="2400" dirty="0" err="1">
                <a:solidFill>
                  <a:srgbClr val="FF0000"/>
                </a:solidFill>
                <a:effectLst/>
                <a:ea typeface="Calibri" panose="020F0502020204030204" pitchFamily="34" charset="0"/>
                <a:cs typeface="Arial" panose="020B0604020202020204" pitchFamily="34" charset="0"/>
              </a:rPr>
              <a:t>Brigatinib</a:t>
            </a:r>
            <a:r>
              <a:rPr lang="en-US" sz="2400" dirty="0">
                <a:ea typeface="Calibri" panose="020F0502020204030204" pitchFamily="34" charset="0"/>
                <a:cs typeface="Arial" panose="020B0604020202020204" pitchFamily="34" charset="0"/>
              </a:rPr>
              <a:t> - which </a:t>
            </a:r>
            <a:r>
              <a:rPr lang="en-IL" sz="2400" dirty="0">
                <a:solidFill>
                  <a:srgbClr val="212121"/>
                </a:solidFill>
                <a:effectLst/>
                <a:ea typeface="Times New Roman" panose="02020603050405020304" pitchFamily="18" charset="0"/>
              </a:rPr>
              <a:t>demonstrated modest activity in crizotinib-resistant ROS1-rearranged NSCLC.</a:t>
            </a:r>
            <a:endParaRPr lang="en-IL" sz="2400" dirty="0">
              <a:effectLst/>
              <a:ea typeface="Times New Roman" panose="02020603050405020304" pitchFamily="18" charset="0"/>
            </a:endParaRPr>
          </a:p>
        </p:txBody>
      </p:sp>
    </p:spTree>
    <p:extLst>
      <p:ext uri="{BB962C8B-B14F-4D97-AF65-F5344CB8AC3E}">
        <p14:creationId xmlns:p14="http://schemas.microsoft.com/office/powerpoint/2010/main" val="1173144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01D16-DDD6-F6C0-A05A-70B3290D35B0}"/>
              </a:ext>
            </a:extLst>
          </p:cNvPr>
          <p:cNvSpPr>
            <a:spLocks noGrp="1"/>
          </p:cNvSpPr>
          <p:nvPr>
            <p:ph type="title"/>
          </p:nvPr>
        </p:nvSpPr>
        <p:spPr>
          <a:xfrm>
            <a:off x="838200" y="38430"/>
            <a:ext cx="10515600" cy="1325563"/>
          </a:xfrm>
        </p:spPr>
        <p:txBody>
          <a:bodyPr>
            <a:noAutofit/>
          </a:bodyPr>
          <a:lstStyle/>
          <a:p>
            <a:pPr algn="ctr" rtl="1"/>
            <a:r>
              <a:rPr lang="en-US" sz="6600" b="1" dirty="0">
                <a:solidFill>
                  <a:schemeClr val="accent1">
                    <a:lumMod val="75000"/>
                  </a:schemeClr>
                </a:solidFill>
                <a:effectLst/>
                <a:ea typeface="Calibri" panose="020F0502020204030204" pitchFamily="34" charset="0"/>
                <a:cs typeface="Arial" panose="020B0604020202020204" pitchFamily="34" charset="0"/>
              </a:rPr>
              <a:t>PDL1 –positive</a:t>
            </a:r>
            <a:endParaRPr lang="en-IL" sz="6600" b="1" dirty="0">
              <a:solidFill>
                <a:schemeClr val="accent1">
                  <a:lumMod val="75000"/>
                </a:schemeClr>
              </a:solidFill>
            </a:endParaRPr>
          </a:p>
        </p:txBody>
      </p:sp>
      <p:sp>
        <p:nvSpPr>
          <p:cNvPr id="3" name="Content Placeholder 2">
            <a:extLst>
              <a:ext uri="{FF2B5EF4-FFF2-40B4-BE49-F238E27FC236}">
                <a16:creationId xmlns:a16="http://schemas.microsoft.com/office/drawing/2014/main" id="{7605531E-FF99-C5C8-59E6-7FE3C34116FC}"/>
              </a:ext>
            </a:extLst>
          </p:cNvPr>
          <p:cNvSpPr>
            <a:spLocks noGrp="1"/>
          </p:cNvSpPr>
          <p:nvPr>
            <p:ph idx="1"/>
          </p:nvPr>
        </p:nvSpPr>
        <p:spPr>
          <a:xfrm>
            <a:off x="0" y="1593388"/>
            <a:ext cx="4659085" cy="5078396"/>
          </a:xfrm>
        </p:spPr>
        <p:txBody>
          <a:bodyPr>
            <a:normAutofit/>
          </a:bodyPr>
          <a:lstStyle/>
          <a:p>
            <a:r>
              <a:rPr lang="en-IL" sz="2400" dirty="0">
                <a:solidFill>
                  <a:srgbClr val="212121"/>
                </a:solidFill>
                <a:effectLst/>
                <a:latin typeface="Cambria" panose="02040503050406030204" pitchFamily="18" charset="0"/>
                <a:ea typeface="Times New Roman" panose="02020603050405020304" pitchFamily="18" charset="0"/>
                <a:cs typeface="Times New Roman" panose="02020603050405020304" pitchFamily="18" charset="0"/>
              </a:rPr>
              <a:t>The prevalence of PD-L1 expression in the population of patients with NSCLC ranges from 24% to 60%, even with a cutoff for positivity set at 5%.</a:t>
            </a:r>
          </a:p>
          <a:p>
            <a:r>
              <a:rPr lang="en-IL" sz="2400" dirty="0">
                <a:solidFill>
                  <a:srgbClr val="212121"/>
                </a:solidFill>
                <a:effectLst/>
                <a:latin typeface="Cambria" panose="02040503050406030204" pitchFamily="18" charset="0"/>
                <a:ea typeface="Times New Roman" panose="02020603050405020304" pitchFamily="18" charset="0"/>
                <a:cs typeface="Times New Roman" panose="02020603050405020304" pitchFamily="18" charset="0"/>
              </a:rPr>
              <a:t>It is believed that PD-L1 expression allows cancer cells to avoid the immune response.</a:t>
            </a:r>
            <a:endParaRPr lang="en-IL" sz="3600" dirty="0"/>
          </a:p>
        </p:txBody>
      </p:sp>
      <p:pic>
        <p:nvPicPr>
          <p:cNvPr id="5" name="Picture 4" descr="A picture containing text&#10;&#10;Description automatically generated">
            <a:extLst>
              <a:ext uri="{FF2B5EF4-FFF2-40B4-BE49-F238E27FC236}">
                <a16:creationId xmlns:a16="http://schemas.microsoft.com/office/drawing/2014/main" id="{2776DC9F-8572-2C74-0146-A1CD4B45BF32}"/>
              </a:ext>
            </a:extLst>
          </p:cNvPr>
          <p:cNvPicPr>
            <a:picLocks noChangeAspect="1"/>
          </p:cNvPicPr>
          <p:nvPr/>
        </p:nvPicPr>
        <p:blipFill>
          <a:blip r:embed="rId3"/>
          <a:stretch>
            <a:fillRect/>
          </a:stretch>
        </p:blipFill>
        <p:spPr>
          <a:xfrm>
            <a:off x="4599219" y="1175813"/>
            <a:ext cx="7772400" cy="5643757"/>
          </a:xfrm>
          <a:prstGeom prst="rect">
            <a:avLst/>
          </a:prstGeom>
        </p:spPr>
      </p:pic>
      <p:sp>
        <p:nvSpPr>
          <p:cNvPr id="7" name="TextBox 6">
            <a:extLst>
              <a:ext uri="{FF2B5EF4-FFF2-40B4-BE49-F238E27FC236}">
                <a16:creationId xmlns:a16="http://schemas.microsoft.com/office/drawing/2014/main" id="{C482C5AB-8B82-91C4-193A-31B015190836}"/>
              </a:ext>
            </a:extLst>
          </p:cNvPr>
          <p:cNvSpPr txBox="1"/>
          <p:nvPr/>
        </p:nvSpPr>
        <p:spPr>
          <a:xfrm>
            <a:off x="0" y="6473353"/>
            <a:ext cx="11576957" cy="307777"/>
          </a:xfrm>
          <a:prstGeom prst="rect">
            <a:avLst/>
          </a:prstGeom>
          <a:noFill/>
        </p:spPr>
        <p:txBody>
          <a:bodyPr wrap="square">
            <a:spAutoFit/>
          </a:bodyPr>
          <a:lstStyle/>
          <a:p>
            <a:r>
              <a:rPr lang="en-IL" sz="1400" dirty="0"/>
              <a:t>https://www.cancer.gov/about-cancer/treatment/types/immunotherapy/checkpoint-inhibitors</a:t>
            </a:r>
          </a:p>
        </p:txBody>
      </p:sp>
    </p:spTree>
    <p:extLst>
      <p:ext uri="{BB962C8B-B14F-4D97-AF65-F5344CB8AC3E}">
        <p14:creationId xmlns:p14="http://schemas.microsoft.com/office/powerpoint/2010/main" val="560272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01D16-DDD6-F6C0-A05A-70B3290D35B0}"/>
              </a:ext>
            </a:extLst>
          </p:cNvPr>
          <p:cNvSpPr>
            <a:spLocks noGrp="1"/>
          </p:cNvSpPr>
          <p:nvPr>
            <p:ph type="title"/>
          </p:nvPr>
        </p:nvSpPr>
        <p:spPr/>
        <p:txBody>
          <a:bodyPr>
            <a:noAutofit/>
          </a:bodyPr>
          <a:lstStyle/>
          <a:p>
            <a:pPr algn="ctr" defTabSz="914400" rtl="1" eaLnBrk="1" latinLnBrk="0" hangingPunct="1">
              <a:lnSpc>
                <a:spcPct val="90000"/>
              </a:lnSpc>
              <a:spcBef>
                <a:spcPct val="0"/>
              </a:spcBef>
              <a:buNone/>
            </a:pPr>
            <a:r>
              <a:rPr lang="en-US" sz="5400" b="1" dirty="0">
                <a:solidFill>
                  <a:schemeClr val="accent1">
                    <a:lumMod val="75000"/>
                  </a:schemeClr>
                </a:solidFill>
              </a:rPr>
              <a:t>Second line therapy</a:t>
            </a:r>
            <a:endParaRPr lang="en-IL" sz="5400" b="1" dirty="0">
              <a:solidFill>
                <a:schemeClr val="accent1">
                  <a:lumMod val="75000"/>
                </a:schemeClr>
              </a:solidFill>
            </a:endParaRPr>
          </a:p>
        </p:txBody>
      </p:sp>
      <p:sp>
        <p:nvSpPr>
          <p:cNvPr id="3" name="Content Placeholder 2">
            <a:extLst>
              <a:ext uri="{FF2B5EF4-FFF2-40B4-BE49-F238E27FC236}">
                <a16:creationId xmlns:a16="http://schemas.microsoft.com/office/drawing/2014/main" id="{7605531E-FF99-C5C8-59E6-7FE3C34116FC}"/>
              </a:ext>
            </a:extLst>
          </p:cNvPr>
          <p:cNvSpPr>
            <a:spLocks noGrp="1"/>
          </p:cNvSpPr>
          <p:nvPr>
            <p:ph idx="1"/>
          </p:nvPr>
        </p:nvSpPr>
        <p:spPr/>
        <p:txBody>
          <a:bodyPr>
            <a:normAutofit/>
          </a:bodyPr>
          <a:lstStyle/>
          <a:p>
            <a:r>
              <a:rPr lang="en-IL" sz="2400" dirty="0">
                <a:effectLst/>
                <a:ea typeface="Times New Roman" panose="02020603050405020304" pitchFamily="18" charset="0"/>
                <a:cs typeface="Times New Roman" panose="02020603050405020304" pitchFamily="18" charset="0"/>
              </a:rPr>
              <a:t>Patients with metastatic NSCLC and PD-L1 expression levels of 1% or more—but who also have a targetable driver oncogene molecular variant—should receive first-line targeted therapy for that oncogene and not first-line ICIs.</a:t>
            </a:r>
          </a:p>
          <a:p>
            <a:r>
              <a:rPr lang="en-IL" sz="2400" dirty="0">
                <a:effectLst/>
                <a:ea typeface="Times New Roman" panose="02020603050405020304" pitchFamily="18" charset="0"/>
              </a:rPr>
              <a:t>Cemiplimab-rwlc, nivolumab, and </a:t>
            </a:r>
            <a:r>
              <a:rPr lang="en-IL" sz="2400" dirty="0">
                <a:solidFill>
                  <a:srgbClr val="FF0000"/>
                </a:solidFill>
                <a:effectLst/>
                <a:ea typeface="Times New Roman" panose="02020603050405020304" pitchFamily="18" charset="0"/>
              </a:rPr>
              <a:t>pembrolizumab</a:t>
            </a:r>
            <a:r>
              <a:rPr lang="en-IL" sz="2400" dirty="0">
                <a:effectLst/>
                <a:ea typeface="Times New Roman" panose="02020603050405020304" pitchFamily="18" charset="0"/>
              </a:rPr>
              <a:t> inhibit PD-1 receptors. Atezolizumab and durvalumab inhibit PD-L1. </a:t>
            </a:r>
          </a:p>
          <a:p>
            <a:r>
              <a:rPr lang="en-US" b="1" dirty="0">
                <a:effectLst/>
                <a:ea typeface="Calibri" panose="020F0502020204030204" pitchFamily="34" charset="0"/>
                <a:cs typeface="Arial" panose="020B0604020202020204" pitchFamily="34" charset="0"/>
              </a:rPr>
              <a:t>From 7/7/2019 treated with </a:t>
            </a:r>
            <a:r>
              <a:rPr lang="en-US" b="1" dirty="0">
                <a:solidFill>
                  <a:srgbClr val="FF0000"/>
                </a:solidFill>
                <a:effectLst/>
                <a:ea typeface="Calibri" panose="020F0502020204030204" pitchFamily="34" charset="0"/>
                <a:cs typeface="Arial" panose="020B0604020202020204" pitchFamily="34" charset="0"/>
              </a:rPr>
              <a:t>pembrolizumab </a:t>
            </a:r>
            <a:r>
              <a:rPr lang="en-US" b="1" dirty="0">
                <a:effectLst/>
                <a:ea typeface="Calibri" panose="020F0502020204030204" pitchFamily="34" charset="0"/>
                <a:cs typeface="Arial" panose="020B0604020202020204" pitchFamily="34" charset="0"/>
              </a:rPr>
              <a:t>in combination pemetrexed, carboplatin and bevacizumab with progressive disease.</a:t>
            </a:r>
          </a:p>
          <a:p>
            <a:endParaRPr lang="en-IL" sz="1800" dirty="0">
              <a:effectLst/>
              <a:latin typeface="Times New Roman" panose="02020603050405020304" pitchFamily="18" charset="0"/>
              <a:ea typeface="Times New Roman" panose="02020603050405020304" pitchFamily="18" charset="0"/>
            </a:endParaRPr>
          </a:p>
          <a:p>
            <a:endParaRPr lang="en-IL" dirty="0"/>
          </a:p>
        </p:txBody>
      </p:sp>
    </p:spTree>
    <p:extLst>
      <p:ext uri="{BB962C8B-B14F-4D97-AF65-F5344CB8AC3E}">
        <p14:creationId xmlns:p14="http://schemas.microsoft.com/office/powerpoint/2010/main" val="400137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0CAA7-8961-7D7F-C0EF-D8730ACE7585}"/>
              </a:ext>
            </a:extLst>
          </p:cNvPr>
          <p:cNvSpPr>
            <a:spLocks noGrp="1"/>
          </p:cNvSpPr>
          <p:nvPr>
            <p:ph type="title"/>
          </p:nvPr>
        </p:nvSpPr>
        <p:spPr/>
        <p:txBody>
          <a:bodyPr/>
          <a:lstStyle/>
          <a:p>
            <a:r>
              <a:rPr lang="en-US" sz="4400" b="1" dirty="0">
                <a:solidFill>
                  <a:schemeClr val="accent1">
                    <a:lumMod val="75000"/>
                  </a:schemeClr>
                </a:solidFill>
              </a:rPr>
              <a:t>Patient's medical history</a:t>
            </a:r>
            <a:br>
              <a:rPr lang="en-US" sz="4400" b="1" dirty="0">
                <a:solidFill>
                  <a:schemeClr val="accent1">
                    <a:lumMod val="75000"/>
                  </a:schemeClr>
                </a:solidFill>
              </a:rPr>
            </a:br>
            <a:endParaRPr lang="en-IL" dirty="0"/>
          </a:p>
        </p:txBody>
      </p:sp>
      <p:sp>
        <p:nvSpPr>
          <p:cNvPr id="3" name="Content Placeholder 2">
            <a:extLst>
              <a:ext uri="{FF2B5EF4-FFF2-40B4-BE49-F238E27FC236}">
                <a16:creationId xmlns:a16="http://schemas.microsoft.com/office/drawing/2014/main" id="{9B5B2CCA-B98E-B41F-9EA5-4F4FA7C9AA62}"/>
              </a:ext>
            </a:extLst>
          </p:cNvPr>
          <p:cNvSpPr>
            <a:spLocks noGrp="1"/>
          </p:cNvSpPr>
          <p:nvPr>
            <p:ph idx="1"/>
          </p:nvPr>
        </p:nvSpPr>
        <p:spPr/>
        <p:txBody>
          <a:bodyPr/>
          <a:lstStyle/>
          <a:p>
            <a:pPr algn="l" rtl="0">
              <a:lnSpc>
                <a:spcPct val="150000"/>
              </a:lnSpc>
              <a:spcAft>
                <a:spcPts val="800"/>
              </a:spcAft>
            </a:pPr>
            <a:r>
              <a:rPr lang="en-US" sz="2800" b="1" dirty="0">
                <a:effectLst/>
                <a:ea typeface="Calibri" panose="020F0502020204030204" pitchFamily="34" charset="0"/>
                <a:cs typeface="Arial" panose="020B0604020202020204" pitchFamily="34" charset="0"/>
              </a:rPr>
              <a:t>FOUNDATIONONE – </a:t>
            </a:r>
            <a:endParaRPr lang="en-IL" sz="2800" dirty="0">
              <a:effectLst/>
              <a:ea typeface="Calibri" panose="020F0502020204030204" pitchFamily="34" charset="0"/>
              <a:cs typeface="Arial" panose="020B0604020202020204" pitchFamily="34" charset="0"/>
            </a:endParaRPr>
          </a:p>
          <a:p>
            <a:r>
              <a:rPr lang="en-IL" sz="2800" dirty="0">
                <a:solidFill>
                  <a:schemeClr val="bg2">
                    <a:lumMod val="75000"/>
                  </a:schemeClr>
                </a:solidFill>
                <a:effectLst/>
                <a:ea typeface="Times New Roman" panose="02020603050405020304" pitchFamily="18" charset="0"/>
                <a:cs typeface="Times New Roman" panose="02020603050405020304" pitchFamily="18" charset="0"/>
              </a:rPr>
              <a:t>ROS1 CD74 </a:t>
            </a:r>
          </a:p>
          <a:p>
            <a:r>
              <a:rPr lang="en-US" sz="2400" b="1" dirty="0">
                <a:effectLst/>
                <a:ea typeface="Calibri" panose="020F0502020204030204" pitchFamily="34" charset="0"/>
                <a:cs typeface="Arial" panose="020B0604020202020204" pitchFamily="34" charset="0"/>
              </a:rPr>
              <a:t>CDKN2A p16INK4a E88* and p14ARF G102V  </a:t>
            </a:r>
            <a:r>
              <a:rPr lang="en-US" sz="2400" dirty="0">
                <a:effectLst/>
                <a:ea typeface="Calibri" panose="020F0502020204030204" pitchFamily="34" charset="0"/>
                <a:cs typeface="Arial" panose="020B0604020202020204" pitchFamily="34" charset="0"/>
              </a:rPr>
              <a:t>- </a:t>
            </a:r>
            <a:r>
              <a:rPr lang="en-IL" sz="2400" dirty="0">
                <a:solidFill>
                  <a:srgbClr val="040C28"/>
                </a:solidFill>
                <a:effectLst/>
                <a:ea typeface="Times New Roman" panose="02020603050405020304" pitchFamily="18" charset="0"/>
              </a:rPr>
              <a:t>may cause cells to grow and divide too quickly or in an uncontrolled way or may keep cells from undergoing apoptosis</a:t>
            </a:r>
            <a:r>
              <a:rPr lang="en-US" sz="2400" dirty="0">
                <a:solidFill>
                  <a:srgbClr val="040C28"/>
                </a:solidFill>
                <a:effectLst/>
                <a:ea typeface="Times New Roman" panose="02020603050405020304" pitchFamily="18" charset="0"/>
              </a:rPr>
              <a:t>.</a:t>
            </a:r>
            <a:endParaRPr lang="en-IL" sz="2400" dirty="0">
              <a:ea typeface="Calibri" panose="020F0502020204030204" pitchFamily="34" charset="0"/>
              <a:cs typeface="Arial" panose="020B0604020202020204" pitchFamily="34" charset="0"/>
            </a:endParaRPr>
          </a:p>
          <a:p>
            <a:pPr marL="0" indent="0">
              <a:buNone/>
            </a:pPr>
            <a:endParaRPr lang="en-US" sz="2800" dirty="0">
              <a:effectLst/>
              <a:ea typeface="Calibri" panose="020F0502020204030204" pitchFamily="34" charset="0"/>
              <a:cs typeface="Arial" panose="020B0604020202020204" pitchFamily="34" charset="0"/>
            </a:endParaRPr>
          </a:p>
          <a:p>
            <a:endParaRPr lang="en-IL" dirty="0"/>
          </a:p>
        </p:txBody>
      </p:sp>
    </p:spTree>
    <p:extLst>
      <p:ext uri="{BB962C8B-B14F-4D97-AF65-F5344CB8AC3E}">
        <p14:creationId xmlns:p14="http://schemas.microsoft.com/office/powerpoint/2010/main" val="4107541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0CAA7-8961-7D7F-C0EF-D8730ACE7585}"/>
              </a:ext>
            </a:extLst>
          </p:cNvPr>
          <p:cNvSpPr>
            <a:spLocks noGrp="1"/>
          </p:cNvSpPr>
          <p:nvPr>
            <p:ph type="title"/>
          </p:nvPr>
        </p:nvSpPr>
        <p:spPr/>
        <p:txBody>
          <a:bodyPr/>
          <a:lstStyle/>
          <a:p>
            <a:r>
              <a:rPr lang="en-US" sz="4400" b="1" dirty="0">
                <a:solidFill>
                  <a:schemeClr val="accent1">
                    <a:lumMod val="75000"/>
                  </a:schemeClr>
                </a:solidFill>
              </a:rPr>
              <a:t>Patient's medical history</a:t>
            </a:r>
            <a:br>
              <a:rPr lang="en-US" sz="4400" b="1" dirty="0">
                <a:solidFill>
                  <a:schemeClr val="accent1">
                    <a:lumMod val="75000"/>
                  </a:schemeClr>
                </a:solidFill>
              </a:rPr>
            </a:br>
            <a:endParaRPr lang="en-IL" dirty="0"/>
          </a:p>
        </p:txBody>
      </p:sp>
      <p:sp>
        <p:nvSpPr>
          <p:cNvPr id="3" name="Content Placeholder 2">
            <a:extLst>
              <a:ext uri="{FF2B5EF4-FFF2-40B4-BE49-F238E27FC236}">
                <a16:creationId xmlns:a16="http://schemas.microsoft.com/office/drawing/2014/main" id="{9B5B2CCA-B98E-B41F-9EA5-4F4FA7C9AA62}"/>
              </a:ext>
            </a:extLst>
          </p:cNvPr>
          <p:cNvSpPr>
            <a:spLocks noGrp="1"/>
          </p:cNvSpPr>
          <p:nvPr>
            <p:ph idx="1"/>
          </p:nvPr>
        </p:nvSpPr>
        <p:spPr/>
        <p:txBody>
          <a:bodyPr/>
          <a:lstStyle/>
          <a:p>
            <a:pPr algn="l" rtl="0">
              <a:lnSpc>
                <a:spcPct val="150000"/>
              </a:lnSpc>
              <a:spcAft>
                <a:spcPts val="800"/>
              </a:spcAft>
            </a:pPr>
            <a:r>
              <a:rPr lang="en-US" sz="2800" b="1" dirty="0">
                <a:effectLst/>
                <a:ea typeface="Calibri" panose="020F0502020204030204" pitchFamily="34" charset="0"/>
                <a:cs typeface="Arial" panose="020B0604020202020204" pitchFamily="34" charset="0"/>
              </a:rPr>
              <a:t>FOUNDATIONONE – </a:t>
            </a:r>
            <a:endParaRPr lang="en-IL" sz="2800" dirty="0">
              <a:effectLst/>
              <a:ea typeface="Calibri" panose="020F0502020204030204" pitchFamily="34" charset="0"/>
              <a:cs typeface="Arial" panose="020B0604020202020204" pitchFamily="34" charset="0"/>
            </a:endParaRPr>
          </a:p>
          <a:p>
            <a:r>
              <a:rPr lang="en-IL" sz="2800" dirty="0">
                <a:solidFill>
                  <a:schemeClr val="bg2">
                    <a:lumMod val="75000"/>
                  </a:schemeClr>
                </a:solidFill>
                <a:effectLst/>
                <a:ea typeface="Times New Roman" panose="02020603050405020304" pitchFamily="18" charset="0"/>
                <a:cs typeface="Times New Roman" panose="02020603050405020304" pitchFamily="18" charset="0"/>
              </a:rPr>
              <a:t>ROS1 CD74 </a:t>
            </a:r>
          </a:p>
          <a:p>
            <a:r>
              <a:rPr lang="en-US" sz="2400" b="1" dirty="0">
                <a:solidFill>
                  <a:schemeClr val="bg2">
                    <a:lumMod val="75000"/>
                  </a:schemeClr>
                </a:solidFill>
                <a:effectLst/>
                <a:ea typeface="Calibri" panose="020F0502020204030204" pitchFamily="34" charset="0"/>
                <a:cs typeface="Arial" panose="020B0604020202020204" pitchFamily="34" charset="0"/>
              </a:rPr>
              <a:t>CDKN2A p16INK4a E88* and p14ARF G102V  </a:t>
            </a:r>
            <a:r>
              <a:rPr lang="en-US" sz="2400" dirty="0">
                <a:solidFill>
                  <a:schemeClr val="bg2">
                    <a:lumMod val="75000"/>
                  </a:schemeClr>
                </a:solidFill>
                <a:effectLst/>
                <a:ea typeface="Calibri" panose="020F0502020204030204" pitchFamily="34" charset="0"/>
                <a:cs typeface="Arial" panose="020B0604020202020204" pitchFamily="34" charset="0"/>
              </a:rPr>
              <a:t>- </a:t>
            </a:r>
            <a:r>
              <a:rPr lang="en-IL" sz="2400" dirty="0">
                <a:solidFill>
                  <a:schemeClr val="bg2">
                    <a:lumMod val="75000"/>
                  </a:schemeClr>
                </a:solidFill>
                <a:effectLst/>
                <a:ea typeface="Times New Roman" panose="02020603050405020304" pitchFamily="18" charset="0"/>
              </a:rPr>
              <a:t>may cause cells to grow and divide too quickly or in an uncontrolled way or may keep cells from undergoing apoptosis</a:t>
            </a:r>
            <a:r>
              <a:rPr lang="en-US" sz="2400" dirty="0">
                <a:solidFill>
                  <a:schemeClr val="bg2">
                    <a:lumMod val="75000"/>
                  </a:schemeClr>
                </a:solidFill>
                <a:effectLst/>
                <a:ea typeface="Times New Roman" panose="02020603050405020304" pitchFamily="18" charset="0"/>
              </a:rPr>
              <a:t>.</a:t>
            </a:r>
            <a:endParaRPr lang="en-IL" sz="2400" dirty="0">
              <a:solidFill>
                <a:schemeClr val="bg2">
                  <a:lumMod val="75000"/>
                </a:schemeClr>
              </a:solidFill>
              <a:ea typeface="Calibri" panose="020F0502020204030204" pitchFamily="34" charset="0"/>
              <a:cs typeface="Arial" panose="020B0604020202020204" pitchFamily="34" charset="0"/>
            </a:endParaRPr>
          </a:p>
          <a:p>
            <a:r>
              <a:rPr lang="en-US" sz="3600" b="1" dirty="0">
                <a:effectLst/>
                <a:ea typeface="Calibri" panose="020F0502020204030204" pitchFamily="34" charset="0"/>
                <a:cs typeface="Arial" panose="020B0604020202020204" pitchFamily="34" charset="0"/>
              </a:rPr>
              <a:t>TP53 E258Q </a:t>
            </a:r>
            <a:endParaRPr lang="en-IL" sz="3600" b="1" dirty="0">
              <a:effectLst/>
              <a:ea typeface="Calibri" panose="020F0502020204030204" pitchFamily="34" charset="0"/>
              <a:cs typeface="Arial" panose="020B0604020202020204" pitchFamily="34" charset="0"/>
            </a:endParaRPr>
          </a:p>
          <a:p>
            <a:endParaRPr lang="en-US" sz="2800" dirty="0">
              <a:effectLst/>
              <a:ea typeface="Calibri" panose="020F0502020204030204" pitchFamily="34" charset="0"/>
              <a:cs typeface="Arial" panose="020B0604020202020204" pitchFamily="34" charset="0"/>
            </a:endParaRPr>
          </a:p>
          <a:p>
            <a:endParaRPr lang="en-IL" dirty="0"/>
          </a:p>
        </p:txBody>
      </p:sp>
    </p:spTree>
    <p:extLst>
      <p:ext uri="{BB962C8B-B14F-4D97-AF65-F5344CB8AC3E}">
        <p14:creationId xmlns:p14="http://schemas.microsoft.com/office/powerpoint/2010/main" val="2418253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01D16-DDD6-F6C0-A05A-70B3290D35B0}"/>
              </a:ext>
            </a:extLst>
          </p:cNvPr>
          <p:cNvSpPr>
            <a:spLocks noGrp="1"/>
          </p:cNvSpPr>
          <p:nvPr>
            <p:ph type="title"/>
          </p:nvPr>
        </p:nvSpPr>
        <p:spPr/>
        <p:txBody>
          <a:bodyPr>
            <a:noAutofit/>
          </a:bodyPr>
          <a:lstStyle/>
          <a:p>
            <a:pPr algn="ctr"/>
            <a:r>
              <a:rPr lang="en-US" sz="4000" b="1" dirty="0">
                <a:solidFill>
                  <a:schemeClr val="accent1">
                    <a:lumMod val="75000"/>
                  </a:schemeClr>
                </a:solidFill>
                <a:effectLst/>
                <a:ea typeface="Calibri" panose="020F0502020204030204" pitchFamily="34" charset="0"/>
                <a:cs typeface="Arial" panose="020B0604020202020204" pitchFamily="34" charset="0"/>
              </a:rPr>
              <a:t>TP53 </a:t>
            </a:r>
            <a:r>
              <a:rPr lang="en-US" sz="4000" b="1" dirty="0" err="1">
                <a:solidFill>
                  <a:schemeClr val="accent1">
                    <a:lumMod val="75000"/>
                  </a:schemeClr>
                </a:solidFill>
                <a:effectLst/>
                <a:ea typeface="Calibri" panose="020F0502020204030204" pitchFamily="34" charset="0"/>
                <a:cs typeface="Arial" panose="020B0604020202020204" pitchFamily="34" charset="0"/>
              </a:rPr>
              <a:t>wt</a:t>
            </a:r>
            <a:r>
              <a:rPr lang="en-US" sz="4000" b="1" dirty="0">
                <a:solidFill>
                  <a:schemeClr val="accent1">
                    <a:lumMod val="75000"/>
                  </a:schemeClr>
                </a:solidFill>
                <a:effectLst/>
                <a:ea typeface="Calibri" panose="020F0502020204030204" pitchFamily="34" charset="0"/>
                <a:cs typeface="Arial" panose="020B0604020202020204" pitchFamily="34" charset="0"/>
              </a:rPr>
              <a:t> VS mt</a:t>
            </a:r>
            <a:endParaRPr lang="en-IL" sz="4000" b="1" dirty="0">
              <a:solidFill>
                <a:schemeClr val="accent1">
                  <a:lumMod val="75000"/>
                </a:schemeClr>
              </a:solidFill>
              <a:effectLst/>
              <a:ea typeface="Calibri" panose="020F0502020204030204" pitchFamily="34" charset="0"/>
              <a:cs typeface="Arial" panose="020B0604020202020204" pitchFamily="34" charset="0"/>
            </a:endParaRPr>
          </a:p>
        </p:txBody>
      </p:sp>
      <p:pic>
        <p:nvPicPr>
          <p:cNvPr id="7" name="Content Placeholder 6" descr="A picture containing text, font, screenshot, diagram&#10;&#10;Description automatically generated">
            <a:extLst>
              <a:ext uri="{FF2B5EF4-FFF2-40B4-BE49-F238E27FC236}">
                <a16:creationId xmlns:a16="http://schemas.microsoft.com/office/drawing/2014/main" id="{001B8909-80C1-CC75-4BAA-E77DF552A874}"/>
              </a:ext>
            </a:extLst>
          </p:cNvPr>
          <p:cNvPicPr>
            <a:picLocks noGrp="1" noChangeAspect="1"/>
          </p:cNvPicPr>
          <p:nvPr>
            <p:ph idx="1"/>
          </p:nvPr>
        </p:nvPicPr>
        <p:blipFill>
          <a:blip r:embed="rId3"/>
          <a:stretch>
            <a:fillRect/>
          </a:stretch>
        </p:blipFill>
        <p:spPr>
          <a:xfrm>
            <a:off x="838200" y="1690688"/>
            <a:ext cx="10490435" cy="4351338"/>
          </a:xfrm>
        </p:spPr>
      </p:pic>
      <p:sp>
        <p:nvSpPr>
          <p:cNvPr id="9" name="TextBox 8">
            <a:extLst>
              <a:ext uri="{FF2B5EF4-FFF2-40B4-BE49-F238E27FC236}">
                <a16:creationId xmlns:a16="http://schemas.microsoft.com/office/drawing/2014/main" id="{43A86A3F-8C1D-C82D-424A-196ED0954628}"/>
              </a:ext>
            </a:extLst>
          </p:cNvPr>
          <p:cNvSpPr txBox="1"/>
          <p:nvPr/>
        </p:nvSpPr>
        <p:spPr>
          <a:xfrm>
            <a:off x="0" y="6488668"/>
            <a:ext cx="15413146" cy="369332"/>
          </a:xfrm>
          <a:prstGeom prst="rect">
            <a:avLst/>
          </a:prstGeom>
          <a:noFill/>
        </p:spPr>
        <p:txBody>
          <a:bodyPr wrap="square">
            <a:spAutoFit/>
          </a:bodyPr>
          <a:lstStyle/>
          <a:p>
            <a:r>
              <a:rPr lang="en-US" sz="1800" i="1" dirty="0">
                <a:effectLst/>
                <a:latin typeface="URWPalladioL"/>
              </a:rPr>
              <a:t>Cancers </a:t>
            </a:r>
            <a:r>
              <a:rPr lang="en-US" sz="1800" b="1" dirty="0">
                <a:effectLst/>
                <a:latin typeface="URWPalladioL"/>
              </a:rPr>
              <a:t>2021</a:t>
            </a:r>
            <a:r>
              <a:rPr lang="en-US" sz="1800" dirty="0">
                <a:effectLst/>
                <a:latin typeface="URWPalladioL"/>
              </a:rPr>
              <a:t>, </a:t>
            </a:r>
            <a:r>
              <a:rPr lang="en-US" sz="1800" i="1" dirty="0">
                <a:effectLst/>
                <a:latin typeface="URWPalladioL"/>
              </a:rPr>
              <a:t>13</a:t>
            </a:r>
            <a:r>
              <a:rPr lang="en-US" sz="1800" dirty="0">
                <a:effectLst/>
                <a:latin typeface="URWPalladioL"/>
              </a:rPr>
              <a:t>, 479. https://</a:t>
            </a:r>
            <a:r>
              <a:rPr lang="en-US" sz="1800" dirty="0" err="1">
                <a:effectLst/>
                <a:latin typeface="URWPalladioL"/>
              </a:rPr>
              <a:t>doi.org</a:t>
            </a:r>
            <a:r>
              <a:rPr lang="en-US" sz="1800" dirty="0">
                <a:effectLst/>
                <a:latin typeface="URWPalladioL"/>
              </a:rPr>
              <a:t>/10.3390/cancers13030479 </a:t>
            </a:r>
            <a:endParaRPr lang="en-US" dirty="0"/>
          </a:p>
        </p:txBody>
      </p:sp>
    </p:spTree>
    <p:extLst>
      <p:ext uri="{BB962C8B-B14F-4D97-AF65-F5344CB8AC3E}">
        <p14:creationId xmlns:p14="http://schemas.microsoft.com/office/powerpoint/2010/main" val="4084740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01D16-DDD6-F6C0-A05A-70B3290D35B0}"/>
              </a:ext>
            </a:extLst>
          </p:cNvPr>
          <p:cNvSpPr>
            <a:spLocks noGrp="1"/>
          </p:cNvSpPr>
          <p:nvPr>
            <p:ph type="title"/>
          </p:nvPr>
        </p:nvSpPr>
        <p:spPr/>
        <p:txBody>
          <a:bodyPr>
            <a:noAutofit/>
          </a:bodyPr>
          <a:lstStyle/>
          <a:p>
            <a:r>
              <a:rPr lang="en-US" sz="4000" b="1" dirty="0">
                <a:solidFill>
                  <a:schemeClr val="accent1">
                    <a:lumMod val="75000"/>
                  </a:schemeClr>
                </a:solidFill>
                <a:effectLst/>
                <a:ea typeface="Calibri" panose="020F0502020204030204" pitchFamily="34" charset="0"/>
                <a:cs typeface="Arial" panose="020B0604020202020204" pitchFamily="34" charset="0"/>
              </a:rPr>
              <a:t>TP53 E258Q mutation – loss of function </a:t>
            </a:r>
            <a:endParaRPr lang="en-IL" sz="4000" b="1" dirty="0">
              <a:solidFill>
                <a:schemeClr val="accent1">
                  <a:lumMod val="75000"/>
                </a:schemeClr>
              </a:solidFill>
              <a:effectLst/>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605531E-FF99-C5C8-59E6-7FE3C34116FC}"/>
              </a:ext>
            </a:extLst>
          </p:cNvPr>
          <p:cNvSpPr>
            <a:spLocks noGrp="1"/>
          </p:cNvSpPr>
          <p:nvPr>
            <p:ph idx="1"/>
          </p:nvPr>
        </p:nvSpPr>
        <p:spPr/>
        <p:txBody>
          <a:bodyPr>
            <a:normAutofit/>
          </a:bodyPr>
          <a:lstStyle/>
          <a:p>
            <a:r>
              <a:rPr lang="en-IL" sz="2400" dirty="0">
                <a:solidFill>
                  <a:srgbClr val="212121"/>
                </a:solidFill>
                <a:ea typeface="Times New Roman" panose="02020603050405020304" pitchFamily="18" charset="0"/>
              </a:rPr>
              <a:t>T</a:t>
            </a:r>
            <a:r>
              <a:rPr lang="en-IL" sz="2400" dirty="0">
                <a:solidFill>
                  <a:srgbClr val="212121"/>
                </a:solidFill>
                <a:effectLst/>
                <a:ea typeface="Times New Roman" panose="02020603050405020304" pitchFamily="18" charset="0"/>
              </a:rPr>
              <a:t>umor protein 53 (</a:t>
            </a:r>
            <a:r>
              <a:rPr lang="en-IL" sz="2400" i="1" dirty="0">
                <a:solidFill>
                  <a:srgbClr val="212121"/>
                </a:solidFill>
                <a:effectLst/>
                <a:ea typeface="Times New Roman" panose="02020603050405020304" pitchFamily="18" charset="0"/>
              </a:rPr>
              <a:t>TP53</a:t>
            </a:r>
            <a:r>
              <a:rPr lang="en-IL" sz="2400" dirty="0">
                <a:solidFill>
                  <a:srgbClr val="212121"/>
                </a:solidFill>
                <a:effectLst/>
                <a:ea typeface="Times New Roman" panose="02020603050405020304" pitchFamily="18" charset="0"/>
              </a:rPr>
              <a:t>) gene is the most frequently mutated gene in cancer, including NSCLC. </a:t>
            </a:r>
          </a:p>
          <a:p>
            <a:r>
              <a:rPr lang="en-IL" sz="2400" i="1" dirty="0">
                <a:solidFill>
                  <a:srgbClr val="212121"/>
                </a:solidFill>
                <a:effectLst/>
                <a:ea typeface="Times New Roman" panose="02020603050405020304" pitchFamily="18" charset="0"/>
              </a:rPr>
              <a:t>TP53</a:t>
            </a:r>
            <a:r>
              <a:rPr lang="en-IL" sz="2400" dirty="0">
                <a:solidFill>
                  <a:srgbClr val="212121"/>
                </a:solidFill>
                <a:effectLst/>
                <a:ea typeface="Times New Roman" panose="02020603050405020304" pitchFamily="18" charset="0"/>
              </a:rPr>
              <a:t> mutations </a:t>
            </a:r>
            <a:r>
              <a:rPr lang="en-US" sz="2400" dirty="0">
                <a:solidFill>
                  <a:srgbClr val="212121"/>
                </a:solidFill>
                <a:effectLst/>
                <a:ea typeface="Times New Roman" panose="02020603050405020304" pitchFamily="18" charset="0"/>
              </a:rPr>
              <a:t>can</a:t>
            </a:r>
            <a:r>
              <a:rPr lang="en-IL" sz="2400" dirty="0">
                <a:solidFill>
                  <a:srgbClr val="212121"/>
                </a:solidFill>
                <a:effectLst/>
                <a:ea typeface="Times New Roman" panose="02020603050405020304" pitchFamily="18" charset="0"/>
              </a:rPr>
              <a:t> induce carcinogenesis, tumor development and resistance to therapy, influencing patient prognosis and responsiveness to therapy. </a:t>
            </a:r>
          </a:p>
          <a:p>
            <a:r>
              <a:rPr lang="en-US" sz="2400" b="0" i="0" u="none" strike="noStrike" dirty="0">
                <a:solidFill>
                  <a:srgbClr val="333333"/>
                </a:solidFill>
                <a:effectLst/>
              </a:rPr>
              <a:t>TP53 E258Q lies within the DNA-binding domain of the Tp53 protein.</a:t>
            </a:r>
            <a:endParaRPr lang="en-IL" sz="2400" b="0" i="0" u="none" strike="noStrike" dirty="0">
              <a:solidFill>
                <a:srgbClr val="212121"/>
              </a:solidFill>
            </a:endParaRPr>
          </a:p>
          <a:p>
            <a:r>
              <a:rPr lang="en-US" sz="2400" b="0" i="0" u="none" strike="noStrike" dirty="0">
                <a:solidFill>
                  <a:srgbClr val="212121"/>
                </a:solidFill>
                <a:effectLst/>
              </a:rPr>
              <a:t>In recent years, many associations between different </a:t>
            </a:r>
            <a:r>
              <a:rPr lang="en-US" sz="2400" b="0" i="1" u="none" strike="noStrike" dirty="0">
                <a:solidFill>
                  <a:srgbClr val="212121"/>
                </a:solidFill>
                <a:effectLst/>
              </a:rPr>
              <a:t>TP53</a:t>
            </a:r>
            <a:r>
              <a:rPr lang="en-US" sz="2400" b="0" i="0" u="none" strike="noStrike" dirty="0">
                <a:solidFill>
                  <a:srgbClr val="212121"/>
                </a:solidFill>
                <a:effectLst/>
              </a:rPr>
              <a:t> mutations and responses to Epidermal Growth Factor Receptor (</a:t>
            </a:r>
            <a:r>
              <a:rPr lang="en-US" sz="2400" b="0" i="1" u="none" strike="noStrike" dirty="0">
                <a:solidFill>
                  <a:srgbClr val="212121"/>
                </a:solidFill>
                <a:effectLst/>
              </a:rPr>
              <a:t>EGFR</a:t>
            </a:r>
            <a:r>
              <a:rPr lang="en-US" sz="2400" b="0" i="0" u="none" strike="noStrike" dirty="0">
                <a:solidFill>
                  <a:srgbClr val="212121"/>
                </a:solidFill>
                <a:effectLst/>
              </a:rPr>
              <a:t>)  targeted therapy and resistance to Tyrosine-Kinase Inhibitors.</a:t>
            </a:r>
            <a:endParaRPr lang="en-IL" sz="2400" dirty="0">
              <a:effectLst/>
              <a:ea typeface="Times New Roman" panose="02020603050405020304" pitchFamily="18" charset="0"/>
            </a:endParaRPr>
          </a:p>
          <a:p>
            <a:endParaRPr lang="en-IL" sz="1800" dirty="0">
              <a:effectLst/>
              <a:latin typeface="Times New Roman" panose="02020603050405020304" pitchFamily="18" charset="0"/>
              <a:ea typeface="Times New Roman" panose="02020603050405020304" pitchFamily="18" charset="0"/>
            </a:endParaRPr>
          </a:p>
          <a:p>
            <a:endParaRPr lang="en-IL" dirty="0"/>
          </a:p>
        </p:txBody>
      </p:sp>
    </p:spTree>
    <p:extLst>
      <p:ext uri="{BB962C8B-B14F-4D97-AF65-F5344CB8AC3E}">
        <p14:creationId xmlns:p14="http://schemas.microsoft.com/office/powerpoint/2010/main" val="2844030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01D16-DDD6-F6C0-A05A-70B3290D35B0}"/>
              </a:ext>
            </a:extLst>
          </p:cNvPr>
          <p:cNvSpPr>
            <a:spLocks noGrp="1"/>
          </p:cNvSpPr>
          <p:nvPr>
            <p:ph type="title"/>
          </p:nvPr>
        </p:nvSpPr>
        <p:spPr/>
        <p:txBody>
          <a:bodyPr>
            <a:noAutofit/>
          </a:bodyPr>
          <a:lstStyle/>
          <a:p>
            <a:r>
              <a:rPr lang="en-US" sz="4000" b="1" dirty="0">
                <a:solidFill>
                  <a:schemeClr val="accent1">
                    <a:lumMod val="75000"/>
                  </a:schemeClr>
                </a:solidFill>
              </a:rPr>
              <a:t>Patient's medical history</a:t>
            </a:r>
            <a:br>
              <a:rPr lang="en-US" sz="4000" b="1" dirty="0">
                <a:solidFill>
                  <a:schemeClr val="accent1">
                    <a:lumMod val="75000"/>
                  </a:schemeClr>
                </a:solidFill>
              </a:rPr>
            </a:br>
            <a:endParaRPr lang="en-IL" sz="4000" b="1" dirty="0">
              <a:solidFill>
                <a:schemeClr val="accent1">
                  <a:lumMod val="75000"/>
                </a:schemeClr>
              </a:solidFill>
              <a:effectLst/>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605531E-FF99-C5C8-59E6-7FE3C34116FC}"/>
              </a:ext>
            </a:extLst>
          </p:cNvPr>
          <p:cNvSpPr>
            <a:spLocks noGrp="1"/>
          </p:cNvSpPr>
          <p:nvPr>
            <p:ph idx="1"/>
          </p:nvPr>
        </p:nvSpPr>
        <p:spPr>
          <a:xfrm>
            <a:off x="127000" y="1152525"/>
            <a:ext cx="10515600" cy="4351338"/>
          </a:xfrm>
        </p:spPr>
        <p:txBody>
          <a:bodyPr>
            <a:normAutofit/>
          </a:bodyPr>
          <a:lstStyle/>
          <a:p>
            <a:r>
              <a:rPr lang="en-US" sz="2400" dirty="0">
                <a:effectLst/>
                <a:ea typeface="Calibri" panose="020F0502020204030204" pitchFamily="34" charset="0"/>
                <a:cs typeface="Arial" panose="020B0604020202020204" pitchFamily="34" charset="0"/>
              </a:rPr>
              <a:t>On 22/12/2019 treated with </a:t>
            </a:r>
            <a:r>
              <a:rPr lang="en-US" sz="2400" dirty="0">
                <a:solidFill>
                  <a:srgbClr val="FF0000"/>
                </a:solidFill>
                <a:effectLst/>
                <a:ea typeface="Calibri" panose="020F0502020204030204" pitchFamily="34" charset="0"/>
                <a:cs typeface="Arial" panose="020B0604020202020204" pitchFamily="34" charset="0"/>
              </a:rPr>
              <a:t>LORLATINIB.</a:t>
            </a:r>
            <a:endParaRPr lang="en-IL" sz="2400" dirty="0">
              <a:effectLst/>
              <a:ea typeface="Times New Roman" panose="02020603050405020304" pitchFamily="18" charset="0"/>
            </a:endParaRPr>
          </a:p>
          <a:p>
            <a:r>
              <a:rPr lang="en-IL" sz="2400" b="1" dirty="0">
                <a:solidFill>
                  <a:srgbClr val="212121"/>
                </a:solidFill>
                <a:effectLst/>
                <a:ea typeface="Times New Roman" panose="02020603050405020304" pitchFamily="18" charset="0"/>
              </a:rPr>
              <a:t>Lorlatinib</a:t>
            </a:r>
            <a:r>
              <a:rPr lang="en-IL" sz="2400" dirty="0">
                <a:solidFill>
                  <a:srgbClr val="212121"/>
                </a:solidFill>
                <a:effectLst/>
                <a:ea typeface="Times New Roman" panose="02020603050405020304" pitchFamily="18" charset="0"/>
              </a:rPr>
              <a:t>, a third-generation inhibitor of anaplastic lymphoma kinase (ALK), has antitumor activity in previously treated patients with </a:t>
            </a:r>
            <a:r>
              <a:rPr lang="en-IL" sz="2400" i="1" dirty="0">
                <a:solidFill>
                  <a:srgbClr val="212121"/>
                </a:solidFill>
                <a:effectLst/>
                <a:ea typeface="Times New Roman" panose="02020603050405020304" pitchFamily="18" charset="0"/>
              </a:rPr>
              <a:t>ALK</a:t>
            </a:r>
            <a:r>
              <a:rPr lang="en-IL" sz="2400" dirty="0">
                <a:solidFill>
                  <a:srgbClr val="212121"/>
                </a:solidFill>
                <a:effectLst/>
                <a:ea typeface="Times New Roman" panose="02020603050405020304" pitchFamily="18" charset="0"/>
              </a:rPr>
              <a:t>-positive non-small-cell lung cancer (NSCLC). </a:t>
            </a:r>
          </a:p>
          <a:p>
            <a:r>
              <a:rPr lang="en-US" sz="2400" dirty="0">
                <a:solidFill>
                  <a:srgbClr val="212121"/>
                </a:solidFill>
                <a:ea typeface="Times New Roman" panose="02020603050405020304" pitchFamily="18" charset="0"/>
              </a:rPr>
              <a:t>P</a:t>
            </a:r>
            <a:r>
              <a:rPr lang="en-IL" sz="2400" dirty="0">
                <a:solidFill>
                  <a:srgbClr val="212121"/>
                </a:solidFill>
                <a:ea typeface="Times New Roman" panose="02020603050405020304" pitchFamily="18" charset="0"/>
              </a:rPr>
              <a:t>hase 2 in clinical trials for metastatic NSCLC with ROS1 fusion: </a:t>
            </a:r>
            <a:r>
              <a:rPr lang="en-US" sz="2400" b="0" i="0" u="none" strike="noStrike" dirty="0">
                <a:solidFill>
                  <a:srgbClr val="000000"/>
                </a:solidFill>
                <a:effectLst/>
              </a:rPr>
              <a:t>Because of its potency as a </a:t>
            </a:r>
            <a:r>
              <a:rPr lang="en-US" sz="2400" b="1" i="0" u="none" strike="noStrike" dirty="0">
                <a:solidFill>
                  <a:srgbClr val="000000"/>
                </a:solidFill>
                <a:effectLst/>
              </a:rPr>
              <a:t>ROS1</a:t>
            </a:r>
            <a:r>
              <a:rPr lang="en-US" sz="2400" b="0" i="0" u="none" strike="noStrike" dirty="0">
                <a:solidFill>
                  <a:srgbClr val="000000"/>
                </a:solidFill>
                <a:effectLst/>
              </a:rPr>
              <a:t> inhibitor and its ability to suppress the resistant </a:t>
            </a:r>
            <a:r>
              <a:rPr lang="en-US" sz="2400" b="1" i="0" u="none" strike="noStrike" dirty="0">
                <a:solidFill>
                  <a:srgbClr val="000000"/>
                </a:solidFill>
                <a:effectLst/>
              </a:rPr>
              <a:t>ROS1</a:t>
            </a:r>
            <a:r>
              <a:rPr lang="en-US" sz="2400" b="0" i="0" u="none" strike="noStrike" dirty="0">
                <a:solidFill>
                  <a:srgbClr val="000000"/>
                </a:solidFill>
                <a:effectLst/>
              </a:rPr>
              <a:t> mutations, </a:t>
            </a:r>
            <a:r>
              <a:rPr lang="en-US" sz="2400" b="0" i="0" u="none" strike="noStrike" dirty="0" err="1">
                <a:solidFill>
                  <a:srgbClr val="000000"/>
                </a:solidFill>
                <a:effectLst/>
              </a:rPr>
              <a:t>lorlatinib</a:t>
            </a:r>
            <a:r>
              <a:rPr lang="en-US" sz="2400" b="0" i="0" u="none" strike="noStrike" dirty="0">
                <a:solidFill>
                  <a:srgbClr val="000000"/>
                </a:solidFill>
                <a:effectLst/>
              </a:rPr>
              <a:t> could be a treatment of choice in </a:t>
            </a:r>
            <a:r>
              <a:rPr lang="en-US" sz="2400" b="1" i="0" u="none" strike="noStrike" dirty="0">
                <a:solidFill>
                  <a:srgbClr val="000000"/>
                </a:solidFill>
                <a:effectLst/>
              </a:rPr>
              <a:t>ROS1-</a:t>
            </a:r>
            <a:r>
              <a:rPr lang="en-US" sz="2400" b="0" i="0" u="none" strike="noStrike" dirty="0">
                <a:solidFill>
                  <a:srgbClr val="000000"/>
                </a:solidFill>
                <a:effectLst/>
              </a:rPr>
              <a:t>positive NSCLC. </a:t>
            </a:r>
            <a:endParaRPr lang="en-IL" sz="2400" dirty="0">
              <a:effectLst/>
              <a:ea typeface="Times New Roman" panose="02020603050405020304" pitchFamily="18" charset="0"/>
            </a:endParaRPr>
          </a:p>
          <a:p>
            <a:endParaRPr lang="en-IL" sz="1800" dirty="0">
              <a:effectLst/>
              <a:latin typeface="Times New Roman" panose="02020603050405020304" pitchFamily="18" charset="0"/>
              <a:ea typeface="Times New Roman" panose="02020603050405020304" pitchFamily="18" charset="0"/>
            </a:endParaRPr>
          </a:p>
          <a:p>
            <a:endParaRPr lang="en-IL" dirty="0"/>
          </a:p>
        </p:txBody>
      </p:sp>
    </p:spTree>
    <p:extLst>
      <p:ext uri="{BB962C8B-B14F-4D97-AF65-F5344CB8AC3E}">
        <p14:creationId xmlns:p14="http://schemas.microsoft.com/office/powerpoint/2010/main" val="2609649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01D16-DDD6-F6C0-A05A-70B3290D35B0}"/>
              </a:ext>
            </a:extLst>
          </p:cNvPr>
          <p:cNvSpPr>
            <a:spLocks noGrp="1"/>
          </p:cNvSpPr>
          <p:nvPr>
            <p:ph type="title"/>
          </p:nvPr>
        </p:nvSpPr>
        <p:spPr/>
        <p:txBody>
          <a:bodyPr>
            <a:noAutofit/>
          </a:bodyPr>
          <a:lstStyle/>
          <a:p>
            <a:pPr algn="ctr" defTabSz="914400" rtl="1" eaLnBrk="1" latinLnBrk="0" hangingPunct="1">
              <a:lnSpc>
                <a:spcPct val="90000"/>
              </a:lnSpc>
              <a:spcBef>
                <a:spcPct val="0"/>
              </a:spcBef>
              <a:buNone/>
            </a:pPr>
            <a:r>
              <a:rPr lang="en-US" sz="5400" b="1" dirty="0">
                <a:solidFill>
                  <a:schemeClr val="accent1">
                    <a:lumMod val="75000"/>
                  </a:schemeClr>
                </a:solidFill>
                <a:effectLst/>
                <a:ea typeface="Calibri" panose="020F0502020204030204" pitchFamily="34" charset="0"/>
                <a:cs typeface="Arial" panose="020B0604020202020204" pitchFamily="34" charset="0"/>
              </a:rPr>
              <a:t>Conclusions:</a:t>
            </a:r>
            <a:endParaRPr lang="en-IL" sz="5400" b="1" dirty="0">
              <a:solidFill>
                <a:schemeClr val="accent1">
                  <a:lumMod val="75000"/>
                </a:schemeClr>
              </a:solidFill>
              <a:effectLst/>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605531E-FF99-C5C8-59E6-7FE3C34116FC}"/>
              </a:ext>
            </a:extLst>
          </p:cNvPr>
          <p:cNvSpPr>
            <a:spLocks noGrp="1"/>
          </p:cNvSpPr>
          <p:nvPr>
            <p:ph idx="1"/>
          </p:nvPr>
        </p:nvSpPr>
        <p:spPr/>
        <p:txBody>
          <a:bodyPr>
            <a:normAutofit/>
          </a:bodyPr>
          <a:lstStyle/>
          <a:p>
            <a:pPr indent="457200"/>
            <a:r>
              <a:rPr lang="en-IL" sz="2400" dirty="0">
                <a:solidFill>
                  <a:srgbClr val="000000"/>
                </a:solidFill>
                <a:effectLst/>
                <a:ea typeface="Times New Roman" panose="02020603050405020304" pitchFamily="18" charset="0"/>
              </a:rPr>
              <a:t>The late imaging of this patient revealed a lesion in the brain and the liver, indicating the progression of the disease, meaning that the cancer is most likely to be incurable, and the main goal of the treatment is to palliate the progression of the disease. </a:t>
            </a:r>
            <a:endParaRPr lang="he-IL" sz="2400" dirty="0">
              <a:solidFill>
                <a:srgbClr val="000000"/>
              </a:solidFill>
              <a:effectLst/>
              <a:ea typeface="Times New Roman" panose="02020603050405020304" pitchFamily="18" charset="0"/>
            </a:endParaRPr>
          </a:p>
          <a:p>
            <a:pPr indent="457200"/>
            <a:r>
              <a:rPr lang="en-IL" sz="2400" dirty="0">
                <a:solidFill>
                  <a:srgbClr val="000000"/>
                </a:solidFill>
                <a:effectLst/>
                <a:ea typeface="Times New Roman" panose="02020603050405020304" pitchFamily="18" charset="0"/>
              </a:rPr>
              <a:t>Looking for clinical trials suitable for this patient's condition showed that the clinical trial available is for treatment with Lorlatinib, currently in phase 2, which she is already receiving</a:t>
            </a:r>
            <a:r>
              <a:rPr lang="en-US" sz="2400" dirty="0">
                <a:solidFill>
                  <a:srgbClr val="000000"/>
                </a:solidFill>
                <a:effectLst/>
                <a:ea typeface="Times New Roman" panose="02020603050405020304" pitchFamily="18" charset="0"/>
              </a:rPr>
              <a:t>.</a:t>
            </a:r>
            <a:endParaRPr lang="en-IL" sz="2400" dirty="0">
              <a:effectLst/>
              <a:ea typeface="Times New Roman" panose="02020603050405020304" pitchFamily="18" charset="0"/>
            </a:endParaRPr>
          </a:p>
          <a:p>
            <a:pPr indent="457200"/>
            <a:r>
              <a:rPr lang="en-IL" sz="2400" dirty="0">
                <a:solidFill>
                  <a:srgbClr val="000000"/>
                </a:solidFill>
                <a:effectLst/>
                <a:ea typeface="Times New Roman" panose="02020603050405020304" pitchFamily="18" charset="0"/>
              </a:rPr>
              <a:t> Due to the advanced state and the lesion in the brain, external beam-RT is also needed. New evidence shows that in the modern era, RT serves not only as a palliative tool in metastatic NSCLC but also plays active roles in patients with oligo-focal disease, CNS metastasis, and receiving ICIs.</a:t>
            </a:r>
            <a:endParaRPr lang="en-IL" sz="2400" dirty="0">
              <a:effectLst/>
              <a:ea typeface="Times New Roman" panose="02020603050405020304" pitchFamily="18" charset="0"/>
            </a:endParaRPr>
          </a:p>
        </p:txBody>
      </p:sp>
    </p:spTree>
    <p:extLst>
      <p:ext uri="{BB962C8B-B14F-4D97-AF65-F5344CB8AC3E}">
        <p14:creationId xmlns:p14="http://schemas.microsoft.com/office/powerpoint/2010/main" val="239731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01D16-DDD6-F6C0-A05A-70B3290D35B0}"/>
              </a:ext>
            </a:extLst>
          </p:cNvPr>
          <p:cNvSpPr>
            <a:spLocks noGrp="1"/>
          </p:cNvSpPr>
          <p:nvPr>
            <p:ph type="title"/>
          </p:nvPr>
        </p:nvSpPr>
        <p:spPr/>
        <p:txBody>
          <a:bodyPr>
            <a:noAutofit/>
          </a:bodyPr>
          <a:lstStyle/>
          <a:p>
            <a:pPr algn="ctr"/>
            <a:r>
              <a:rPr lang="en-US" sz="6000" b="1" dirty="0">
                <a:solidFill>
                  <a:schemeClr val="accent1">
                    <a:lumMod val="75000"/>
                  </a:schemeClr>
                </a:solidFill>
                <a:effectLst/>
                <a:ea typeface="Calibri" panose="020F0502020204030204" pitchFamily="34" charset="0"/>
                <a:cs typeface="Arial" panose="020B0604020202020204" pitchFamily="34" charset="0"/>
              </a:rPr>
              <a:t>Recommendations</a:t>
            </a:r>
            <a:r>
              <a:rPr lang="en-US" sz="6000" dirty="0">
                <a:solidFill>
                  <a:schemeClr val="accent1">
                    <a:lumMod val="75000"/>
                  </a:schemeClr>
                </a:solidFill>
                <a:effectLst/>
                <a:ea typeface="Calibri" panose="020F0502020204030204" pitchFamily="34" charset="0"/>
                <a:cs typeface="Arial" panose="020B0604020202020204" pitchFamily="34" charset="0"/>
              </a:rPr>
              <a:t>:</a:t>
            </a:r>
            <a:endParaRPr lang="en-IL" sz="6000" dirty="0">
              <a:solidFill>
                <a:schemeClr val="accent1">
                  <a:lumMod val="75000"/>
                </a:schemeClr>
              </a:solidFill>
              <a:effectLst/>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605531E-FF99-C5C8-59E6-7FE3C34116FC}"/>
              </a:ext>
            </a:extLst>
          </p:cNvPr>
          <p:cNvSpPr>
            <a:spLocks noGrp="1"/>
          </p:cNvSpPr>
          <p:nvPr>
            <p:ph idx="1"/>
          </p:nvPr>
        </p:nvSpPr>
        <p:spPr/>
        <p:txBody>
          <a:bodyPr>
            <a:normAutofit lnSpcReduction="10000"/>
          </a:bodyPr>
          <a:lstStyle/>
          <a:p>
            <a:r>
              <a:rPr lang="en-US" sz="2400" dirty="0">
                <a:solidFill>
                  <a:srgbClr val="000000"/>
                </a:solidFill>
                <a:effectLst/>
                <a:ea typeface="Times New Roman" panose="02020603050405020304" pitchFamily="18" charset="0"/>
                <a:cs typeface="Times New Roman" panose="02020603050405020304" pitchFamily="18" charset="0"/>
              </a:rPr>
              <a:t>Systemic therapy is recommended for disseminated disease, and the type depends on histologic type, somatic genomic alteration that are present and can be treated with targeted therapy.</a:t>
            </a:r>
            <a:endParaRPr lang="en-IL" sz="2400" dirty="0">
              <a:effectLst/>
              <a:ea typeface="Times New Roman" panose="02020603050405020304" pitchFamily="18" charset="0"/>
            </a:endParaRPr>
          </a:p>
          <a:p>
            <a:r>
              <a:rPr lang="en-US" sz="2400" dirty="0">
                <a:solidFill>
                  <a:srgbClr val="000000"/>
                </a:solidFill>
                <a:effectLst/>
                <a:ea typeface="Times New Roman" panose="02020603050405020304" pitchFamily="18" charset="0"/>
                <a:cs typeface="Times New Roman" panose="02020603050405020304" pitchFamily="18" charset="0"/>
              </a:rPr>
              <a:t>Palliation of symptoms throughout the disease course can be achieved with external beam-RT for distant metastases with localizes symptoms</a:t>
            </a:r>
            <a:r>
              <a:rPr lang="en-US" sz="2400" dirty="0">
                <a:solidFill>
                  <a:srgbClr val="000000"/>
                </a:solidFill>
                <a:ea typeface="Times New Roman" panose="02020603050405020304" pitchFamily="18" charset="0"/>
                <a:cs typeface="Times New Roman" panose="02020603050405020304" pitchFamily="18" charset="0"/>
              </a:rPr>
              <a:t>.</a:t>
            </a:r>
            <a:endParaRPr lang="en-IL" sz="2400" dirty="0">
              <a:effectLst/>
              <a:ea typeface="Times New Roman" panose="02020603050405020304" pitchFamily="18" charset="0"/>
            </a:endParaRPr>
          </a:p>
          <a:p>
            <a:endParaRPr lang="en-IL" sz="2400" dirty="0">
              <a:effectLst/>
              <a:ea typeface="Times New Roman" panose="02020603050405020304" pitchFamily="18" charset="0"/>
            </a:endParaRPr>
          </a:p>
          <a:p>
            <a:pPr marL="0" indent="0" algn="ctr">
              <a:buNone/>
            </a:pPr>
            <a:r>
              <a:rPr lang="en-IL" u="sng" dirty="0">
                <a:solidFill>
                  <a:srgbClr val="000000"/>
                </a:solidFill>
                <a:effectLst/>
                <a:ea typeface="Times New Roman" panose="02020603050405020304" pitchFamily="18" charset="0"/>
              </a:rPr>
              <a:t>Continue with systemic therapy and lorlatinib, considering </a:t>
            </a:r>
            <a:r>
              <a:rPr lang="en-US" u="sng" dirty="0">
                <a:solidFill>
                  <a:srgbClr val="000000"/>
                </a:solidFill>
                <a:effectLst/>
                <a:ea typeface="Times New Roman" panose="02020603050405020304" pitchFamily="18" charset="0"/>
              </a:rPr>
              <a:t>RT</a:t>
            </a:r>
            <a:r>
              <a:rPr lang="en-IL" u="sng" dirty="0">
                <a:solidFill>
                  <a:srgbClr val="000000"/>
                </a:solidFill>
                <a:effectLst/>
                <a:ea typeface="Times New Roman" panose="02020603050405020304" pitchFamily="18" charset="0"/>
              </a:rPr>
              <a:t> a</a:t>
            </a:r>
            <a:r>
              <a:rPr lang="en-US" u="sng" dirty="0">
                <a:solidFill>
                  <a:srgbClr val="000000"/>
                </a:solidFill>
                <a:effectLst/>
                <a:ea typeface="Times New Roman" panose="02020603050405020304" pitchFamily="18" charset="0"/>
              </a:rPr>
              <a:t>s</a:t>
            </a:r>
            <a:r>
              <a:rPr lang="en-IL" u="sng" dirty="0">
                <a:solidFill>
                  <a:srgbClr val="000000"/>
                </a:solidFill>
                <a:effectLst/>
                <a:ea typeface="Times New Roman" panose="02020603050405020304" pitchFamily="18" charset="0"/>
              </a:rPr>
              <a:t> palliative and active role for brain metastasis, and provide any other palliative treatment for other symptoms </a:t>
            </a:r>
            <a:r>
              <a:rPr lang="en-IL" u="sng" dirty="0">
                <a:solidFill>
                  <a:srgbClr val="000000"/>
                </a:solidFill>
                <a:ea typeface="Times New Roman" panose="02020603050405020304" pitchFamily="18" charset="0"/>
              </a:rPr>
              <a:t>if they</a:t>
            </a:r>
            <a:r>
              <a:rPr lang="en-IL" u="sng" dirty="0">
                <a:solidFill>
                  <a:srgbClr val="000000"/>
                </a:solidFill>
                <a:effectLst/>
                <a:ea typeface="Times New Roman" panose="02020603050405020304" pitchFamily="18" charset="0"/>
              </a:rPr>
              <a:t> occure. </a:t>
            </a:r>
            <a:endParaRPr lang="en-IL" dirty="0">
              <a:effectLst/>
              <a:ea typeface="Times New Roman" panose="02020603050405020304" pitchFamily="18" charset="0"/>
            </a:endParaRPr>
          </a:p>
          <a:p>
            <a:pPr marL="0" indent="0" algn="ctr">
              <a:buNone/>
            </a:pPr>
            <a:br>
              <a:rPr lang="en-US" dirty="0"/>
            </a:br>
            <a:endParaRPr lang="en-IL" dirty="0"/>
          </a:p>
        </p:txBody>
      </p:sp>
    </p:spTree>
    <p:extLst>
      <p:ext uri="{BB962C8B-B14F-4D97-AF65-F5344CB8AC3E}">
        <p14:creationId xmlns:p14="http://schemas.microsoft.com/office/powerpoint/2010/main" val="10722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BA5B-3089-B02F-AD38-98997E4E0365}"/>
              </a:ext>
            </a:extLst>
          </p:cNvPr>
          <p:cNvSpPr>
            <a:spLocks noGrp="1"/>
          </p:cNvSpPr>
          <p:nvPr>
            <p:ph type="title"/>
          </p:nvPr>
        </p:nvSpPr>
        <p:spPr/>
        <p:txBody>
          <a:bodyPr>
            <a:normAutofit fontScale="90000"/>
          </a:bodyPr>
          <a:lstStyle/>
          <a:p>
            <a:r>
              <a:rPr lang="en-US" sz="6000" b="1" dirty="0">
                <a:solidFill>
                  <a:schemeClr val="accent1">
                    <a:lumMod val="75000"/>
                  </a:schemeClr>
                </a:solidFill>
              </a:rPr>
              <a:t>Patient's medical history</a:t>
            </a:r>
            <a:br>
              <a:rPr lang="en-US" sz="6000" b="1" dirty="0">
                <a:solidFill>
                  <a:schemeClr val="accent1">
                    <a:lumMod val="75000"/>
                  </a:schemeClr>
                </a:solidFill>
              </a:rPr>
            </a:br>
            <a:endParaRPr lang="en-IL" sz="6000" b="1" dirty="0">
              <a:solidFill>
                <a:schemeClr val="accent1">
                  <a:lumMod val="75000"/>
                </a:schemeClr>
              </a:solidFill>
            </a:endParaRPr>
          </a:p>
        </p:txBody>
      </p:sp>
      <p:sp>
        <p:nvSpPr>
          <p:cNvPr id="3" name="Content Placeholder 2">
            <a:extLst>
              <a:ext uri="{FF2B5EF4-FFF2-40B4-BE49-F238E27FC236}">
                <a16:creationId xmlns:a16="http://schemas.microsoft.com/office/drawing/2014/main" id="{860C0C73-ECFC-4750-2F08-FD34E7E8080E}"/>
              </a:ext>
            </a:extLst>
          </p:cNvPr>
          <p:cNvSpPr>
            <a:spLocks noGrp="1"/>
          </p:cNvSpPr>
          <p:nvPr>
            <p:ph idx="1"/>
          </p:nvPr>
        </p:nvSpPr>
        <p:spPr>
          <a:xfrm>
            <a:off x="661851" y="1253331"/>
            <a:ext cx="10515600" cy="4351338"/>
          </a:xfrm>
        </p:spPr>
        <p:txBody>
          <a:bodyPr>
            <a:noAutofit/>
          </a:bodyPr>
          <a:lstStyle/>
          <a:p>
            <a:pPr algn="l" rtl="0">
              <a:lnSpc>
                <a:spcPct val="100000"/>
              </a:lnSpc>
              <a:spcAft>
                <a:spcPts val="800"/>
              </a:spcAft>
            </a:pPr>
            <a:r>
              <a:rPr lang="en-US" sz="2400" dirty="0">
                <a:effectLst/>
                <a:ea typeface="Calibri" panose="020F0502020204030204" pitchFamily="34" charset="0"/>
                <a:cs typeface="Arial" panose="020B0604020202020204" pitchFamily="34" charset="0"/>
              </a:rPr>
              <a:t>A 39 year old women, referred 9/9/2019 to the emergency room of the Hadassah medical center due to dizziness and falls. </a:t>
            </a:r>
            <a:r>
              <a:rPr lang="en-US" sz="2400" dirty="0">
                <a:solidFill>
                  <a:srgbClr val="FF0000"/>
                </a:solidFill>
                <a:effectLst/>
                <a:ea typeface="Calibri" panose="020F0502020204030204" pitchFamily="34" charset="0"/>
                <a:cs typeface="Arial" panose="020B0604020202020204" pitchFamily="34" charset="0"/>
              </a:rPr>
              <a:t>On imaging lung, liver and brain lesions</a:t>
            </a:r>
            <a:r>
              <a:rPr lang="en-US" sz="2400" dirty="0">
                <a:effectLst/>
                <a:ea typeface="Calibri" panose="020F0502020204030204" pitchFamily="34" charset="0"/>
                <a:cs typeface="Arial" panose="020B0604020202020204" pitchFamily="34" charset="0"/>
              </a:rPr>
              <a:t>.</a:t>
            </a:r>
          </a:p>
          <a:p>
            <a:pPr algn="l" rtl="0">
              <a:lnSpc>
                <a:spcPct val="100000"/>
              </a:lnSpc>
              <a:spcAft>
                <a:spcPts val="800"/>
              </a:spcAft>
            </a:pPr>
            <a:r>
              <a:rPr lang="en-US" sz="2400" dirty="0">
                <a:effectLst/>
                <a:ea typeface="Calibri" panose="020F0502020204030204" pitchFamily="34" charset="0"/>
                <a:cs typeface="Arial" panose="020B0604020202020204" pitchFamily="34" charset="0"/>
              </a:rPr>
              <a:t> A liver biopsy was performed on pathology </a:t>
            </a:r>
            <a:r>
              <a:rPr lang="en-US" sz="2400" b="1" dirty="0">
                <a:solidFill>
                  <a:srgbClr val="FF0000"/>
                </a:solidFill>
                <a:effectLst/>
                <a:ea typeface="Calibri" panose="020F0502020204030204" pitchFamily="34" charset="0"/>
                <a:cs typeface="Arial" panose="020B0604020202020204" pitchFamily="34" charset="0"/>
              </a:rPr>
              <a:t>Metastatic carcinoma of lung, non-small cell type</a:t>
            </a:r>
            <a:r>
              <a:rPr lang="en-US" sz="2400" dirty="0">
                <a:effectLst/>
                <a:ea typeface="Calibri" panose="020F0502020204030204" pitchFamily="34" charset="0"/>
                <a:cs typeface="Arial" panose="020B0604020202020204" pitchFamily="34" charset="0"/>
              </a:rPr>
              <a:t>, </a:t>
            </a:r>
            <a:r>
              <a:rPr lang="en-US" sz="2400" dirty="0">
                <a:solidFill>
                  <a:srgbClr val="FF0000"/>
                </a:solidFill>
                <a:effectLst/>
                <a:ea typeface="Calibri" panose="020F0502020204030204" pitchFamily="34" charset="0"/>
                <a:cs typeface="Arial" panose="020B0604020202020204" pitchFamily="34" charset="0"/>
              </a:rPr>
              <a:t>ROS translocated, PDL1 – strongly positive.</a:t>
            </a:r>
          </a:p>
          <a:p>
            <a:pPr algn="l" rtl="0">
              <a:lnSpc>
                <a:spcPct val="100000"/>
              </a:lnSpc>
              <a:spcAft>
                <a:spcPts val="800"/>
              </a:spcAft>
            </a:pPr>
            <a:r>
              <a:rPr lang="en-US" sz="2400" dirty="0">
                <a:effectLst/>
                <a:ea typeface="Calibri" panose="020F0502020204030204" pitchFamily="34" charset="0"/>
                <a:cs typeface="Arial" panose="020B0604020202020204" pitchFamily="34" charset="0"/>
              </a:rPr>
              <a:t> Treated on 25/9/2018 with </a:t>
            </a:r>
            <a:r>
              <a:rPr lang="en-US" sz="2400" dirty="0">
                <a:solidFill>
                  <a:srgbClr val="FF0000"/>
                </a:solidFill>
                <a:effectLst/>
                <a:ea typeface="Calibri" panose="020F0502020204030204" pitchFamily="34" charset="0"/>
                <a:cs typeface="Arial" panose="020B0604020202020204" pitchFamily="34" charset="0"/>
              </a:rPr>
              <a:t>pemetrexed</a:t>
            </a:r>
            <a:r>
              <a:rPr lang="en-US" sz="2400" dirty="0">
                <a:effectLst/>
                <a:ea typeface="Calibri" panose="020F0502020204030204" pitchFamily="34" charset="0"/>
                <a:cs typeface="Arial" panose="020B0604020202020204" pitchFamily="34" charset="0"/>
              </a:rPr>
              <a:t> in combination with </a:t>
            </a:r>
            <a:r>
              <a:rPr lang="en-US" sz="2400" dirty="0">
                <a:solidFill>
                  <a:srgbClr val="FF0000"/>
                </a:solidFill>
                <a:effectLst/>
                <a:ea typeface="Calibri" panose="020F0502020204030204" pitchFamily="34" charset="0"/>
                <a:cs typeface="Arial" panose="020B0604020202020204" pitchFamily="34" charset="0"/>
              </a:rPr>
              <a:t>carboplatin </a:t>
            </a:r>
            <a:r>
              <a:rPr lang="en-US" sz="2400" dirty="0">
                <a:effectLst/>
                <a:ea typeface="Calibri" panose="020F0502020204030204" pitchFamily="34" charset="0"/>
                <a:cs typeface="Arial" panose="020B0604020202020204" pitchFamily="34" charset="0"/>
              </a:rPr>
              <a:t>and</a:t>
            </a:r>
            <a:r>
              <a:rPr lang="en-US" sz="2400" dirty="0">
                <a:solidFill>
                  <a:srgbClr val="FF0000"/>
                </a:solidFill>
                <a:effectLst/>
                <a:ea typeface="Calibri" panose="020F0502020204030204" pitchFamily="34" charset="0"/>
                <a:cs typeface="Arial" panose="020B0604020202020204" pitchFamily="34" charset="0"/>
              </a:rPr>
              <a:t> bevacizumab</a:t>
            </a:r>
            <a:r>
              <a:rPr lang="en-US" sz="2400" dirty="0">
                <a:effectLst/>
                <a:ea typeface="Calibri" panose="020F0502020204030204" pitchFamily="34" charset="0"/>
                <a:cs typeface="Arial" panose="020B0604020202020204" pitchFamily="34" charset="0"/>
              </a:rPr>
              <a:t>. </a:t>
            </a:r>
          </a:p>
          <a:p>
            <a:pPr algn="l" rtl="0">
              <a:lnSpc>
                <a:spcPct val="100000"/>
              </a:lnSpc>
              <a:spcAft>
                <a:spcPts val="800"/>
              </a:spcAft>
            </a:pPr>
            <a:r>
              <a:rPr lang="en-US" sz="2400" dirty="0">
                <a:effectLst/>
                <a:ea typeface="Calibri" panose="020F0502020204030204" pitchFamily="34" charset="0"/>
                <a:cs typeface="Arial" panose="020B0604020202020204" pitchFamily="34" charset="0"/>
              </a:rPr>
              <a:t>Treated with </a:t>
            </a:r>
            <a:r>
              <a:rPr lang="en-US" sz="2400" dirty="0" err="1">
                <a:solidFill>
                  <a:srgbClr val="FF0000"/>
                </a:solidFill>
                <a:effectLst/>
                <a:ea typeface="Calibri" panose="020F0502020204030204" pitchFamily="34" charset="0"/>
                <a:cs typeface="Arial" panose="020B0604020202020204" pitchFamily="34" charset="0"/>
              </a:rPr>
              <a:t>Crizotinib</a:t>
            </a:r>
            <a:r>
              <a:rPr lang="en-US" sz="2400" dirty="0">
                <a:effectLst/>
                <a:ea typeface="Calibri" panose="020F0502020204030204" pitchFamily="34" charset="0"/>
                <a:cs typeface="Arial" panose="020B0604020202020204" pitchFamily="34" charset="0"/>
              </a:rPr>
              <a:t> with partial response.</a:t>
            </a:r>
          </a:p>
          <a:p>
            <a:pPr algn="l" rtl="0">
              <a:lnSpc>
                <a:spcPct val="100000"/>
              </a:lnSpc>
              <a:spcAft>
                <a:spcPts val="800"/>
              </a:spcAft>
            </a:pPr>
            <a:r>
              <a:rPr lang="en-US" sz="2400" dirty="0">
                <a:effectLst/>
                <a:ea typeface="Calibri" panose="020F0502020204030204" pitchFamily="34" charset="0"/>
                <a:cs typeface="Arial" panose="020B0604020202020204" pitchFamily="34" charset="0"/>
              </a:rPr>
              <a:t> Due to progressive disease treated from 6/19 with </a:t>
            </a:r>
            <a:r>
              <a:rPr lang="en-US" sz="2400" dirty="0" err="1">
                <a:effectLst/>
                <a:ea typeface="Calibri" panose="020F0502020204030204" pitchFamily="34" charset="0"/>
                <a:cs typeface="Arial" panose="020B0604020202020204" pitchFamily="34" charset="0"/>
              </a:rPr>
              <a:t>brigatinib</a:t>
            </a:r>
            <a:r>
              <a:rPr lang="en-US" sz="2400" dirty="0">
                <a:effectLst/>
                <a:ea typeface="Calibri" panose="020F0502020204030204" pitchFamily="34" charset="0"/>
                <a:cs typeface="Arial" panose="020B0604020202020204" pitchFamily="34" charset="0"/>
              </a:rPr>
              <a:t>. </a:t>
            </a:r>
          </a:p>
          <a:p>
            <a:pPr algn="l" rtl="0">
              <a:lnSpc>
                <a:spcPct val="100000"/>
              </a:lnSpc>
              <a:spcAft>
                <a:spcPts val="800"/>
              </a:spcAft>
            </a:pPr>
            <a:r>
              <a:rPr lang="en-US" sz="2400" dirty="0">
                <a:effectLst/>
                <a:ea typeface="Calibri" panose="020F0502020204030204" pitchFamily="34" charset="0"/>
                <a:cs typeface="Arial" panose="020B0604020202020204" pitchFamily="34" charset="0"/>
              </a:rPr>
              <a:t>From 7/7/2019 treated with </a:t>
            </a:r>
            <a:r>
              <a:rPr lang="en-US" sz="2400" dirty="0">
                <a:solidFill>
                  <a:srgbClr val="FF0000"/>
                </a:solidFill>
                <a:effectLst/>
                <a:ea typeface="Calibri" panose="020F0502020204030204" pitchFamily="34" charset="0"/>
                <a:cs typeface="Arial" panose="020B0604020202020204" pitchFamily="34" charset="0"/>
              </a:rPr>
              <a:t>pembrolizumab </a:t>
            </a:r>
            <a:r>
              <a:rPr lang="en-US" sz="2400" dirty="0">
                <a:effectLst/>
                <a:ea typeface="Calibri" panose="020F0502020204030204" pitchFamily="34" charset="0"/>
                <a:cs typeface="Arial" panose="020B0604020202020204" pitchFamily="34" charset="0"/>
              </a:rPr>
              <a:t>in combination </a:t>
            </a:r>
            <a:r>
              <a:rPr lang="en-US" sz="2400" dirty="0">
                <a:solidFill>
                  <a:srgbClr val="FF0000"/>
                </a:solidFill>
                <a:effectLst/>
                <a:ea typeface="Calibri" panose="020F0502020204030204" pitchFamily="34" charset="0"/>
                <a:cs typeface="Arial" panose="020B0604020202020204" pitchFamily="34" charset="0"/>
              </a:rPr>
              <a:t>pemetrexed, carboplatin </a:t>
            </a:r>
            <a:r>
              <a:rPr lang="en-US" sz="2400" dirty="0">
                <a:effectLst/>
                <a:ea typeface="Calibri" panose="020F0502020204030204" pitchFamily="34" charset="0"/>
                <a:cs typeface="Arial" panose="020B0604020202020204" pitchFamily="34" charset="0"/>
              </a:rPr>
              <a:t>and</a:t>
            </a:r>
            <a:r>
              <a:rPr lang="en-US" sz="2400" dirty="0">
                <a:solidFill>
                  <a:srgbClr val="FF0000"/>
                </a:solidFill>
                <a:effectLst/>
                <a:ea typeface="Calibri" panose="020F0502020204030204" pitchFamily="34" charset="0"/>
                <a:cs typeface="Arial" panose="020B0604020202020204" pitchFamily="34" charset="0"/>
              </a:rPr>
              <a:t> bevacizumab </a:t>
            </a:r>
            <a:r>
              <a:rPr lang="en-US" sz="2400" dirty="0">
                <a:effectLst/>
                <a:ea typeface="Calibri" panose="020F0502020204030204" pitchFamily="34" charset="0"/>
                <a:cs typeface="Arial" panose="020B0604020202020204" pitchFamily="34" charset="0"/>
              </a:rPr>
              <a:t>with progressive disease.</a:t>
            </a:r>
          </a:p>
          <a:p>
            <a:pPr algn="l" rtl="0">
              <a:lnSpc>
                <a:spcPct val="100000"/>
              </a:lnSpc>
              <a:spcAft>
                <a:spcPts val="800"/>
              </a:spcAft>
            </a:pPr>
            <a:r>
              <a:rPr lang="en-US" sz="2400" dirty="0">
                <a:effectLst/>
                <a:ea typeface="Calibri" panose="020F0502020204030204" pitchFamily="34" charset="0"/>
                <a:cs typeface="Arial" panose="020B0604020202020204" pitchFamily="34" charset="0"/>
              </a:rPr>
              <a:t> On 22/12/2019 treated with </a:t>
            </a:r>
            <a:r>
              <a:rPr lang="en-US" sz="2400" dirty="0">
                <a:solidFill>
                  <a:srgbClr val="FF0000"/>
                </a:solidFill>
                <a:effectLst/>
                <a:ea typeface="Calibri" panose="020F0502020204030204" pitchFamily="34" charset="0"/>
                <a:cs typeface="Arial" panose="020B0604020202020204" pitchFamily="34" charset="0"/>
              </a:rPr>
              <a:t>LORLATENIB.</a:t>
            </a:r>
            <a:endParaRPr lang="en-IL"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68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E6548BE-97F6-7E8F-A552-99AEF484518C}"/>
              </a:ext>
            </a:extLst>
          </p:cNvPr>
          <p:cNvSpPr>
            <a:spLocks noGrp="1"/>
          </p:cNvSpPr>
          <p:nvPr>
            <p:ph type="ctrTitle"/>
          </p:nvPr>
        </p:nvSpPr>
        <p:spPr>
          <a:xfrm>
            <a:off x="1314824" y="735106"/>
            <a:ext cx="10053763" cy="2928470"/>
          </a:xfrm>
        </p:spPr>
        <p:txBody>
          <a:bodyPr anchor="b">
            <a:normAutofit/>
          </a:bodyPr>
          <a:lstStyle/>
          <a:p>
            <a:pPr algn="l"/>
            <a:r>
              <a:rPr lang="en-US" sz="4800" b="1">
                <a:solidFill>
                  <a:srgbClr val="FFFFFF"/>
                </a:solidFill>
              </a:rPr>
              <a:t>Thank you for listening!</a:t>
            </a:r>
            <a:br>
              <a:rPr lang="en-US" sz="4800" b="1">
                <a:solidFill>
                  <a:srgbClr val="FFFFFF"/>
                </a:solidFill>
              </a:rPr>
            </a:br>
            <a:br>
              <a:rPr lang="en-US" sz="4800" b="1">
                <a:solidFill>
                  <a:srgbClr val="FFFFFF"/>
                </a:solidFill>
              </a:rPr>
            </a:br>
            <a:r>
              <a:rPr lang="en-US" sz="4800" b="1">
                <a:solidFill>
                  <a:srgbClr val="FFFFFF"/>
                </a:solidFill>
              </a:rPr>
              <a:t>Questions?</a:t>
            </a:r>
            <a:endParaRPr lang="en-IL" sz="4800" b="1">
              <a:solidFill>
                <a:srgbClr val="FFFFFF"/>
              </a:solidFill>
            </a:endParaRPr>
          </a:p>
        </p:txBody>
      </p:sp>
    </p:spTree>
    <p:extLst>
      <p:ext uri="{BB962C8B-B14F-4D97-AF65-F5344CB8AC3E}">
        <p14:creationId xmlns:p14="http://schemas.microsoft.com/office/powerpoint/2010/main" val="370973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01D16-DDD6-F6C0-A05A-70B3290D35B0}"/>
              </a:ext>
            </a:extLst>
          </p:cNvPr>
          <p:cNvSpPr>
            <a:spLocks noGrp="1"/>
          </p:cNvSpPr>
          <p:nvPr>
            <p:ph type="title"/>
          </p:nvPr>
        </p:nvSpPr>
        <p:spPr/>
        <p:txBody>
          <a:bodyPr>
            <a:noAutofit/>
          </a:bodyPr>
          <a:lstStyle/>
          <a:p>
            <a:pPr algn="l" defTabSz="914400" rtl="1" eaLnBrk="1" latinLnBrk="0" hangingPunct="1">
              <a:lnSpc>
                <a:spcPct val="90000"/>
              </a:lnSpc>
              <a:spcBef>
                <a:spcPct val="0"/>
              </a:spcBef>
              <a:buNone/>
            </a:pPr>
            <a:r>
              <a:rPr lang="en-US" sz="4000" dirty="0">
                <a:solidFill>
                  <a:schemeClr val="accent1">
                    <a:lumMod val="75000"/>
                  </a:schemeClr>
                </a:solidFill>
                <a:effectLst/>
                <a:ea typeface="Calibri" panose="020F0502020204030204" pitchFamily="34" charset="0"/>
                <a:cs typeface="Arial" panose="020B0604020202020204" pitchFamily="34" charset="0"/>
              </a:rPr>
              <a:t>References:</a:t>
            </a:r>
            <a:endParaRPr lang="en-IL" sz="4000" dirty="0">
              <a:solidFill>
                <a:schemeClr val="accent1">
                  <a:lumMod val="75000"/>
                </a:schemeClr>
              </a:solidFill>
              <a:effectLst/>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605531E-FF99-C5C8-59E6-7FE3C34116FC}"/>
              </a:ext>
            </a:extLst>
          </p:cNvPr>
          <p:cNvSpPr>
            <a:spLocks noGrp="1"/>
          </p:cNvSpPr>
          <p:nvPr>
            <p:ph idx="1"/>
          </p:nvPr>
        </p:nvSpPr>
        <p:spPr>
          <a:xfrm>
            <a:off x="620486" y="1502229"/>
            <a:ext cx="10733314" cy="4674734"/>
          </a:xfrm>
        </p:spPr>
        <p:txBody>
          <a:bodyPr>
            <a:normAutofit fontScale="62500" lnSpcReduction="20000"/>
          </a:bodyPr>
          <a:lstStyle/>
          <a:p>
            <a:pPr marL="342900" lvl="0" indent="-342900" rtl="0">
              <a:buFont typeface="+mj-lt"/>
              <a:buAutoNum type="arabicPeriod"/>
            </a:pPr>
            <a:r>
              <a:rPr lang="en-IL" sz="1800" b="1" dirty="0">
                <a:solidFill>
                  <a:srgbClr val="000000"/>
                </a:solidFill>
                <a:effectLst/>
                <a:latin typeface="David" panose="020E0502060401010101" pitchFamily="34" charset="-79"/>
                <a:ea typeface="Times New Roman" panose="02020603050405020304" pitchFamily="18" charset="0"/>
              </a:rPr>
              <a:t>NCCN Clinical Practice Guidelines in Oncology (NCCN Guideline</a:t>
            </a:r>
            <a:r>
              <a:rPr lang="en-US" sz="1800" b="1" dirty="0">
                <a:solidFill>
                  <a:srgbClr val="000000"/>
                </a:solidFill>
                <a:effectLst/>
                <a:latin typeface="David" panose="020E0502060401010101" pitchFamily="34" charset="-79"/>
                <a:ea typeface="Times New Roman" panose="02020603050405020304" pitchFamily="18" charset="0"/>
              </a:rPr>
              <a:t>s) </a:t>
            </a:r>
            <a:r>
              <a:rPr lang="en-IL" sz="1800" b="1" dirty="0">
                <a:solidFill>
                  <a:srgbClr val="000000"/>
                </a:solidFill>
                <a:effectLst/>
                <a:latin typeface="David" panose="020E0502060401010101" pitchFamily="34" charset="-79"/>
                <a:ea typeface="Times New Roman" panose="02020603050405020304" pitchFamily="18" charset="0"/>
              </a:rPr>
              <a:t>Non-Small Cell Lung Cancer</a:t>
            </a:r>
            <a:r>
              <a:rPr lang="en-US" sz="1800" b="1" dirty="0">
                <a:solidFill>
                  <a:srgbClr val="000000"/>
                </a:solidFill>
                <a:effectLst/>
                <a:latin typeface="David" panose="020E0502060401010101" pitchFamily="34" charset="-79"/>
                <a:ea typeface="Times New Roman" panose="02020603050405020304" pitchFamily="18" charset="0"/>
              </a:rPr>
              <a:t>, </a:t>
            </a:r>
            <a:r>
              <a:rPr lang="en-IL" sz="1800" dirty="0">
                <a:solidFill>
                  <a:srgbClr val="000000"/>
                </a:solidFill>
                <a:effectLst/>
                <a:latin typeface="David" panose="020E0502060401010101" pitchFamily="34" charset="-79"/>
                <a:ea typeface="Times New Roman" panose="02020603050405020304" pitchFamily="18" charset="0"/>
              </a:rPr>
              <a:t>Version 3.2023 — April 13, 2023</a:t>
            </a:r>
            <a:r>
              <a:rPr lang="en-US" sz="1800" dirty="0">
                <a:solidFill>
                  <a:srgbClr val="000000"/>
                </a:solidFill>
                <a:effectLst/>
                <a:latin typeface="David" panose="020E0502060401010101" pitchFamily="34" charset="-79"/>
                <a:ea typeface="Times New Roman" panose="02020603050405020304" pitchFamily="18" charset="0"/>
              </a:rPr>
              <a:t>. </a:t>
            </a:r>
            <a:r>
              <a:rPr lang="en-US" sz="1800" u="sng" dirty="0">
                <a:solidFill>
                  <a:srgbClr val="000000"/>
                </a:solidFill>
                <a:effectLst/>
                <a:latin typeface="David" panose="020E0502060401010101" pitchFamily="34" charset="-79"/>
                <a:ea typeface="Times New Roman" panose="02020603050405020304" pitchFamily="18" charset="0"/>
                <a:hlinkClick r:id="rId3"/>
              </a:rPr>
              <a:t>https://www.nccn.org/professionals/physician_gls/pdf/nscl.pdf</a:t>
            </a:r>
            <a:endParaRPr lang="en-IL"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IL" sz="1800" dirty="0">
                <a:solidFill>
                  <a:srgbClr val="000000"/>
                </a:solidFill>
                <a:effectLst/>
                <a:latin typeface="David" panose="020E0502060401010101" pitchFamily="34" charset="-79"/>
                <a:ea typeface="Times New Roman" panose="02020603050405020304" pitchFamily="18" charset="0"/>
              </a:rPr>
              <a:t>ROS1 ROS proto-oncogene 1, receptor tyrosine kinase [ </a:t>
            </a:r>
            <a:r>
              <a:rPr lang="en-IL" sz="1800" i="1" dirty="0">
                <a:solidFill>
                  <a:srgbClr val="000000"/>
                </a:solidFill>
                <a:effectLst/>
                <a:latin typeface="David" panose="020E0502060401010101" pitchFamily="34" charset="-79"/>
                <a:ea typeface="Times New Roman" panose="02020603050405020304" pitchFamily="18" charset="0"/>
              </a:rPr>
              <a:t>Homo sapiens</a:t>
            </a:r>
            <a:r>
              <a:rPr lang="en-IL" sz="1800" dirty="0">
                <a:solidFill>
                  <a:srgbClr val="000000"/>
                </a:solidFill>
                <a:effectLst/>
                <a:latin typeface="David" panose="020E0502060401010101" pitchFamily="34" charset="-79"/>
                <a:ea typeface="Times New Roman" panose="02020603050405020304" pitchFamily="18" charset="0"/>
              </a:rPr>
              <a:t> (human) </a:t>
            </a:r>
            <a:r>
              <a:rPr lang="en-IL" sz="1800" u="sng" dirty="0">
                <a:solidFill>
                  <a:srgbClr val="0000FF"/>
                </a:solidFill>
                <a:effectLst/>
                <a:latin typeface="David" panose="020E0502060401010101" pitchFamily="34" charset="-79"/>
                <a:ea typeface="Times New Roman" panose="02020603050405020304" pitchFamily="18" charset="0"/>
                <a:hlinkClick r:id="rId4"/>
              </a:rPr>
              <a:t>https://www.ncbi.nlm.nih.gov/gene/6098</a:t>
            </a:r>
            <a:endParaRPr lang="en-IL"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IL" sz="1800" dirty="0">
                <a:solidFill>
                  <a:srgbClr val="000000"/>
                </a:solidFill>
                <a:effectLst/>
                <a:latin typeface="David" panose="020E0502060401010101" pitchFamily="34" charset="-79"/>
                <a:ea typeface="Times New Roman" panose="02020603050405020304" pitchFamily="18" charset="0"/>
              </a:rPr>
              <a:t>CD74 CD74 molecule [ </a:t>
            </a:r>
            <a:r>
              <a:rPr lang="en-IL" sz="1800" i="1" dirty="0">
                <a:solidFill>
                  <a:srgbClr val="000000"/>
                </a:solidFill>
                <a:effectLst/>
                <a:latin typeface="David" panose="020E0502060401010101" pitchFamily="34" charset="-79"/>
                <a:ea typeface="Times New Roman" panose="02020603050405020304" pitchFamily="18" charset="0"/>
              </a:rPr>
              <a:t>Homo sapiens</a:t>
            </a:r>
            <a:r>
              <a:rPr lang="en-IL" sz="1800" dirty="0">
                <a:solidFill>
                  <a:srgbClr val="000000"/>
                </a:solidFill>
                <a:effectLst/>
                <a:latin typeface="David" panose="020E0502060401010101" pitchFamily="34" charset="-79"/>
                <a:ea typeface="Times New Roman" panose="02020603050405020304" pitchFamily="18" charset="0"/>
              </a:rPr>
              <a:t> (human)</a:t>
            </a:r>
            <a:r>
              <a:rPr lang="en-US" sz="1800" dirty="0">
                <a:solidFill>
                  <a:srgbClr val="000000"/>
                </a:solidFill>
                <a:effectLst/>
                <a:latin typeface="David" panose="020E0502060401010101" pitchFamily="34" charset="-79"/>
                <a:ea typeface="Times New Roman" panose="02020603050405020304" pitchFamily="18" charset="0"/>
              </a:rPr>
              <a:t>]</a:t>
            </a:r>
            <a:r>
              <a:rPr lang="en-IL" sz="1800" dirty="0">
                <a:solidFill>
                  <a:srgbClr val="000000"/>
                </a:solidFill>
                <a:effectLst/>
                <a:latin typeface="David" panose="020E0502060401010101" pitchFamily="34" charset="-79"/>
                <a:ea typeface="Times New Roman" panose="02020603050405020304" pitchFamily="18" charset="0"/>
              </a:rPr>
              <a:t> </a:t>
            </a:r>
            <a:r>
              <a:rPr lang="en-IL" sz="1800" u="sng" dirty="0">
                <a:solidFill>
                  <a:srgbClr val="000000"/>
                </a:solidFill>
                <a:effectLst/>
                <a:latin typeface="David" panose="020E0502060401010101" pitchFamily="34" charset="-79"/>
                <a:ea typeface="Times New Roman" panose="02020603050405020304" pitchFamily="18" charset="0"/>
                <a:hlinkClick r:id="rId5"/>
              </a:rPr>
              <a:t>https://www.ncbi.nlm.nih.gov/gene/972</a:t>
            </a:r>
            <a:r>
              <a:rPr lang="en-IL" sz="1800" dirty="0">
                <a:solidFill>
                  <a:srgbClr val="000000"/>
                </a:solidFill>
                <a:effectLst/>
                <a:latin typeface="David" panose="020E0502060401010101" pitchFamily="34" charset="-79"/>
                <a:ea typeface="Times New Roman" panose="02020603050405020304" pitchFamily="18" charset="0"/>
              </a:rPr>
              <a:t> </a:t>
            </a:r>
            <a:endParaRPr lang="en-IL"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IL" sz="1800" dirty="0">
                <a:solidFill>
                  <a:srgbClr val="212121"/>
                </a:solidFill>
                <a:effectLst/>
                <a:latin typeface="David" panose="020E0502060401010101" pitchFamily="34" charset="-79"/>
                <a:ea typeface="Times New Roman" panose="02020603050405020304" pitchFamily="18" charset="0"/>
              </a:rPr>
              <a:t>Guaitoli G, Bertolini F, Bettelli S, Manfredini S, Maur M, Trudu L, Aramini B, Masciale V, Grisendi G, Dominici M, Barbieri F. Deepening the Knowledge of </a:t>
            </a:r>
            <a:r>
              <a:rPr lang="en-IL" sz="1800" i="1" dirty="0">
                <a:solidFill>
                  <a:srgbClr val="212121"/>
                </a:solidFill>
                <a:effectLst/>
                <a:latin typeface="David" panose="020E0502060401010101" pitchFamily="34" charset="-79"/>
                <a:ea typeface="Times New Roman" panose="02020603050405020304" pitchFamily="18" charset="0"/>
              </a:rPr>
              <a:t>ROS1</a:t>
            </a:r>
            <a:r>
              <a:rPr lang="en-IL" sz="1800" dirty="0">
                <a:solidFill>
                  <a:srgbClr val="212121"/>
                </a:solidFill>
                <a:effectLst/>
                <a:latin typeface="David" panose="020E0502060401010101" pitchFamily="34" charset="-79"/>
                <a:ea typeface="Times New Roman" panose="02020603050405020304" pitchFamily="18" charset="0"/>
              </a:rPr>
              <a:t> Rearrangements in Non-Small Cell Lung Cancer: Diagnosis, Treatment, Resistance and Concomitant Alterations. Int J Mol Sci. 2021 Nov 28;22(23):12867. doi: 10.3390/ijms222312867. PMID: 34884672; PMCID: PMC8657497.</a:t>
            </a:r>
            <a:endParaRPr lang="en-IL"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1800" dirty="0">
                <a:solidFill>
                  <a:srgbClr val="212121"/>
                </a:solidFill>
                <a:effectLst/>
                <a:latin typeface="David" panose="020E0502060401010101" pitchFamily="34" charset="-79"/>
                <a:ea typeface="Times New Roman" panose="02020603050405020304" pitchFamily="18" charset="0"/>
              </a:rPr>
              <a:t>Matsuura S, </a:t>
            </a:r>
            <a:r>
              <a:rPr lang="en-US" sz="1800" dirty="0" err="1">
                <a:solidFill>
                  <a:srgbClr val="212121"/>
                </a:solidFill>
                <a:effectLst/>
                <a:latin typeface="David" panose="020E0502060401010101" pitchFamily="34" charset="-79"/>
                <a:ea typeface="Times New Roman" panose="02020603050405020304" pitchFamily="18" charset="0"/>
              </a:rPr>
              <a:t>Shinmura</a:t>
            </a:r>
            <a:r>
              <a:rPr lang="en-US" sz="1800" dirty="0">
                <a:solidFill>
                  <a:srgbClr val="212121"/>
                </a:solidFill>
                <a:effectLst/>
                <a:latin typeface="David" panose="020E0502060401010101" pitchFamily="34" charset="-79"/>
                <a:ea typeface="Times New Roman" panose="02020603050405020304" pitchFamily="18" charset="0"/>
              </a:rPr>
              <a:t> K, </a:t>
            </a:r>
            <a:r>
              <a:rPr lang="en-US" sz="1800" dirty="0" err="1">
                <a:solidFill>
                  <a:srgbClr val="212121"/>
                </a:solidFill>
                <a:effectLst/>
                <a:latin typeface="David" panose="020E0502060401010101" pitchFamily="34" charset="-79"/>
                <a:ea typeface="Times New Roman" panose="02020603050405020304" pitchFamily="18" charset="0"/>
              </a:rPr>
              <a:t>Kamo</a:t>
            </a:r>
            <a:r>
              <a:rPr lang="en-US" sz="1800" dirty="0">
                <a:solidFill>
                  <a:srgbClr val="212121"/>
                </a:solidFill>
                <a:effectLst/>
                <a:latin typeface="David" panose="020E0502060401010101" pitchFamily="34" charset="-79"/>
                <a:ea typeface="Times New Roman" panose="02020603050405020304" pitchFamily="18" charset="0"/>
              </a:rPr>
              <a:t> T, Igarashi H, Maruyama K, Tajima M, Ogawa H, </a:t>
            </a:r>
            <a:r>
              <a:rPr lang="en-US" sz="1800" dirty="0" err="1">
                <a:solidFill>
                  <a:srgbClr val="212121"/>
                </a:solidFill>
                <a:effectLst/>
                <a:latin typeface="David" panose="020E0502060401010101" pitchFamily="34" charset="-79"/>
                <a:ea typeface="Times New Roman" panose="02020603050405020304" pitchFamily="18" charset="0"/>
              </a:rPr>
              <a:t>Tanahashi</a:t>
            </a:r>
            <a:r>
              <a:rPr lang="en-US" sz="1800" dirty="0">
                <a:solidFill>
                  <a:srgbClr val="212121"/>
                </a:solidFill>
                <a:effectLst/>
                <a:latin typeface="David" panose="020E0502060401010101" pitchFamily="34" charset="-79"/>
                <a:ea typeface="Times New Roman" panose="02020603050405020304" pitchFamily="18" charset="0"/>
              </a:rPr>
              <a:t> M, </a:t>
            </a:r>
            <a:r>
              <a:rPr lang="en-US" sz="1800" dirty="0" err="1">
                <a:solidFill>
                  <a:srgbClr val="212121"/>
                </a:solidFill>
                <a:effectLst/>
                <a:latin typeface="David" panose="020E0502060401010101" pitchFamily="34" charset="-79"/>
                <a:ea typeface="Times New Roman" panose="02020603050405020304" pitchFamily="18" charset="0"/>
              </a:rPr>
              <a:t>Niwa</a:t>
            </a:r>
            <a:r>
              <a:rPr lang="en-US" sz="1800" dirty="0">
                <a:solidFill>
                  <a:srgbClr val="212121"/>
                </a:solidFill>
                <a:effectLst/>
                <a:latin typeface="David" panose="020E0502060401010101" pitchFamily="34" charset="-79"/>
                <a:ea typeface="Times New Roman" panose="02020603050405020304" pitchFamily="18" charset="0"/>
              </a:rPr>
              <a:t> H, </a:t>
            </a:r>
            <a:r>
              <a:rPr lang="en-US" sz="1800" dirty="0" err="1">
                <a:solidFill>
                  <a:srgbClr val="212121"/>
                </a:solidFill>
                <a:effectLst/>
                <a:latin typeface="David" panose="020E0502060401010101" pitchFamily="34" charset="-79"/>
                <a:ea typeface="Times New Roman" panose="02020603050405020304" pitchFamily="18" charset="0"/>
              </a:rPr>
              <a:t>Funai</a:t>
            </a:r>
            <a:r>
              <a:rPr lang="en-US" sz="1800" dirty="0">
                <a:solidFill>
                  <a:srgbClr val="212121"/>
                </a:solidFill>
                <a:effectLst/>
                <a:latin typeface="David" panose="020E0502060401010101" pitchFamily="34" charset="-79"/>
                <a:ea typeface="Times New Roman" panose="02020603050405020304" pitchFamily="18" charset="0"/>
              </a:rPr>
              <a:t> K, Kohno T, </a:t>
            </a:r>
            <a:r>
              <a:rPr lang="en-US" sz="1800" dirty="0" err="1">
                <a:solidFill>
                  <a:srgbClr val="212121"/>
                </a:solidFill>
                <a:effectLst/>
                <a:latin typeface="David" panose="020E0502060401010101" pitchFamily="34" charset="-79"/>
                <a:ea typeface="Times New Roman" panose="02020603050405020304" pitchFamily="18" charset="0"/>
              </a:rPr>
              <a:t>Suda</a:t>
            </a:r>
            <a:r>
              <a:rPr lang="en-US" sz="1800" dirty="0">
                <a:solidFill>
                  <a:srgbClr val="212121"/>
                </a:solidFill>
                <a:effectLst/>
                <a:latin typeface="David" panose="020E0502060401010101" pitchFamily="34" charset="-79"/>
                <a:ea typeface="Times New Roman" panose="02020603050405020304" pitchFamily="18" charset="0"/>
              </a:rPr>
              <a:t> T, Sugimura H. CD74-ROS1 fusion transcripts in resected non-small cell lung carcinoma. Oncol Rep. 2013 Oct;30(4):1675-80. </a:t>
            </a:r>
            <a:r>
              <a:rPr lang="en-US" sz="1800" dirty="0" err="1">
                <a:solidFill>
                  <a:srgbClr val="212121"/>
                </a:solidFill>
                <a:effectLst/>
                <a:latin typeface="David" panose="020E0502060401010101" pitchFamily="34" charset="-79"/>
                <a:ea typeface="Times New Roman" panose="02020603050405020304" pitchFamily="18" charset="0"/>
              </a:rPr>
              <a:t>doi</a:t>
            </a:r>
            <a:r>
              <a:rPr lang="en-US" sz="1800" dirty="0">
                <a:solidFill>
                  <a:srgbClr val="212121"/>
                </a:solidFill>
                <a:effectLst/>
                <a:latin typeface="David" panose="020E0502060401010101" pitchFamily="34" charset="-79"/>
                <a:ea typeface="Times New Roman" panose="02020603050405020304" pitchFamily="18" charset="0"/>
              </a:rPr>
              <a:t>: 10.3892/or.2013.2630. </a:t>
            </a:r>
            <a:r>
              <a:rPr lang="en-US" sz="1800" dirty="0" err="1">
                <a:solidFill>
                  <a:srgbClr val="212121"/>
                </a:solidFill>
                <a:effectLst/>
                <a:latin typeface="David" panose="020E0502060401010101" pitchFamily="34" charset="-79"/>
                <a:ea typeface="Times New Roman" panose="02020603050405020304" pitchFamily="18" charset="0"/>
              </a:rPr>
              <a:t>Epub</a:t>
            </a:r>
            <a:r>
              <a:rPr lang="en-US" sz="1800" dirty="0">
                <a:solidFill>
                  <a:srgbClr val="212121"/>
                </a:solidFill>
                <a:effectLst/>
                <a:latin typeface="David" panose="020E0502060401010101" pitchFamily="34" charset="-79"/>
                <a:ea typeface="Times New Roman" panose="02020603050405020304" pitchFamily="18" charset="0"/>
              </a:rPr>
              <a:t> 2013 Jul 19. PMID: 23877438.</a:t>
            </a:r>
            <a:endParaRPr lang="en-IL"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1800" dirty="0">
                <a:solidFill>
                  <a:srgbClr val="212121"/>
                </a:solidFill>
                <a:effectLst/>
                <a:latin typeface="David" panose="020E0502060401010101" pitchFamily="34" charset="-79"/>
                <a:ea typeface="Times New Roman" panose="02020603050405020304" pitchFamily="18" charset="0"/>
              </a:rPr>
              <a:t>Dudnik E, </a:t>
            </a:r>
            <a:r>
              <a:rPr lang="en-US" sz="1800" dirty="0" err="1">
                <a:solidFill>
                  <a:srgbClr val="212121"/>
                </a:solidFill>
                <a:effectLst/>
                <a:latin typeface="David" panose="020E0502060401010101" pitchFamily="34" charset="-79"/>
                <a:ea typeface="Times New Roman" panose="02020603050405020304" pitchFamily="18" charset="0"/>
              </a:rPr>
              <a:t>Agbarya</a:t>
            </a:r>
            <a:r>
              <a:rPr lang="en-US" sz="1800" dirty="0">
                <a:solidFill>
                  <a:srgbClr val="212121"/>
                </a:solidFill>
                <a:effectLst/>
                <a:latin typeface="David" panose="020E0502060401010101" pitchFamily="34" charset="-79"/>
                <a:ea typeface="Times New Roman" panose="02020603050405020304" pitchFamily="18" charset="0"/>
              </a:rPr>
              <a:t> A, Grinberg R, </a:t>
            </a:r>
            <a:r>
              <a:rPr lang="en-US" sz="1800" dirty="0" err="1">
                <a:solidFill>
                  <a:srgbClr val="212121"/>
                </a:solidFill>
                <a:effectLst/>
                <a:latin typeface="David" panose="020E0502060401010101" pitchFamily="34" charset="-79"/>
                <a:ea typeface="Times New Roman" panose="02020603050405020304" pitchFamily="18" charset="0"/>
              </a:rPr>
              <a:t>Cyjon</a:t>
            </a:r>
            <a:r>
              <a:rPr lang="en-US" sz="1800" dirty="0">
                <a:solidFill>
                  <a:srgbClr val="212121"/>
                </a:solidFill>
                <a:effectLst/>
                <a:latin typeface="David" panose="020E0502060401010101" pitchFamily="34" charset="-79"/>
                <a:ea typeface="Times New Roman" panose="02020603050405020304" pitchFamily="18" charset="0"/>
              </a:rPr>
              <a:t> A, Bar J, Moskovitz M, Peled N; Israel Lung Cancer Group. Clinical activity of </a:t>
            </a:r>
            <a:r>
              <a:rPr lang="en-US" sz="1800" dirty="0" err="1">
                <a:solidFill>
                  <a:srgbClr val="212121"/>
                </a:solidFill>
                <a:effectLst/>
                <a:latin typeface="David" panose="020E0502060401010101" pitchFamily="34" charset="-79"/>
                <a:ea typeface="Times New Roman" panose="02020603050405020304" pitchFamily="18" charset="0"/>
              </a:rPr>
              <a:t>brigatinib</a:t>
            </a:r>
            <a:r>
              <a:rPr lang="en-US" sz="1800" dirty="0">
                <a:solidFill>
                  <a:srgbClr val="212121"/>
                </a:solidFill>
                <a:effectLst/>
                <a:latin typeface="David" panose="020E0502060401010101" pitchFamily="34" charset="-79"/>
                <a:ea typeface="Times New Roman" panose="02020603050405020304" pitchFamily="18" charset="0"/>
              </a:rPr>
              <a:t> in ROS1-rearranged non-small cell lung cancer. Clin </a:t>
            </a:r>
            <a:r>
              <a:rPr lang="en-US" sz="1800" dirty="0" err="1">
                <a:solidFill>
                  <a:srgbClr val="212121"/>
                </a:solidFill>
                <a:effectLst/>
                <a:latin typeface="David" panose="020E0502060401010101" pitchFamily="34" charset="-79"/>
                <a:ea typeface="Times New Roman" panose="02020603050405020304" pitchFamily="18" charset="0"/>
              </a:rPr>
              <a:t>Transl</a:t>
            </a:r>
            <a:r>
              <a:rPr lang="en-US" sz="1800" dirty="0">
                <a:solidFill>
                  <a:srgbClr val="212121"/>
                </a:solidFill>
                <a:effectLst/>
                <a:latin typeface="David" panose="020E0502060401010101" pitchFamily="34" charset="-79"/>
                <a:ea typeface="Times New Roman" panose="02020603050405020304" pitchFamily="18" charset="0"/>
              </a:rPr>
              <a:t> Oncol. 2020 Dec;22(12):2303-2311. </a:t>
            </a:r>
            <a:r>
              <a:rPr lang="en-US" sz="1800" dirty="0" err="1">
                <a:solidFill>
                  <a:srgbClr val="212121"/>
                </a:solidFill>
                <a:effectLst/>
                <a:latin typeface="David" panose="020E0502060401010101" pitchFamily="34" charset="-79"/>
                <a:ea typeface="Times New Roman" panose="02020603050405020304" pitchFamily="18" charset="0"/>
              </a:rPr>
              <a:t>doi</a:t>
            </a:r>
            <a:r>
              <a:rPr lang="en-US" sz="1800" dirty="0">
                <a:solidFill>
                  <a:srgbClr val="212121"/>
                </a:solidFill>
                <a:effectLst/>
                <a:latin typeface="David" panose="020E0502060401010101" pitchFamily="34" charset="-79"/>
                <a:ea typeface="Times New Roman" panose="02020603050405020304" pitchFamily="18" charset="0"/>
              </a:rPr>
              <a:t>: 10.1007/s12094-020-02376-w. </a:t>
            </a:r>
            <a:r>
              <a:rPr lang="en-US" sz="1800" dirty="0" err="1">
                <a:solidFill>
                  <a:srgbClr val="212121"/>
                </a:solidFill>
                <a:effectLst/>
                <a:latin typeface="David" panose="020E0502060401010101" pitchFamily="34" charset="-79"/>
                <a:ea typeface="Times New Roman" panose="02020603050405020304" pitchFamily="18" charset="0"/>
              </a:rPr>
              <a:t>Epub</a:t>
            </a:r>
            <a:r>
              <a:rPr lang="en-US" sz="1800" dirty="0">
                <a:solidFill>
                  <a:srgbClr val="212121"/>
                </a:solidFill>
                <a:effectLst/>
                <a:latin typeface="David" panose="020E0502060401010101" pitchFamily="34" charset="-79"/>
                <a:ea typeface="Times New Roman" panose="02020603050405020304" pitchFamily="18" charset="0"/>
              </a:rPr>
              <a:t> 2020 May 27. PMID: 32462394.</a:t>
            </a:r>
            <a:endParaRPr lang="en-IL"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1800" dirty="0" err="1">
                <a:solidFill>
                  <a:srgbClr val="212121"/>
                </a:solidFill>
                <a:effectLst/>
                <a:latin typeface="David" panose="020E0502060401010101" pitchFamily="34" charset="-79"/>
                <a:ea typeface="Times New Roman" panose="02020603050405020304" pitchFamily="18" charset="0"/>
              </a:rPr>
              <a:t>Canale</a:t>
            </a:r>
            <a:r>
              <a:rPr lang="en-US" sz="1800" dirty="0">
                <a:solidFill>
                  <a:srgbClr val="212121"/>
                </a:solidFill>
                <a:effectLst/>
                <a:latin typeface="David" panose="020E0502060401010101" pitchFamily="34" charset="-79"/>
                <a:ea typeface="Times New Roman" panose="02020603050405020304" pitchFamily="18" charset="0"/>
              </a:rPr>
              <a:t> M, </a:t>
            </a:r>
            <a:r>
              <a:rPr lang="en-US" sz="1800" dirty="0" err="1">
                <a:solidFill>
                  <a:srgbClr val="212121"/>
                </a:solidFill>
                <a:effectLst/>
                <a:latin typeface="David" panose="020E0502060401010101" pitchFamily="34" charset="-79"/>
                <a:ea typeface="Times New Roman" panose="02020603050405020304" pitchFamily="18" charset="0"/>
              </a:rPr>
              <a:t>Andrikou</a:t>
            </a:r>
            <a:r>
              <a:rPr lang="en-US" sz="1800" dirty="0">
                <a:solidFill>
                  <a:srgbClr val="212121"/>
                </a:solidFill>
                <a:effectLst/>
                <a:latin typeface="David" panose="020E0502060401010101" pitchFamily="34" charset="-79"/>
                <a:ea typeface="Times New Roman" panose="02020603050405020304" pitchFamily="18" charset="0"/>
              </a:rPr>
              <a:t> K, </a:t>
            </a:r>
            <a:r>
              <a:rPr lang="en-US" sz="1800" dirty="0" err="1">
                <a:solidFill>
                  <a:srgbClr val="212121"/>
                </a:solidFill>
                <a:effectLst/>
                <a:latin typeface="David" panose="020E0502060401010101" pitchFamily="34" charset="-79"/>
                <a:ea typeface="Times New Roman" panose="02020603050405020304" pitchFamily="18" charset="0"/>
              </a:rPr>
              <a:t>Priano</a:t>
            </a:r>
            <a:r>
              <a:rPr lang="en-US" sz="1800" dirty="0">
                <a:solidFill>
                  <a:srgbClr val="212121"/>
                </a:solidFill>
                <a:effectLst/>
                <a:latin typeface="David" panose="020E0502060401010101" pitchFamily="34" charset="-79"/>
                <a:ea typeface="Times New Roman" panose="02020603050405020304" pitchFamily="18" charset="0"/>
              </a:rPr>
              <a:t> I, </a:t>
            </a:r>
            <a:r>
              <a:rPr lang="en-US" sz="1800" dirty="0" err="1">
                <a:solidFill>
                  <a:srgbClr val="212121"/>
                </a:solidFill>
                <a:effectLst/>
                <a:latin typeface="David" panose="020E0502060401010101" pitchFamily="34" charset="-79"/>
                <a:ea typeface="Times New Roman" panose="02020603050405020304" pitchFamily="18" charset="0"/>
              </a:rPr>
              <a:t>Cravero</a:t>
            </a:r>
            <a:r>
              <a:rPr lang="en-US" sz="1800" dirty="0">
                <a:solidFill>
                  <a:srgbClr val="212121"/>
                </a:solidFill>
                <a:effectLst/>
                <a:latin typeface="David" panose="020E0502060401010101" pitchFamily="34" charset="-79"/>
                <a:ea typeface="Times New Roman" panose="02020603050405020304" pitchFamily="18" charset="0"/>
              </a:rPr>
              <a:t> P, </a:t>
            </a:r>
            <a:r>
              <a:rPr lang="en-US" sz="1800" dirty="0" err="1">
                <a:solidFill>
                  <a:srgbClr val="212121"/>
                </a:solidFill>
                <a:effectLst/>
                <a:latin typeface="David" panose="020E0502060401010101" pitchFamily="34" charset="-79"/>
                <a:ea typeface="Times New Roman" panose="02020603050405020304" pitchFamily="18" charset="0"/>
              </a:rPr>
              <a:t>Pasini</a:t>
            </a:r>
            <a:r>
              <a:rPr lang="en-US" sz="1800" dirty="0">
                <a:solidFill>
                  <a:srgbClr val="212121"/>
                </a:solidFill>
                <a:effectLst/>
                <a:latin typeface="David" panose="020E0502060401010101" pitchFamily="34" charset="-79"/>
                <a:ea typeface="Times New Roman" panose="02020603050405020304" pitchFamily="18" charset="0"/>
              </a:rPr>
              <a:t> L, </a:t>
            </a:r>
            <a:r>
              <a:rPr lang="en-US" sz="1800" dirty="0" err="1">
                <a:solidFill>
                  <a:srgbClr val="212121"/>
                </a:solidFill>
                <a:effectLst/>
                <a:latin typeface="David" panose="020E0502060401010101" pitchFamily="34" charset="-79"/>
                <a:ea typeface="Times New Roman" panose="02020603050405020304" pitchFamily="18" charset="0"/>
              </a:rPr>
              <a:t>Urbini</a:t>
            </a:r>
            <a:r>
              <a:rPr lang="en-US" sz="1800" dirty="0">
                <a:solidFill>
                  <a:srgbClr val="212121"/>
                </a:solidFill>
                <a:effectLst/>
                <a:latin typeface="David" panose="020E0502060401010101" pitchFamily="34" charset="-79"/>
                <a:ea typeface="Times New Roman" panose="02020603050405020304" pitchFamily="18" charset="0"/>
              </a:rPr>
              <a:t> M, </a:t>
            </a:r>
            <a:r>
              <a:rPr lang="en-US" sz="1800" dirty="0" err="1">
                <a:solidFill>
                  <a:srgbClr val="212121"/>
                </a:solidFill>
                <a:effectLst/>
                <a:latin typeface="David" panose="020E0502060401010101" pitchFamily="34" charset="-79"/>
                <a:ea typeface="Times New Roman" panose="02020603050405020304" pitchFamily="18" charset="0"/>
              </a:rPr>
              <a:t>Delmonte</a:t>
            </a:r>
            <a:r>
              <a:rPr lang="en-US" sz="1800" dirty="0">
                <a:solidFill>
                  <a:srgbClr val="212121"/>
                </a:solidFill>
                <a:effectLst/>
                <a:latin typeface="David" panose="020E0502060401010101" pitchFamily="34" charset="-79"/>
                <a:ea typeface="Times New Roman" panose="02020603050405020304" pitchFamily="18" charset="0"/>
              </a:rPr>
              <a:t> A, </a:t>
            </a:r>
            <a:r>
              <a:rPr lang="en-US" sz="1800" dirty="0" err="1">
                <a:solidFill>
                  <a:srgbClr val="212121"/>
                </a:solidFill>
                <a:effectLst/>
                <a:latin typeface="David" panose="020E0502060401010101" pitchFamily="34" charset="-79"/>
                <a:ea typeface="Times New Roman" panose="02020603050405020304" pitchFamily="18" charset="0"/>
              </a:rPr>
              <a:t>Crinò</a:t>
            </a:r>
            <a:r>
              <a:rPr lang="en-US" sz="1800" dirty="0">
                <a:solidFill>
                  <a:srgbClr val="212121"/>
                </a:solidFill>
                <a:effectLst/>
                <a:latin typeface="David" panose="020E0502060401010101" pitchFamily="34" charset="-79"/>
                <a:ea typeface="Times New Roman" panose="02020603050405020304" pitchFamily="18" charset="0"/>
              </a:rPr>
              <a:t> L, Bronte G, </a:t>
            </a:r>
            <a:r>
              <a:rPr lang="en-US" sz="1800" dirty="0" err="1">
                <a:solidFill>
                  <a:srgbClr val="212121"/>
                </a:solidFill>
                <a:effectLst/>
                <a:latin typeface="David" panose="020E0502060401010101" pitchFamily="34" charset="-79"/>
                <a:ea typeface="Times New Roman" panose="02020603050405020304" pitchFamily="18" charset="0"/>
              </a:rPr>
              <a:t>Ulivi</a:t>
            </a:r>
            <a:r>
              <a:rPr lang="en-US" sz="1800" dirty="0">
                <a:solidFill>
                  <a:srgbClr val="212121"/>
                </a:solidFill>
                <a:effectLst/>
                <a:latin typeface="David" panose="020E0502060401010101" pitchFamily="34" charset="-79"/>
                <a:ea typeface="Times New Roman" panose="02020603050405020304" pitchFamily="18" charset="0"/>
              </a:rPr>
              <a:t> P. The Role of TP53 Mutations in EGFR-Mutated Non-Small-Cell Lung Cancer: Clinical Significance and Implications for Therapy. Cancers (Basel). 2022 Feb 23;14(5):1143. </a:t>
            </a:r>
            <a:r>
              <a:rPr lang="en-US" sz="1800" dirty="0" err="1">
                <a:solidFill>
                  <a:srgbClr val="212121"/>
                </a:solidFill>
                <a:effectLst/>
                <a:latin typeface="David" panose="020E0502060401010101" pitchFamily="34" charset="-79"/>
                <a:ea typeface="Times New Roman" panose="02020603050405020304" pitchFamily="18" charset="0"/>
              </a:rPr>
              <a:t>doi</a:t>
            </a:r>
            <a:r>
              <a:rPr lang="en-US" sz="1800" dirty="0">
                <a:solidFill>
                  <a:srgbClr val="212121"/>
                </a:solidFill>
                <a:effectLst/>
                <a:latin typeface="David" panose="020E0502060401010101" pitchFamily="34" charset="-79"/>
                <a:ea typeface="Times New Roman" panose="02020603050405020304" pitchFamily="18" charset="0"/>
              </a:rPr>
              <a:t>: 10.3390/cancers14051143. PMID: 35267450; PMCID: PMC8909869.</a:t>
            </a:r>
            <a:endParaRPr lang="en-IL"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1800" dirty="0" err="1">
                <a:solidFill>
                  <a:srgbClr val="212121"/>
                </a:solidFill>
                <a:effectLst/>
                <a:latin typeface="David" panose="020E0502060401010101" pitchFamily="34" charset="-79"/>
                <a:ea typeface="Times New Roman" panose="02020603050405020304" pitchFamily="18" charset="0"/>
              </a:rPr>
              <a:t>Pawelczyk</a:t>
            </a:r>
            <a:r>
              <a:rPr lang="en-US" sz="1800" dirty="0">
                <a:solidFill>
                  <a:srgbClr val="212121"/>
                </a:solidFill>
                <a:effectLst/>
                <a:latin typeface="David" panose="020E0502060401010101" pitchFamily="34" charset="-79"/>
                <a:ea typeface="Times New Roman" panose="02020603050405020304" pitchFamily="18" charset="0"/>
              </a:rPr>
              <a:t> K, </a:t>
            </a:r>
            <a:r>
              <a:rPr lang="en-US" sz="1800" dirty="0" err="1">
                <a:solidFill>
                  <a:srgbClr val="212121"/>
                </a:solidFill>
                <a:effectLst/>
                <a:latin typeface="David" panose="020E0502060401010101" pitchFamily="34" charset="-79"/>
                <a:ea typeface="Times New Roman" panose="02020603050405020304" pitchFamily="18" charset="0"/>
              </a:rPr>
              <a:t>Piotrowska</a:t>
            </a:r>
            <a:r>
              <a:rPr lang="en-US" sz="1800" dirty="0">
                <a:solidFill>
                  <a:srgbClr val="212121"/>
                </a:solidFill>
                <a:effectLst/>
                <a:latin typeface="David" panose="020E0502060401010101" pitchFamily="34" charset="-79"/>
                <a:ea typeface="Times New Roman" panose="02020603050405020304" pitchFamily="18" charset="0"/>
              </a:rPr>
              <a:t> A, </a:t>
            </a:r>
            <a:r>
              <a:rPr lang="en-US" sz="1800" dirty="0" err="1">
                <a:solidFill>
                  <a:srgbClr val="212121"/>
                </a:solidFill>
                <a:effectLst/>
                <a:latin typeface="David" panose="020E0502060401010101" pitchFamily="34" charset="-79"/>
                <a:ea typeface="Times New Roman" panose="02020603050405020304" pitchFamily="18" charset="0"/>
              </a:rPr>
              <a:t>Ciesielska</a:t>
            </a:r>
            <a:r>
              <a:rPr lang="en-US" sz="1800" dirty="0">
                <a:solidFill>
                  <a:srgbClr val="212121"/>
                </a:solidFill>
                <a:effectLst/>
                <a:latin typeface="David" panose="020E0502060401010101" pitchFamily="34" charset="-79"/>
                <a:ea typeface="Times New Roman" panose="02020603050405020304" pitchFamily="18" charset="0"/>
              </a:rPr>
              <a:t> U, </a:t>
            </a:r>
            <a:r>
              <a:rPr lang="en-US" sz="1800" dirty="0" err="1">
                <a:solidFill>
                  <a:srgbClr val="212121"/>
                </a:solidFill>
                <a:effectLst/>
                <a:latin typeface="David" panose="020E0502060401010101" pitchFamily="34" charset="-79"/>
                <a:ea typeface="Times New Roman" panose="02020603050405020304" pitchFamily="18" charset="0"/>
              </a:rPr>
              <a:t>Jablonska</a:t>
            </a:r>
            <a:r>
              <a:rPr lang="en-US" sz="1800" dirty="0">
                <a:solidFill>
                  <a:srgbClr val="212121"/>
                </a:solidFill>
                <a:effectLst/>
                <a:latin typeface="David" panose="020E0502060401010101" pitchFamily="34" charset="-79"/>
                <a:ea typeface="Times New Roman" panose="02020603050405020304" pitchFamily="18" charset="0"/>
              </a:rPr>
              <a:t> K, </a:t>
            </a:r>
            <a:r>
              <a:rPr lang="en-US" sz="1800" dirty="0" err="1">
                <a:solidFill>
                  <a:srgbClr val="212121"/>
                </a:solidFill>
                <a:effectLst/>
                <a:latin typeface="David" panose="020E0502060401010101" pitchFamily="34" charset="-79"/>
                <a:ea typeface="Times New Roman" panose="02020603050405020304" pitchFamily="18" charset="0"/>
              </a:rPr>
              <a:t>Gletzel-Plucinska</a:t>
            </a:r>
            <a:r>
              <a:rPr lang="en-US" sz="1800" dirty="0">
                <a:solidFill>
                  <a:srgbClr val="212121"/>
                </a:solidFill>
                <a:effectLst/>
                <a:latin typeface="David" panose="020E0502060401010101" pitchFamily="34" charset="-79"/>
                <a:ea typeface="Times New Roman" panose="02020603050405020304" pitchFamily="18" charset="0"/>
              </a:rPr>
              <a:t> N, </a:t>
            </a:r>
            <a:r>
              <a:rPr lang="en-US" sz="1800" dirty="0" err="1">
                <a:solidFill>
                  <a:srgbClr val="212121"/>
                </a:solidFill>
                <a:effectLst/>
                <a:latin typeface="David" panose="020E0502060401010101" pitchFamily="34" charset="-79"/>
                <a:ea typeface="Times New Roman" panose="02020603050405020304" pitchFamily="18" charset="0"/>
              </a:rPr>
              <a:t>Grzegrzolka</a:t>
            </a:r>
            <a:r>
              <a:rPr lang="en-US" sz="1800" dirty="0">
                <a:solidFill>
                  <a:srgbClr val="212121"/>
                </a:solidFill>
                <a:effectLst/>
                <a:latin typeface="David" panose="020E0502060401010101" pitchFamily="34" charset="-79"/>
                <a:ea typeface="Times New Roman" panose="02020603050405020304" pitchFamily="18" charset="0"/>
              </a:rPr>
              <a:t> J, </a:t>
            </a:r>
            <a:r>
              <a:rPr lang="en-US" sz="1800" dirty="0" err="1">
                <a:solidFill>
                  <a:srgbClr val="212121"/>
                </a:solidFill>
                <a:effectLst/>
                <a:latin typeface="David" panose="020E0502060401010101" pitchFamily="34" charset="-79"/>
                <a:ea typeface="Times New Roman" panose="02020603050405020304" pitchFamily="18" charset="0"/>
              </a:rPr>
              <a:t>Podhorska-Okolow</a:t>
            </a:r>
            <a:r>
              <a:rPr lang="en-US" sz="1800" dirty="0">
                <a:solidFill>
                  <a:srgbClr val="212121"/>
                </a:solidFill>
                <a:effectLst/>
                <a:latin typeface="David" panose="020E0502060401010101" pitchFamily="34" charset="-79"/>
                <a:ea typeface="Times New Roman" panose="02020603050405020304" pitchFamily="18" charset="0"/>
              </a:rPr>
              <a:t> M, </a:t>
            </a:r>
            <a:r>
              <a:rPr lang="en-US" sz="1800" dirty="0" err="1">
                <a:solidFill>
                  <a:srgbClr val="212121"/>
                </a:solidFill>
                <a:effectLst/>
                <a:latin typeface="David" panose="020E0502060401010101" pitchFamily="34" charset="-79"/>
                <a:ea typeface="Times New Roman" panose="02020603050405020304" pitchFamily="18" charset="0"/>
              </a:rPr>
              <a:t>Dziegiel</a:t>
            </a:r>
            <a:r>
              <a:rPr lang="en-US" sz="1800" dirty="0">
                <a:solidFill>
                  <a:srgbClr val="212121"/>
                </a:solidFill>
                <a:effectLst/>
                <a:latin typeface="David" panose="020E0502060401010101" pitchFamily="34" charset="-79"/>
                <a:ea typeface="Times New Roman" panose="02020603050405020304" pitchFamily="18" charset="0"/>
              </a:rPr>
              <a:t> P, </a:t>
            </a:r>
            <a:r>
              <a:rPr lang="en-US" sz="1800" dirty="0" err="1">
                <a:solidFill>
                  <a:srgbClr val="212121"/>
                </a:solidFill>
                <a:effectLst/>
                <a:latin typeface="David" panose="020E0502060401010101" pitchFamily="34" charset="-79"/>
                <a:ea typeface="Times New Roman" panose="02020603050405020304" pitchFamily="18" charset="0"/>
              </a:rPr>
              <a:t>Nowinska</a:t>
            </a:r>
            <a:r>
              <a:rPr lang="en-US" sz="1800" dirty="0">
                <a:solidFill>
                  <a:srgbClr val="212121"/>
                </a:solidFill>
                <a:effectLst/>
                <a:latin typeface="David" panose="020E0502060401010101" pitchFamily="34" charset="-79"/>
                <a:ea typeface="Times New Roman" panose="02020603050405020304" pitchFamily="18" charset="0"/>
              </a:rPr>
              <a:t> K. Role of PD-L1 Expression in Non-Small Cell Lung Cancer and Their Prognostic Significance according to Clinicopathological Factors and Diagnostic Markers. Int J Mol Sci. 2019 Feb 14;20(4):824. </a:t>
            </a:r>
            <a:r>
              <a:rPr lang="en-US" sz="1800" dirty="0" err="1">
                <a:solidFill>
                  <a:srgbClr val="212121"/>
                </a:solidFill>
                <a:effectLst/>
                <a:latin typeface="David" panose="020E0502060401010101" pitchFamily="34" charset="-79"/>
                <a:ea typeface="Times New Roman" panose="02020603050405020304" pitchFamily="18" charset="0"/>
              </a:rPr>
              <a:t>doi</a:t>
            </a:r>
            <a:r>
              <a:rPr lang="en-US" sz="1800" dirty="0">
                <a:solidFill>
                  <a:srgbClr val="212121"/>
                </a:solidFill>
                <a:effectLst/>
                <a:latin typeface="David" panose="020E0502060401010101" pitchFamily="34" charset="-79"/>
                <a:ea typeface="Times New Roman" panose="02020603050405020304" pitchFamily="18" charset="0"/>
              </a:rPr>
              <a:t>: 10.3390/ijms20040824. PMID: 30769852; PMCID: PMC6413136.</a:t>
            </a:r>
            <a:endParaRPr lang="en-IL"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1800" dirty="0">
                <a:solidFill>
                  <a:srgbClr val="212121"/>
                </a:solidFill>
                <a:effectLst/>
                <a:latin typeface="David" panose="020E0502060401010101" pitchFamily="34" charset="-79"/>
                <a:ea typeface="Times New Roman" panose="02020603050405020304" pitchFamily="18" charset="0"/>
              </a:rPr>
              <a:t>Yu H, Boyle TA, Zhou C, </a:t>
            </a:r>
            <a:r>
              <a:rPr lang="en-US" sz="1800" dirty="0" err="1">
                <a:solidFill>
                  <a:srgbClr val="212121"/>
                </a:solidFill>
                <a:effectLst/>
                <a:latin typeface="David" panose="020E0502060401010101" pitchFamily="34" charset="-79"/>
                <a:ea typeface="Times New Roman" panose="02020603050405020304" pitchFamily="18" charset="0"/>
              </a:rPr>
              <a:t>Rimm</a:t>
            </a:r>
            <a:r>
              <a:rPr lang="en-US" sz="1800" dirty="0">
                <a:solidFill>
                  <a:srgbClr val="212121"/>
                </a:solidFill>
                <a:effectLst/>
                <a:latin typeface="David" panose="020E0502060401010101" pitchFamily="34" charset="-79"/>
                <a:ea typeface="Times New Roman" panose="02020603050405020304" pitchFamily="18" charset="0"/>
              </a:rPr>
              <a:t> DL, Hirsch FR. PD-L1 Expression in Lung Cancer. J </a:t>
            </a:r>
            <a:r>
              <a:rPr lang="en-US" sz="1800" dirty="0" err="1">
                <a:solidFill>
                  <a:srgbClr val="212121"/>
                </a:solidFill>
                <a:effectLst/>
                <a:latin typeface="David" panose="020E0502060401010101" pitchFamily="34" charset="-79"/>
                <a:ea typeface="Times New Roman" panose="02020603050405020304" pitchFamily="18" charset="0"/>
              </a:rPr>
              <a:t>Thorac</a:t>
            </a:r>
            <a:r>
              <a:rPr lang="en-US" sz="1800" dirty="0">
                <a:solidFill>
                  <a:srgbClr val="212121"/>
                </a:solidFill>
                <a:effectLst/>
                <a:latin typeface="David" panose="020E0502060401010101" pitchFamily="34" charset="-79"/>
                <a:ea typeface="Times New Roman" panose="02020603050405020304" pitchFamily="18" charset="0"/>
              </a:rPr>
              <a:t> Oncol. 2016 Jul;11(7):964-75. </a:t>
            </a:r>
            <a:r>
              <a:rPr lang="en-US" sz="1800" dirty="0" err="1">
                <a:solidFill>
                  <a:srgbClr val="212121"/>
                </a:solidFill>
                <a:effectLst/>
                <a:latin typeface="David" panose="020E0502060401010101" pitchFamily="34" charset="-79"/>
                <a:ea typeface="Times New Roman" panose="02020603050405020304" pitchFamily="18" charset="0"/>
              </a:rPr>
              <a:t>doi</a:t>
            </a:r>
            <a:r>
              <a:rPr lang="en-US" sz="1800" dirty="0">
                <a:solidFill>
                  <a:srgbClr val="212121"/>
                </a:solidFill>
                <a:effectLst/>
                <a:latin typeface="David" panose="020E0502060401010101" pitchFamily="34" charset="-79"/>
                <a:ea typeface="Times New Roman" panose="02020603050405020304" pitchFamily="18" charset="0"/>
              </a:rPr>
              <a:t>: 10.1016/j.jtho.2016.04.014. </a:t>
            </a:r>
            <a:r>
              <a:rPr lang="en-US" sz="1800" dirty="0" err="1">
                <a:solidFill>
                  <a:srgbClr val="212121"/>
                </a:solidFill>
                <a:effectLst/>
                <a:latin typeface="David" panose="020E0502060401010101" pitchFamily="34" charset="-79"/>
                <a:ea typeface="Times New Roman" panose="02020603050405020304" pitchFamily="18" charset="0"/>
              </a:rPr>
              <a:t>Epub</a:t>
            </a:r>
            <a:r>
              <a:rPr lang="en-US" sz="1800" dirty="0">
                <a:solidFill>
                  <a:srgbClr val="212121"/>
                </a:solidFill>
                <a:effectLst/>
                <a:latin typeface="David" panose="020E0502060401010101" pitchFamily="34" charset="-79"/>
                <a:ea typeface="Times New Roman" panose="02020603050405020304" pitchFamily="18" charset="0"/>
              </a:rPr>
              <a:t> 2016 Apr 23. Erratum in: J </a:t>
            </a:r>
            <a:r>
              <a:rPr lang="en-US" sz="1800" dirty="0" err="1">
                <a:solidFill>
                  <a:srgbClr val="212121"/>
                </a:solidFill>
                <a:effectLst/>
                <a:latin typeface="David" panose="020E0502060401010101" pitchFamily="34" charset="-79"/>
                <a:ea typeface="Times New Roman" panose="02020603050405020304" pitchFamily="18" charset="0"/>
              </a:rPr>
              <a:t>Thorac</a:t>
            </a:r>
            <a:r>
              <a:rPr lang="en-US" sz="1800" dirty="0">
                <a:solidFill>
                  <a:srgbClr val="212121"/>
                </a:solidFill>
                <a:effectLst/>
                <a:latin typeface="David" panose="020E0502060401010101" pitchFamily="34" charset="-79"/>
                <a:ea typeface="Times New Roman" panose="02020603050405020304" pitchFamily="18" charset="0"/>
              </a:rPr>
              <a:t> Oncol. 2017 Jan;12 (1):157-159. PMID: 27117833; PMCID: PMC5353357.</a:t>
            </a:r>
            <a:endParaRPr lang="en-IL"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1800" dirty="0">
                <a:solidFill>
                  <a:srgbClr val="212121"/>
                </a:solidFill>
                <a:effectLst/>
                <a:latin typeface="David" panose="020E0502060401010101" pitchFamily="34" charset="-79"/>
                <a:ea typeface="Times New Roman" panose="02020603050405020304" pitchFamily="18" charset="0"/>
              </a:rPr>
              <a:t>Shaw AT, Bauer TM, de </a:t>
            </a:r>
            <a:r>
              <a:rPr lang="en-US" sz="1800" dirty="0" err="1">
                <a:solidFill>
                  <a:srgbClr val="212121"/>
                </a:solidFill>
                <a:effectLst/>
                <a:latin typeface="David" panose="020E0502060401010101" pitchFamily="34" charset="-79"/>
                <a:ea typeface="Times New Roman" panose="02020603050405020304" pitchFamily="18" charset="0"/>
              </a:rPr>
              <a:t>Marinis</a:t>
            </a:r>
            <a:r>
              <a:rPr lang="en-US" sz="1800" dirty="0">
                <a:solidFill>
                  <a:srgbClr val="212121"/>
                </a:solidFill>
                <a:effectLst/>
                <a:latin typeface="David" panose="020E0502060401010101" pitchFamily="34" charset="-79"/>
                <a:ea typeface="Times New Roman" panose="02020603050405020304" pitchFamily="18" charset="0"/>
              </a:rPr>
              <a:t> F, </a:t>
            </a:r>
            <a:r>
              <a:rPr lang="en-US" sz="1800" dirty="0" err="1">
                <a:solidFill>
                  <a:srgbClr val="212121"/>
                </a:solidFill>
                <a:effectLst/>
                <a:latin typeface="David" panose="020E0502060401010101" pitchFamily="34" charset="-79"/>
                <a:ea typeface="Times New Roman" panose="02020603050405020304" pitchFamily="18" charset="0"/>
              </a:rPr>
              <a:t>Felip</a:t>
            </a:r>
            <a:r>
              <a:rPr lang="en-US" sz="1800" dirty="0">
                <a:solidFill>
                  <a:srgbClr val="212121"/>
                </a:solidFill>
                <a:effectLst/>
                <a:latin typeface="David" panose="020E0502060401010101" pitchFamily="34" charset="-79"/>
                <a:ea typeface="Times New Roman" panose="02020603050405020304" pitchFamily="18" charset="0"/>
              </a:rPr>
              <a:t> E, </a:t>
            </a:r>
            <a:r>
              <a:rPr lang="en-US" sz="1800" dirty="0" err="1">
                <a:solidFill>
                  <a:srgbClr val="212121"/>
                </a:solidFill>
                <a:effectLst/>
                <a:latin typeface="David" panose="020E0502060401010101" pitchFamily="34" charset="-79"/>
                <a:ea typeface="Times New Roman" panose="02020603050405020304" pitchFamily="18" charset="0"/>
              </a:rPr>
              <a:t>Goto</a:t>
            </a:r>
            <a:r>
              <a:rPr lang="en-US" sz="1800" dirty="0">
                <a:solidFill>
                  <a:srgbClr val="212121"/>
                </a:solidFill>
                <a:effectLst/>
                <a:latin typeface="David" panose="020E0502060401010101" pitchFamily="34" charset="-79"/>
                <a:ea typeface="Times New Roman" panose="02020603050405020304" pitchFamily="18" charset="0"/>
              </a:rPr>
              <a:t> Y, Liu G, </a:t>
            </a:r>
            <a:r>
              <a:rPr lang="en-US" sz="1800" dirty="0" err="1">
                <a:solidFill>
                  <a:srgbClr val="212121"/>
                </a:solidFill>
                <a:effectLst/>
                <a:latin typeface="David" panose="020E0502060401010101" pitchFamily="34" charset="-79"/>
                <a:ea typeface="Times New Roman" panose="02020603050405020304" pitchFamily="18" charset="0"/>
              </a:rPr>
              <a:t>Mazieres</a:t>
            </a:r>
            <a:r>
              <a:rPr lang="en-US" sz="1800" dirty="0">
                <a:solidFill>
                  <a:srgbClr val="212121"/>
                </a:solidFill>
                <a:effectLst/>
                <a:latin typeface="David" panose="020E0502060401010101" pitchFamily="34" charset="-79"/>
                <a:ea typeface="Times New Roman" panose="02020603050405020304" pitchFamily="18" charset="0"/>
              </a:rPr>
              <a:t> J, Kim DW, </a:t>
            </a:r>
            <a:r>
              <a:rPr lang="en-US" sz="1800" dirty="0" err="1">
                <a:solidFill>
                  <a:srgbClr val="212121"/>
                </a:solidFill>
                <a:effectLst/>
                <a:latin typeface="David" panose="020E0502060401010101" pitchFamily="34" charset="-79"/>
                <a:ea typeface="Times New Roman" panose="02020603050405020304" pitchFamily="18" charset="0"/>
              </a:rPr>
              <a:t>Mok</a:t>
            </a:r>
            <a:r>
              <a:rPr lang="en-US" sz="1800" dirty="0">
                <a:solidFill>
                  <a:srgbClr val="212121"/>
                </a:solidFill>
                <a:effectLst/>
                <a:latin typeface="David" panose="020E0502060401010101" pitchFamily="34" charset="-79"/>
                <a:ea typeface="Times New Roman" panose="02020603050405020304" pitchFamily="18" charset="0"/>
              </a:rPr>
              <a:t> T, Polli A, Thurm H, </a:t>
            </a:r>
            <a:r>
              <a:rPr lang="en-US" sz="1800" dirty="0" err="1">
                <a:solidFill>
                  <a:srgbClr val="212121"/>
                </a:solidFill>
                <a:effectLst/>
                <a:latin typeface="David" panose="020E0502060401010101" pitchFamily="34" charset="-79"/>
                <a:ea typeface="Times New Roman" panose="02020603050405020304" pitchFamily="18" charset="0"/>
              </a:rPr>
              <a:t>Calella</a:t>
            </a:r>
            <a:r>
              <a:rPr lang="en-US" sz="1800" dirty="0">
                <a:solidFill>
                  <a:srgbClr val="212121"/>
                </a:solidFill>
                <a:effectLst/>
                <a:latin typeface="David" panose="020E0502060401010101" pitchFamily="34" charset="-79"/>
                <a:ea typeface="Times New Roman" panose="02020603050405020304" pitchFamily="18" charset="0"/>
              </a:rPr>
              <a:t> AM, Peltz G, Solomon BJ; CROWN Trial Investigators. First-Line </a:t>
            </a:r>
            <a:r>
              <a:rPr lang="en-US" sz="1800" dirty="0" err="1">
                <a:solidFill>
                  <a:srgbClr val="212121"/>
                </a:solidFill>
                <a:effectLst/>
                <a:latin typeface="David" panose="020E0502060401010101" pitchFamily="34" charset="-79"/>
                <a:ea typeface="Times New Roman" panose="02020603050405020304" pitchFamily="18" charset="0"/>
              </a:rPr>
              <a:t>Lorlatinib</a:t>
            </a:r>
            <a:r>
              <a:rPr lang="en-US" sz="1800" dirty="0">
                <a:solidFill>
                  <a:srgbClr val="212121"/>
                </a:solidFill>
                <a:effectLst/>
                <a:latin typeface="David" panose="020E0502060401010101" pitchFamily="34" charset="-79"/>
                <a:ea typeface="Times New Roman" panose="02020603050405020304" pitchFamily="18" charset="0"/>
              </a:rPr>
              <a:t> or </a:t>
            </a:r>
            <a:r>
              <a:rPr lang="en-US" sz="1800" dirty="0" err="1">
                <a:solidFill>
                  <a:srgbClr val="212121"/>
                </a:solidFill>
                <a:effectLst/>
                <a:latin typeface="David" panose="020E0502060401010101" pitchFamily="34" charset="-79"/>
                <a:ea typeface="Times New Roman" panose="02020603050405020304" pitchFamily="18" charset="0"/>
              </a:rPr>
              <a:t>Crizotinib</a:t>
            </a:r>
            <a:r>
              <a:rPr lang="en-US" sz="1800" dirty="0">
                <a:solidFill>
                  <a:srgbClr val="212121"/>
                </a:solidFill>
                <a:effectLst/>
                <a:latin typeface="David" panose="020E0502060401010101" pitchFamily="34" charset="-79"/>
                <a:ea typeface="Times New Roman" panose="02020603050405020304" pitchFamily="18" charset="0"/>
              </a:rPr>
              <a:t> in Advanced ALK-Positive Lung Cancer. N </a:t>
            </a:r>
            <a:r>
              <a:rPr lang="en-US" sz="1800" dirty="0" err="1">
                <a:solidFill>
                  <a:srgbClr val="212121"/>
                </a:solidFill>
                <a:effectLst/>
                <a:latin typeface="David" panose="020E0502060401010101" pitchFamily="34" charset="-79"/>
                <a:ea typeface="Times New Roman" panose="02020603050405020304" pitchFamily="18" charset="0"/>
              </a:rPr>
              <a:t>Engl</a:t>
            </a:r>
            <a:r>
              <a:rPr lang="en-US" sz="1800" dirty="0">
                <a:solidFill>
                  <a:srgbClr val="212121"/>
                </a:solidFill>
                <a:effectLst/>
                <a:latin typeface="David" panose="020E0502060401010101" pitchFamily="34" charset="-79"/>
                <a:ea typeface="Times New Roman" panose="02020603050405020304" pitchFamily="18" charset="0"/>
              </a:rPr>
              <a:t> J Med. 2020 Nov 19;383(21):2018-2029. </a:t>
            </a:r>
            <a:r>
              <a:rPr lang="en-US" sz="1800" dirty="0" err="1">
                <a:solidFill>
                  <a:srgbClr val="212121"/>
                </a:solidFill>
                <a:effectLst/>
                <a:latin typeface="David" panose="020E0502060401010101" pitchFamily="34" charset="-79"/>
                <a:ea typeface="Times New Roman" panose="02020603050405020304" pitchFamily="18" charset="0"/>
              </a:rPr>
              <a:t>doi</a:t>
            </a:r>
            <a:r>
              <a:rPr lang="en-US" sz="1800" dirty="0">
                <a:solidFill>
                  <a:srgbClr val="212121"/>
                </a:solidFill>
                <a:effectLst/>
                <a:latin typeface="David" panose="020E0502060401010101" pitchFamily="34" charset="-79"/>
                <a:ea typeface="Times New Roman" panose="02020603050405020304" pitchFamily="18" charset="0"/>
              </a:rPr>
              <a:t>: 10.1056/NEJMoa2027187. PMID: 33207094.</a:t>
            </a:r>
            <a:endParaRPr lang="en-IL"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1800" u="sng" dirty="0">
                <a:solidFill>
                  <a:srgbClr val="212121"/>
                </a:solidFill>
                <a:effectLst/>
                <a:latin typeface="David" panose="020E0502060401010101" pitchFamily="34" charset="-79"/>
                <a:ea typeface="Times New Roman" panose="02020603050405020304" pitchFamily="18" charset="0"/>
                <a:hlinkClick r:id="rId6"/>
              </a:rPr>
              <a:t>https://clinicaltrials.gov/ct2/results?term=ros1+fusion&amp;cond=Metastatic+carcinoma+of+lung%2C+non-small+cell+type&amp;Search=Apply&amp;recrs=a&amp;age_v=&amp;gndr=&amp;type=&amp;rslt=</a:t>
            </a:r>
            <a:endParaRPr lang="en-IL"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1800" dirty="0">
                <a:solidFill>
                  <a:srgbClr val="212121"/>
                </a:solidFill>
                <a:effectLst/>
                <a:latin typeface="David" panose="020E0502060401010101" pitchFamily="34" charset="-79"/>
                <a:ea typeface="Times New Roman" panose="02020603050405020304" pitchFamily="18" charset="0"/>
              </a:rPr>
              <a:t> Zhu Z, Ni J, Cai X, </a:t>
            </a:r>
            <a:r>
              <a:rPr lang="en-US" sz="1800" dirty="0" err="1">
                <a:solidFill>
                  <a:srgbClr val="212121"/>
                </a:solidFill>
                <a:effectLst/>
                <a:latin typeface="David" panose="020E0502060401010101" pitchFamily="34" charset="-79"/>
                <a:ea typeface="Times New Roman" panose="02020603050405020304" pitchFamily="18" charset="0"/>
              </a:rPr>
              <a:t>Su</a:t>
            </a:r>
            <a:r>
              <a:rPr lang="en-US" sz="1800" dirty="0">
                <a:solidFill>
                  <a:srgbClr val="212121"/>
                </a:solidFill>
                <a:effectLst/>
                <a:latin typeface="David" panose="020E0502060401010101" pitchFamily="34" charset="-79"/>
                <a:ea typeface="Times New Roman" panose="02020603050405020304" pitchFamily="18" charset="0"/>
              </a:rPr>
              <a:t> S, Zhuang H, Yang Z, Chen M, Ma S, </a:t>
            </a:r>
            <a:r>
              <a:rPr lang="en-US" sz="1800" dirty="0" err="1">
                <a:solidFill>
                  <a:srgbClr val="212121"/>
                </a:solidFill>
                <a:effectLst/>
                <a:latin typeface="David" panose="020E0502060401010101" pitchFamily="34" charset="-79"/>
                <a:ea typeface="Times New Roman" panose="02020603050405020304" pitchFamily="18" charset="0"/>
              </a:rPr>
              <a:t>Xie</a:t>
            </a:r>
            <a:r>
              <a:rPr lang="en-US" sz="1800" dirty="0">
                <a:solidFill>
                  <a:srgbClr val="212121"/>
                </a:solidFill>
                <a:effectLst/>
                <a:latin typeface="David" panose="020E0502060401010101" pitchFamily="34" charset="-79"/>
                <a:ea typeface="Times New Roman" panose="02020603050405020304" pitchFamily="18" charset="0"/>
              </a:rPr>
              <a:t> C, Xu Y, Li J, Ge H, Liu A, Zhao L, Rao C, </a:t>
            </a:r>
            <a:r>
              <a:rPr lang="en-US" sz="1800" dirty="0" err="1">
                <a:solidFill>
                  <a:srgbClr val="212121"/>
                </a:solidFill>
                <a:effectLst/>
                <a:latin typeface="David" panose="020E0502060401010101" pitchFamily="34" charset="-79"/>
                <a:ea typeface="Times New Roman" panose="02020603050405020304" pitchFamily="18" charset="0"/>
              </a:rPr>
              <a:t>Xie</a:t>
            </a:r>
            <a:r>
              <a:rPr lang="en-US" sz="1800" dirty="0">
                <a:solidFill>
                  <a:srgbClr val="212121"/>
                </a:solidFill>
                <a:effectLst/>
                <a:latin typeface="David" panose="020E0502060401010101" pitchFamily="34" charset="-79"/>
                <a:ea typeface="Times New Roman" panose="02020603050405020304" pitchFamily="18" charset="0"/>
              </a:rPr>
              <a:t> C, Bi N, Hui Z, Zhu G, Yuan Z, Wang J, Zhao L, Zhou W, Rim CH, Navarro-Martin A, Vanneste BGL, </a:t>
            </a:r>
            <a:r>
              <a:rPr lang="en-US" sz="1800" dirty="0" err="1">
                <a:solidFill>
                  <a:srgbClr val="212121"/>
                </a:solidFill>
                <a:effectLst/>
                <a:latin typeface="David" panose="020E0502060401010101" pitchFamily="34" charset="-79"/>
                <a:ea typeface="Times New Roman" panose="02020603050405020304" pitchFamily="18" charset="0"/>
              </a:rPr>
              <a:t>Ruysscher</a:t>
            </a:r>
            <a:r>
              <a:rPr lang="en-US" sz="1800" dirty="0">
                <a:solidFill>
                  <a:srgbClr val="212121"/>
                </a:solidFill>
                <a:effectLst/>
                <a:latin typeface="David" panose="020E0502060401010101" pitchFamily="34" charset="-79"/>
                <a:ea typeface="Times New Roman" panose="02020603050405020304" pitchFamily="18" charset="0"/>
              </a:rPr>
              <a:t> D, Choi JI, Jassem J, Chang JY, Kepka L, </a:t>
            </a:r>
            <a:r>
              <a:rPr lang="en-US" sz="1800" dirty="0" err="1">
                <a:solidFill>
                  <a:srgbClr val="212121"/>
                </a:solidFill>
                <a:effectLst/>
                <a:latin typeface="David" panose="020E0502060401010101" pitchFamily="34" charset="-79"/>
                <a:ea typeface="Times New Roman" panose="02020603050405020304" pitchFamily="18" charset="0"/>
              </a:rPr>
              <a:t>Käsmann</a:t>
            </a:r>
            <a:r>
              <a:rPr lang="en-US" sz="1800" dirty="0">
                <a:solidFill>
                  <a:srgbClr val="212121"/>
                </a:solidFill>
                <a:effectLst/>
                <a:latin typeface="David" panose="020E0502060401010101" pitchFamily="34" charset="-79"/>
                <a:ea typeface="Times New Roman" panose="02020603050405020304" pitchFamily="18" charset="0"/>
              </a:rPr>
              <a:t> L, Milano MT, Van </a:t>
            </a:r>
            <a:r>
              <a:rPr lang="en-US" sz="1800" dirty="0" err="1">
                <a:solidFill>
                  <a:srgbClr val="212121"/>
                </a:solidFill>
                <a:effectLst/>
                <a:latin typeface="David" panose="020E0502060401010101" pitchFamily="34" charset="-79"/>
                <a:ea typeface="Times New Roman" panose="02020603050405020304" pitchFamily="18" charset="0"/>
              </a:rPr>
              <a:t>Houtte</a:t>
            </a:r>
            <a:r>
              <a:rPr lang="en-US" sz="1800" dirty="0">
                <a:solidFill>
                  <a:srgbClr val="212121"/>
                </a:solidFill>
                <a:effectLst/>
                <a:latin typeface="David" panose="020E0502060401010101" pitchFamily="34" charset="-79"/>
                <a:ea typeface="Times New Roman" panose="02020603050405020304" pitchFamily="18" charset="0"/>
              </a:rPr>
              <a:t> P, </a:t>
            </a:r>
            <a:r>
              <a:rPr lang="en-US" sz="1800" dirty="0" err="1">
                <a:solidFill>
                  <a:srgbClr val="212121"/>
                </a:solidFill>
                <a:effectLst/>
                <a:latin typeface="David" panose="020E0502060401010101" pitchFamily="34" charset="-79"/>
                <a:ea typeface="Times New Roman" panose="02020603050405020304" pitchFamily="18" charset="0"/>
              </a:rPr>
              <a:t>Suwinski</a:t>
            </a:r>
            <a:r>
              <a:rPr lang="en-US" sz="1800" dirty="0">
                <a:solidFill>
                  <a:srgbClr val="212121"/>
                </a:solidFill>
                <a:effectLst/>
                <a:latin typeface="David" panose="020E0502060401010101" pitchFamily="34" charset="-79"/>
                <a:ea typeface="Times New Roman" panose="02020603050405020304" pitchFamily="18" charset="0"/>
              </a:rPr>
              <a:t> R, Traverso A, Doi H, Suh YG, Noël G, Tomita N, </a:t>
            </a:r>
            <a:r>
              <a:rPr lang="en-US" sz="1800" dirty="0" err="1">
                <a:solidFill>
                  <a:srgbClr val="212121"/>
                </a:solidFill>
                <a:effectLst/>
                <a:latin typeface="David" panose="020E0502060401010101" pitchFamily="34" charset="-79"/>
                <a:ea typeface="Times New Roman" panose="02020603050405020304" pitchFamily="18" charset="0"/>
              </a:rPr>
              <a:t>Kowalchuk</a:t>
            </a:r>
            <a:r>
              <a:rPr lang="en-US" sz="1800" dirty="0">
                <a:solidFill>
                  <a:srgbClr val="212121"/>
                </a:solidFill>
                <a:effectLst/>
                <a:latin typeface="David" panose="020E0502060401010101" pitchFamily="34" charset="-79"/>
                <a:ea typeface="Times New Roman" panose="02020603050405020304" pitchFamily="18" charset="0"/>
              </a:rPr>
              <a:t> RO, </a:t>
            </a:r>
            <a:r>
              <a:rPr lang="en-US" sz="1800" dirty="0" err="1">
                <a:solidFill>
                  <a:srgbClr val="212121"/>
                </a:solidFill>
                <a:effectLst/>
                <a:latin typeface="David" panose="020E0502060401010101" pitchFamily="34" charset="-79"/>
                <a:ea typeface="Times New Roman" panose="02020603050405020304" pitchFamily="18" charset="0"/>
              </a:rPr>
              <a:t>Sio</a:t>
            </a:r>
            <a:r>
              <a:rPr lang="en-US" sz="1800" dirty="0">
                <a:solidFill>
                  <a:srgbClr val="212121"/>
                </a:solidFill>
                <a:effectLst/>
                <a:latin typeface="David" panose="020E0502060401010101" pitchFamily="34" charset="-79"/>
                <a:ea typeface="Times New Roman" panose="02020603050405020304" pitchFamily="18" charset="0"/>
              </a:rPr>
              <a:t> TT, Li B, Lu B, Fu X. International consensus on radiotherapy in metastatic non-small cell lung cancer. </a:t>
            </a:r>
            <a:r>
              <a:rPr lang="en-US" sz="1800" dirty="0" err="1">
                <a:solidFill>
                  <a:srgbClr val="212121"/>
                </a:solidFill>
                <a:effectLst/>
                <a:latin typeface="David" panose="020E0502060401010101" pitchFamily="34" charset="-79"/>
                <a:ea typeface="Times New Roman" panose="02020603050405020304" pitchFamily="18" charset="0"/>
              </a:rPr>
              <a:t>Transl</a:t>
            </a:r>
            <a:r>
              <a:rPr lang="en-US" sz="1800" dirty="0">
                <a:solidFill>
                  <a:srgbClr val="212121"/>
                </a:solidFill>
                <a:effectLst/>
                <a:latin typeface="David" panose="020E0502060401010101" pitchFamily="34" charset="-79"/>
                <a:ea typeface="Times New Roman" panose="02020603050405020304" pitchFamily="18" charset="0"/>
              </a:rPr>
              <a:t> Lung Cancer Res. 2022 Sep;11(9):1763-1795. </a:t>
            </a:r>
            <a:r>
              <a:rPr lang="en-US" sz="1800" dirty="0" err="1">
                <a:solidFill>
                  <a:srgbClr val="212121"/>
                </a:solidFill>
                <a:effectLst/>
                <a:latin typeface="David" panose="020E0502060401010101" pitchFamily="34" charset="-79"/>
                <a:ea typeface="Times New Roman" panose="02020603050405020304" pitchFamily="18" charset="0"/>
              </a:rPr>
              <a:t>doi</a:t>
            </a:r>
            <a:r>
              <a:rPr lang="en-US" sz="1800" dirty="0">
                <a:solidFill>
                  <a:srgbClr val="212121"/>
                </a:solidFill>
                <a:effectLst/>
                <a:latin typeface="David" panose="020E0502060401010101" pitchFamily="34" charset="-79"/>
                <a:ea typeface="Times New Roman" panose="02020603050405020304" pitchFamily="18" charset="0"/>
              </a:rPr>
              <a:t>: 10.21037/tlcr-22-644. PMID: 36248338; PMCID: PMC9554677.</a:t>
            </a:r>
            <a:endParaRPr lang="en-IL"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1800" dirty="0">
                <a:effectLst/>
                <a:latin typeface="David" panose="020E0502060401010101" pitchFamily="34" charset="-79"/>
                <a:ea typeface="Times New Roman" panose="02020603050405020304" pitchFamily="18" charset="0"/>
              </a:rPr>
              <a:t> </a:t>
            </a:r>
            <a:r>
              <a:rPr lang="en-US" sz="1800" dirty="0">
                <a:solidFill>
                  <a:srgbClr val="212121"/>
                </a:solidFill>
                <a:effectLst/>
                <a:latin typeface="David" panose="020E0502060401010101" pitchFamily="34" charset="-79"/>
                <a:ea typeface="Times New Roman" panose="02020603050405020304" pitchFamily="18" charset="0"/>
              </a:rPr>
              <a:t>https://</a:t>
            </a:r>
            <a:r>
              <a:rPr lang="en-US" sz="1800" dirty="0" err="1">
                <a:solidFill>
                  <a:srgbClr val="212121"/>
                </a:solidFill>
                <a:effectLst/>
                <a:latin typeface="David" panose="020E0502060401010101" pitchFamily="34" charset="-79"/>
                <a:ea typeface="Times New Roman" panose="02020603050405020304" pitchFamily="18" charset="0"/>
              </a:rPr>
              <a:t>www.cancer.org</a:t>
            </a:r>
            <a:r>
              <a:rPr lang="en-US" sz="1800" dirty="0">
                <a:solidFill>
                  <a:srgbClr val="212121"/>
                </a:solidFill>
                <a:effectLst/>
                <a:latin typeface="David" panose="020E0502060401010101" pitchFamily="34" charset="-79"/>
                <a:ea typeface="Times New Roman" panose="02020603050405020304" pitchFamily="18" charset="0"/>
              </a:rPr>
              <a:t>/cancer/types/lung-cancer/treating-non-small-cell/radiation-</a:t>
            </a:r>
            <a:r>
              <a:rPr lang="en-US" sz="1800" dirty="0" err="1">
                <a:solidFill>
                  <a:srgbClr val="212121"/>
                </a:solidFill>
                <a:effectLst/>
                <a:latin typeface="David" panose="020E0502060401010101" pitchFamily="34" charset="-79"/>
                <a:ea typeface="Times New Roman" panose="02020603050405020304" pitchFamily="18" charset="0"/>
              </a:rPr>
              <a:t>therapy.html</a:t>
            </a:r>
            <a:endParaRPr lang="en-IL" sz="1800" dirty="0">
              <a:effectLst/>
              <a:latin typeface="Times New Roman" panose="02020603050405020304" pitchFamily="18" charset="0"/>
              <a:ea typeface="Times New Roman" panose="02020603050405020304" pitchFamily="18" charset="0"/>
            </a:endParaRPr>
          </a:p>
          <a:p>
            <a:pPr marL="0" indent="0">
              <a:buNone/>
            </a:pPr>
            <a:endParaRPr lang="en-IL" dirty="0"/>
          </a:p>
        </p:txBody>
      </p:sp>
    </p:spTree>
    <p:extLst>
      <p:ext uri="{BB962C8B-B14F-4D97-AF65-F5344CB8AC3E}">
        <p14:creationId xmlns:p14="http://schemas.microsoft.com/office/powerpoint/2010/main" val="380859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78810-98CA-220E-F61C-1876F709C8D1}"/>
              </a:ext>
            </a:extLst>
          </p:cNvPr>
          <p:cNvSpPr>
            <a:spLocks noGrp="1"/>
          </p:cNvSpPr>
          <p:nvPr>
            <p:ph type="title"/>
          </p:nvPr>
        </p:nvSpPr>
        <p:spPr/>
        <p:txBody>
          <a:bodyPr>
            <a:normAutofit fontScale="90000"/>
          </a:bodyPr>
          <a:lstStyle/>
          <a:p>
            <a:r>
              <a:rPr lang="en-US" sz="6000" b="1" dirty="0">
                <a:solidFill>
                  <a:schemeClr val="accent1">
                    <a:lumMod val="75000"/>
                  </a:schemeClr>
                </a:solidFill>
              </a:rPr>
              <a:t>Patient's medical history</a:t>
            </a:r>
            <a:br>
              <a:rPr lang="en-US" sz="6000" b="1" dirty="0">
                <a:solidFill>
                  <a:schemeClr val="accent1">
                    <a:lumMod val="75000"/>
                  </a:schemeClr>
                </a:solidFill>
              </a:rPr>
            </a:br>
            <a:endParaRPr lang="en-IL" sz="6000" dirty="0"/>
          </a:p>
        </p:txBody>
      </p:sp>
      <p:sp>
        <p:nvSpPr>
          <p:cNvPr id="3" name="Content Placeholder 2">
            <a:extLst>
              <a:ext uri="{FF2B5EF4-FFF2-40B4-BE49-F238E27FC236}">
                <a16:creationId xmlns:a16="http://schemas.microsoft.com/office/drawing/2014/main" id="{EA7C59A0-6B6B-565D-1ABC-9D15E557C7C3}"/>
              </a:ext>
            </a:extLst>
          </p:cNvPr>
          <p:cNvSpPr>
            <a:spLocks noGrp="1"/>
          </p:cNvSpPr>
          <p:nvPr>
            <p:ph idx="1"/>
          </p:nvPr>
        </p:nvSpPr>
        <p:spPr>
          <a:xfrm>
            <a:off x="838200" y="1253331"/>
            <a:ext cx="10515600" cy="4351338"/>
          </a:xfrm>
        </p:spPr>
        <p:txBody>
          <a:bodyPr>
            <a:normAutofit/>
          </a:bodyPr>
          <a:lstStyle/>
          <a:p>
            <a:pPr algn="l" rtl="0">
              <a:lnSpc>
                <a:spcPct val="150000"/>
              </a:lnSpc>
              <a:spcAft>
                <a:spcPts val="800"/>
              </a:spcAft>
            </a:pPr>
            <a:r>
              <a:rPr lang="en-US" sz="2000" b="1" dirty="0" err="1">
                <a:effectLst/>
                <a:ea typeface="Calibri" panose="020F0502020204030204" pitchFamily="34" charset="0"/>
                <a:cs typeface="Arial" panose="020B0604020202020204" pitchFamily="34" charset="0"/>
              </a:rPr>
              <a:t>Oncomine</a:t>
            </a:r>
            <a:r>
              <a:rPr lang="en-US" sz="2000" b="1" dirty="0">
                <a:effectLst/>
                <a:ea typeface="Calibri" panose="020F0502020204030204" pitchFamily="34" charset="0"/>
                <a:cs typeface="Arial" panose="020B0604020202020204" pitchFamily="34" charset="0"/>
              </a:rPr>
              <a:t> -</a:t>
            </a:r>
            <a:r>
              <a:rPr lang="en-US" sz="2000" dirty="0">
                <a:effectLst/>
                <a:ea typeface="Calibri" panose="020F0502020204030204" pitchFamily="34" charset="0"/>
                <a:cs typeface="Arial" panose="020B0604020202020204" pitchFamily="34" charset="0"/>
              </a:rPr>
              <a:t>wildtype</a:t>
            </a:r>
            <a:endParaRPr lang="en-IL" sz="2000" dirty="0">
              <a:effectLst/>
              <a:ea typeface="Calibri" panose="020F0502020204030204" pitchFamily="34" charset="0"/>
              <a:cs typeface="Arial" panose="020B0604020202020204" pitchFamily="34" charset="0"/>
            </a:endParaRPr>
          </a:p>
          <a:p>
            <a:pPr algn="l" rtl="0">
              <a:lnSpc>
                <a:spcPct val="150000"/>
              </a:lnSpc>
              <a:spcAft>
                <a:spcPts val="800"/>
              </a:spcAft>
            </a:pPr>
            <a:r>
              <a:rPr lang="en-US" sz="2000" b="1" dirty="0">
                <a:effectLst/>
                <a:ea typeface="Calibri" panose="020F0502020204030204" pitchFamily="34" charset="0"/>
                <a:cs typeface="Arial" panose="020B0604020202020204" pitchFamily="34" charset="0"/>
              </a:rPr>
              <a:t>MMR – </a:t>
            </a:r>
            <a:r>
              <a:rPr lang="en-US" sz="2000" dirty="0">
                <a:effectLst/>
                <a:ea typeface="Calibri" panose="020F0502020204030204" pitchFamily="34" charset="0"/>
                <a:cs typeface="Arial" panose="020B0604020202020204" pitchFamily="34" charset="0"/>
              </a:rPr>
              <a:t>proficient</a:t>
            </a:r>
            <a:endParaRPr lang="en-IL" sz="2000" dirty="0">
              <a:effectLst/>
              <a:ea typeface="Calibri" panose="020F0502020204030204" pitchFamily="34" charset="0"/>
              <a:cs typeface="Arial" panose="020B0604020202020204" pitchFamily="34" charset="0"/>
            </a:endParaRPr>
          </a:p>
          <a:p>
            <a:pPr algn="l" rtl="0">
              <a:lnSpc>
                <a:spcPct val="150000"/>
              </a:lnSpc>
              <a:spcAft>
                <a:spcPts val="800"/>
              </a:spcAft>
            </a:pPr>
            <a:r>
              <a:rPr lang="en-US" sz="2000" b="1" dirty="0">
                <a:effectLst/>
                <a:ea typeface="Calibri" panose="020F0502020204030204" pitchFamily="34" charset="0"/>
                <a:cs typeface="Arial" panose="020B0604020202020204" pitchFamily="34" charset="0"/>
              </a:rPr>
              <a:t>FOUNDATIONONE – </a:t>
            </a:r>
            <a:endParaRPr lang="en-IL" sz="2000" dirty="0">
              <a:effectLst/>
              <a:ea typeface="Calibri" panose="020F0502020204030204" pitchFamily="34" charset="0"/>
              <a:cs typeface="Arial" panose="020B0604020202020204" pitchFamily="34" charset="0"/>
            </a:endParaRPr>
          </a:p>
          <a:p>
            <a:r>
              <a:rPr lang="en-IL" sz="2000" dirty="0">
                <a:effectLst/>
                <a:ea typeface="Times New Roman" panose="02020603050405020304" pitchFamily="18" charset="0"/>
                <a:cs typeface="Times New Roman" panose="02020603050405020304" pitchFamily="18" charset="0"/>
              </a:rPr>
              <a:t>ROS1 CD74</a:t>
            </a:r>
          </a:p>
          <a:p>
            <a:r>
              <a:rPr lang="en-US" sz="2000" dirty="0">
                <a:effectLst/>
                <a:ea typeface="Calibri" panose="020F0502020204030204" pitchFamily="34" charset="0"/>
                <a:cs typeface="Arial" panose="020B0604020202020204" pitchFamily="34" charset="0"/>
              </a:rPr>
              <a:t>CDKN2A p16INK4a E88* and p14ARF G102V </a:t>
            </a:r>
            <a:endParaRPr lang="en-IL" sz="2000" dirty="0">
              <a:ea typeface="Calibri" panose="020F0502020204030204" pitchFamily="34" charset="0"/>
              <a:cs typeface="Arial" panose="020B0604020202020204" pitchFamily="34" charset="0"/>
            </a:endParaRPr>
          </a:p>
          <a:p>
            <a:r>
              <a:rPr lang="en-US" sz="2000" dirty="0">
                <a:effectLst/>
                <a:ea typeface="Calibri" panose="020F0502020204030204" pitchFamily="34" charset="0"/>
                <a:cs typeface="Arial" panose="020B0604020202020204" pitchFamily="34" charset="0"/>
              </a:rPr>
              <a:t>TP53 E258Q </a:t>
            </a:r>
            <a:endParaRPr lang="en-IL" sz="2000" dirty="0">
              <a:effectLst/>
              <a:ea typeface="Calibri" panose="020F0502020204030204" pitchFamily="34" charset="0"/>
              <a:cs typeface="Arial" panose="020B0604020202020204" pitchFamily="34" charset="0"/>
            </a:endParaRPr>
          </a:p>
          <a:p>
            <a:endParaRPr lang="en-IL" dirty="0"/>
          </a:p>
        </p:txBody>
      </p:sp>
    </p:spTree>
    <p:extLst>
      <p:ext uri="{BB962C8B-B14F-4D97-AF65-F5344CB8AC3E}">
        <p14:creationId xmlns:p14="http://schemas.microsoft.com/office/powerpoint/2010/main" val="2632247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01D16-DDD6-F6C0-A05A-70B3290D35B0}"/>
              </a:ext>
            </a:extLst>
          </p:cNvPr>
          <p:cNvSpPr>
            <a:spLocks noGrp="1"/>
          </p:cNvSpPr>
          <p:nvPr>
            <p:ph type="title"/>
          </p:nvPr>
        </p:nvSpPr>
        <p:spPr/>
        <p:txBody>
          <a:bodyPr>
            <a:noAutofit/>
          </a:bodyPr>
          <a:lstStyle/>
          <a:p>
            <a:pPr algn="ctr" defTabSz="914400" rtl="1" eaLnBrk="1" latinLnBrk="0" hangingPunct="1">
              <a:lnSpc>
                <a:spcPct val="90000"/>
              </a:lnSpc>
              <a:spcBef>
                <a:spcPct val="0"/>
              </a:spcBef>
              <a:buNone/>
            </a:pPr>
            <a:r>
              <a:rPr lang="en-US" sz="4000" b="1" dirty="0">
                <a:solidFill>
                  <a:schemeClr val="accent1">
                    <a:lumMod val="75000"/>
                  </a:schemeClr>
                </a:solidFill>
              </a:rPr>
              <a:t>Non-small cell lung cancer NSCLC– Background</a:t>
            </a:r>
            <a:endParaRPr lang="en-IL" sz="4000" b="1" dirty="0">
              <a:solidFill>
                <a:schemeClr val="accent1">
                  <a:lumMod val="75000"/>
                </a:schemeClr>
              </a:solidFill>
            </a:endParaRPr>
          </a:p>
        </p:txBody>
      </p:sp>
      <p:sp>
        <p:nvSpPr>
          <p:cNvPr id="3" name="Content Placeholder 2">
            <a:extLst>
              <a:ext uri="{FF2B5EF4-FFF2-40B4-BE49-F238E27FC236}">
                <a16:creationId xmlns:a16="http://schemas.microsoft.com/office/drawing/2014/main" id="{7605531E-FF99-C5C8-59E6-7FE3C34116FC}"/>
              </a:ext>
            </a:extLst>
          </p:cNvPr>
          <p:cNvSpPr>
            <a:spLocks noGrp="1"/>
          </p:cNvSpPr>
          <p:nvPr>
            <p:ph idx="1"/>
          </p:nvPr>
        </p:nvSpPr>
        <p:spPr/>
        <p:txBody>
          <a:bodyPr>
            <a:normAutofit lnSpcReduction="10000"/>
          </a:bodyPr>
          <a:lstStyle/>
          <a:p>
            <a:pPr indent="457200"/>
            <a:r>
              <a:rPr lang="en-IL" sz="2400" dirty="0">
                <a:solidFill>
                  <a:srgbClr val="000000"/>
                </a:solidFill>
                <a:effectLst/>
                <a:ea typeface="Times New Roman" panose="02020603050405020304" pitchFamily="18" charset="0"/>
              </a:rPr>
              <a:t>Lung cancer is the leading cause of cancer death in the United States; only 22.9% of all patients with lung cancer are alive five years or more after diagnosis.</a:t>
            </a:r>
          </a:p>
          <a:p>
            <a:pPr indent="457200"/>
            <a:r>
              <a:rPr lang="en-IL" sz="2400" dirty="0">
                <a:solidFill>
                  <a:srgbClr val="000000"/>
                </a:solidFill>
                <a:effectLst/>
                <a:ea typeface="Times New Roman" panose="02020603050405020304" pitchFamily="18" charset="0"/>
              </a:rPr>
              <a:t>Common symptoms of lung cancer include cough, hemoptysis, dyspnea, weight loss, and chest pain; patients with symptoms are more likely to have chronic obstructive pulmonary disease (COPD).</a:t>
            </a:r>
          </a:p>
          <a:p>
            <a:pPr indent="457200"/>
            <a:r>
              <a:rPr lang="en-IL" sz="2400" dirty="0">
                <a:solidFill>
                  <a:srgbClr val="000000"/>
                </a:solidFill>
                <a:effectLst/>
                <a:ea typeface="Times New Roman" panose="02020603050405020304" pitchFamily="18" charset="0"/>
              </a:rPr>
              <a:t>Patients with NSCLC eligible for targeted therapies or immunotherapies are now surviving longer; 5-year survival rates range from 15% to 50%, depending on the biomarker.</a:t>
            </a:r>
          </a:p>
          <a:p>
            <a:pPr indent="457200"/>
            <a:r>
              <a:rPr lang="en-IL" sz="2400" dirty="0">
                <a:solidFill>
                  <a:srgbClr val="000000"/>
                </a:solidFill>
                <a:effectLst/>
                <a:ea typeface="Times New Roman" panose="02020603050405020304" pitchFamily="18" charset="0"/>
              </a:rPr>
              <a:t>The primary risk factor for lung cancer is smoking tobacco, which accounts for most lung cancer-related deaths. Other possible risk factors for lung cancer include disease history (e.g., COPD), cancer history, family history of lung cancer, and exposure to other carcinogens. </a:t>
            </a:r>
            <a:endParaRPr lang="en-IL" sz="2400" dirty="0">
              <a:effectLst/>
              <a:ea typeface="Times New Roman" panose="02020603050405020304" pitchFamily="18" charset="0"/>
            </a:endParaRPr>
          </a:p>
        </p:txBody>
      </p:sp>
    </p:spTree>
    <p:extLst>
      <p:ext uri="{BB962C8B-B14F-4D97-AF65-F5344CB8AC3E}">
        <p14:creationId xmlns:p14="http://schemas.microsoft.com/office/powerpoint/2010/main" val="3658126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01D16-DDD6-F6C0-A05A-70B3290D35B0}"/>
              </a:ext>
            </a:extLst>
          </p:cNvPr>
          <p:cNvSpPr>
            <a:spLocks noGrp="1"/>
          </p:cNvSpPr>
          <p:nvPr>
            <p:ph type="title"/>
          </p:nvPr>
        </p:nvSpPr>
        <p:spPr/>
        <p:txBody>
          <a:bodyPr>
            <a:noAutofit/>
          </a:bodyPr>
          <a:lstStyle/>
          <a:p>
            <a:pPr algn="ctr" rtl="1"/>
            <a:r>
              <a:rPr lang="en-US" sz="3600" b="1" dirty="0">
                <a:solidFill>
                  <a:schemeClr val="accent1">
                    <a:lumMod val="75000"/>
                  </a:schemeClr>
                </a:solidFill>
              </a:rPr>
              <a:t>First line </a:t>
            </a:r>
            <a:r>
              <a:rPr lang="en-US" sz="3600" b="1" dirty="0" err="1">
                <a:solidFill>
                  <a:schemeClr val="accent1">
                    <a:lumMod val="75000"/>
                  </a:schemeClr>
                </a:solidFill>
              </a:rPr>
              <a:t>theraphy</a:t>
            </a:r>
            <a:r>
              <a:rPr lang="en-US" sz="3600" b="1" dirty="0">
                <a:solidFill>
                  <a:schemeClr val="accent1">
                    <a:lumMod val="75000"/>
                  </a:schemeClr>
                </a:solidFill>
              </a:rPr>
              <a:t> - Metastatic NSCLC, ROS translocated, PDL1 – strongly positive :</a:t>
            </a:r>
            <a:endParaRPr lang="en-IL" sz="3600" b="1" dirty="0">
              <a:solidFill>
                <a:schemeClr val="accent1">
                  <a:lumMod val="75000"/>
                </a:schemeClr>
              </a:solidFill>
            </a:endParaRPr>
          </a:p>
        </p:txBody>
      </p:sp>
      <p:sp>
        <p:nvSpPr>
          <p:cNvPr id="3" name="Content Placeholder 2">
            <a:extLst>
              <a:ext uri="{FF2B5EF4-FFF2-40B4-BE49-F238E27FC236}">
                <a16:creationId xmlns:a16="http://schemas.microsoft.com/office/drawing/2014/main" id="{7605531E-FF99-C5C8-59E6-7FE3C34116FC}"/>
              </a:ext>
            </a:extLst>
          </p:cNvPr>
          <p:cNvSpPr>
            <a:spLocks noGrp="1"/>
          </p:cNvSpPr>
          <p:nvPr>
            <p:ph idx="1"/>
          </p:nvPr>
        </p:nvSpPr>
        <p:spPr/>
        <p:txBody>
          <a:bodyPr>
            <a:normAutofit fontScale="92500"/>
          </a:bodyPr>
          <a:lstStyle/>
          <a:p>
            <a:r>
              <a:rPr lang="en-US" sz="2400" dirty="0">
                <a:effectLst/>
                <a:ea typeface="Calibri" panose="020F0502020204030204" pitchFamily="34" charset="0"/>
                <a:cs typeface="Arial" panose="020B0604020202020204" pitchFamily="34" charset="0"/>
              </a:rPr>
              <a:t>Treated on 25/9/2018 with </a:t>
            </a:r>
            <a:r>
              <a:rPr lang="en-US" sz="2400" dirty="0">
                <a:solidFill>
                  <a:srgbClr val="FF0000"/>
                </a:solidFill>
                <a:effectLst/>
                <a:ea typeface="Calibri" panose="020F0502020204030204" pitchFamily="34" charset="0"/>
                <a:cs typeface="Arial" panose="020B0604020202020204" pitchFamily="34" charset="0"/>
              </a:rPr>
              <a:t>pemetrexed</a:t>
            </a:r>
            <a:r>
              <a:rPr lang="en-US" sz="2400" dirty="0">
                <a:effectLst/>
                <a:ea typeface="Calibri" panose="020F0502020204030204" pitchFamily="34" charset="0"/>
                <a:cs typeface="Arial" panose="020B0604020202020204" pitchFamily="34" charset="0"/>
              </a:rPr>
              <a:t> in combination with </a:t>
            </a:r>
            <a:r>
              <a:rPr lang="en-US" sz="2400" dirty="0">
                <a:solidFill>
                  <a:srgbClr val="FF0000"/>
                </a:solidFill>
                <a:effectLst/>
                <a:ea typeface="Calibri" panose="020F0502020204030204" pitchFamily="34" charset="0"/>
                <a:cs typeface="Arial" panose="020B0604020202020204" pitchFamily="34" charset="0"/>
              </a:rPr>
              <a:t>carboplatin </a:t>
            </a:r>
            <a:r>
              <a:rPr lang="en-US" sz="2400" dirty="0">
                <a:effectLst/>
                <a:ea typeface="Calibri" panose="020F0502020204030204" pitchFamily="34" charset="0"/>
                <a:cs typeface="Arial" panose="020B0604020202020204" pitchFamily="34" charset="0"/>
              </a:rPr>
              <a:t>and</a:t>
            </a:r>
            <a:r>
              <a:rPr lang="en-US" sz="2400" dirty="0">
                <a:solidFill>
                  <a:srgbClr val="FF0000"/>
                </a:solidFill>
                <a:effectLst/>
                <a:ea typeface="Calibri" panose="020F0502020204030204" pitchFamily="34" charset="0"/>
                <a:cs typeface="Arial" panose="020B0604020202020204" pitchFamily="34" charset="0"/>
              </a:rPr>
              <a:t> bevacizumab</a:t>
            </a:r>
            <a:r>
              <a:rPr lang="en-US" sz="2400" dirty="0">
                <a:effectLst/>
                <a:ea typeface="Calibri" panose="020F0502020204030204" pitchFamily="34" charset="0"/>
                <a:cs typeface="Arial" panose="020B0604020202020204" pitchFamily="34" charset="0"/>
              </a:rPr>
              <a:t>.</a:t>
            </a:r>
          </a:p>
          <a:p>
            <a:r>
              <a:rPr lang="en-IL" sz="2400" b="1" dirty="0">
                <a:solidFill>
                  <a:srgbClr val="000000"/>
                </a:solidFill>
                <a:effectLst/>
                <a:ea typeface="Times New Roman" panose="02020603050405020304" pitchFamily="18" charset="0"/>
                <a:cs typeface="Times New Roman" panose="02020603050405020304" pitchFamily="18" charset="0"/>
              </a:rPr>
              <a:t>Pemetrexed</a:t>
            </a:r>
            <a:r>
              <a:rPr lang="en-IL" sz="2400" b="1" dirty="0">
                <a:ea typeface="Times New Roman" panose="02020603050405020304" pitchFamily="18" charset="0"/>
                <a:cs typeface="Times New Roman" panose="02020603050405020304" pitchFamily="18" charset="0"/>
              </a:rPr>
              <a:t> - </a:t>
            </a:r>
            <a:r>
              <a:rPr lang="en-US" sz="2400" dirty="0">
                <a:solidFill>
                  <a:srgbClr val="000000"/>
                </a:solidFill>
                <a:ea typeface="Times New Roman" panose="02020603050405020304" pitchFamily="18" charset="0"/>
              </a:rPr>
              <a:t>is a chemotherapy medication for the treatment </a:t>
            </a:r>
            <a:r>
              <a:rPr lang="en-IL" sz="2400" dirty="0">
                <a:solidFill>
                  <a:srgbClr val="000000"/>
                </a:solidFill>
                <a:effectLst/>
                <a:ea typeface="Times New Roman" panose="02020603050405020304" pitchFamily="18" charset="0"/>
              </a:rPr>
              <a:t>of non-small cell lung cancer and malignant mesothelioma, </a:t>
            </a:r>
            <a:r>
              <a:rPr lang="en-US" sz="2400" dirty="0">
                <a:solidFill>
                  <a:srgbClr val="000000"/>
                </a:solidFill>
                <a:ea typeface="Times New Roman" panose="02020603050405020304" pitchFamily="18" charset="0"/>
              </a:rPr>
              <a:t>It works by inhibiting three enzymes used in purine and pyrimidine synthesis thus prevents the formation of DNA and RNA, which are required for the growth and survival of both normal cells and cancer cells.</a:t>
            </a:r>
            <a:endParaRPr lang="en-IL" sz="2400" dirty="0">
              <a:effectLst/>
              <a:ea typeface="Times New Roman" panose="02020603050405020304" pitchFamily="18" charset="0"/>
            </a:endParaRPr>
          </a:p>
          <a:p>
            <a:r>
              <a:rPr lang="en-IL" sz="2400" b="1" dirty="0">
                <a:solidFill>
                  <a:srgbClr val="000000"/>
                </a:solidFill>
                <a:effectLst/>
                <a:ea typeface="Times New Roman" panose="02020603050405020304" pitchFamily="18" charset="0"/>
                <a:cs typeface="Times New Roman" panose="02020603050405020304" pitchFamily="18" charset="0"/>
              </a:rPr>
              <a:t>Carboplatin </a:t>
            </a:r>
            <a:r>
              <a:rPr lang="en-IL" sz="2400" b="1" dirty="0">
                <a:ea typeface="Times New Roman" panose="02020603050405020304" pitchFamily="18" charset="0"/>
                <a:cs typeface="Times New Roman" panose="02020603050405020304" pitchFamily="18" charset="0"/>
              </a:rPr>
              <a:t>- </a:t>
            </a:r>
            <a:r>
              <a:rPr lang="en-IL" sz="2400" dirty="0">
                <a:solidFill>
                  <a:srgbClr val="000000"/>
                </a:solidFill>
                <a:effectLst/>
                <a:ea typeface="Times New Roman" panose="02020603050405020304" pitchFamily="18" charset="0"/>
              </a:rPr>
              <a:t>is an intravenously administered platinum coordination complex and alkylating agent which is used as a chemotherapeutic agent for the treatment of various cancers, mainly ovarian, head and neck and lung cancers. </a:t>
            </a:r>
            <a:endParaRPr lang="en-IL" sz="2400" dirty="0">
              <a:effectLst/>
              <a:ea typeface="Times New Roman" panose="02020603050405020304" pitchFamily="18" charset="0"/>
            </a:endParaRPr>
          </a:p>
          <a:p>
            <a:r>
              <a:rPr lang="en-IL" sz="2400" b="1" dirty="0">
                <a:solidFill>
                  <a:srgbClr val="000000"/>
                </a:solidFill>
                <a:effectLst/>
                <a:ea typeface="Times New Roman" panose="02020603050405020304" pitchFamily="18" charset="0"/>
                <a:cs typeface="Times New Roman" panose="02020603050405020304" pitchFamily="18" charset="0"/>
              </a:rPr>
              <a:t>Bevacizumab</a:t>
            </a:r>
            <a:r>
              <a:rPr lang="en-IL" sz="2400" b="1" dirty="0">
                <a:solidFill>
                  <a:srgbClr val="000000"/>
                </a:solidFill>
                <a:effectLst/>
                <a:ea typeface="Times New Roman" panose="02020603050405020304" pitchFamily="18" charset="0"/>
              </a:rPr>
              <a:t> </a:t>
            </a:r>
            <a:r>
              <a:rPr lang="en-IL" sz="2400" b="1" dirty="0">
                <a:ea typeface="Times New Roman" panose="02020603050405020304" pitchFamily="18" charset="0"/>
              </a:rPr>
              <a:t>- </a:t>
            </a:r>
            <a:r>
              <a:rPr lang="en-IL" sz="2400" dirty="0">
                <a:solidFill>
                  <a:srgbClr val="000000"/>
                </a:solidFill>
                <a:effectLst/>
                <a:ea typeface="Times New Roman" panose="02020603050405020304" pitchFamily="18" charset="0"/>
              </a:rPr>
              <a:t>is a humanized monoclonal antibody against vascular endothelial growth factor A (VEGF-A). It is used to treat several different cancers. </a:t>
            </a:r>
            <a:endParaRPr lang="en-IL" sz="3600" dirty="0"/>
          </a:p>
        </p:txBody>
      </p:sp>
    </p:spTree>
    <p:extLst>
      <p:ext uri="{BB962C8B-B14F-4D97-AF65-F5344CB8AC3E}">
        <p14:creationId xmlns:p14="http://schemas.microsoft.com/office/powerpoint/2010/main" val="184243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78810-98CA-220E-F61C-1876F709C8D1}"/>
              </a:ext>
            </a:extLst>
          </p:cNvPr>
          <p:cNvSpPr>
            <a:spLocks noGrp="1"/>
          </p:cNvSpPr>
          <p:nvPr>
            <p:ph type="title"/>
          </p:nvPr>
        </p:nvSpPr>
        <p:spPr/>
        <p:txBody>
          <a:bodyPr>
            <a:normAutofit fontScale="90000"/>
          </a:bodyPr>
          <a:lstStyle/>
          <a:p>
            <a:r>
              <a:rPr lang="en-US" sz="6000" b="1" dirty="0">
                <a:solidFill>
                  <a:schemeClr val="accent1">
                    <a:lumMod val="75000"/>
                  </a:schemeClr>
                </a:solidFill>
              </a:rPr>
              <a:t>Patient's medical history</a:t>
            </a:r>
            <a:br>
              <a:rPr lang="en-US" sz="6000" b="1" dirty="0">
                <a:solidFill>
                  <a:schemeClr val="accent1">
                    <a:lumMod val="75000"/>
                  </a:schemeClr>
                </a:solidFill>
              </a:rPr>
            </a:br>
            <a:endParaRPr lang="en-IL" sz="6000" dirty="0"/>
          </a:p>
        </p:txBody>
      </p:sp>
      <p:sp>
        <p:nvSpPr>
          <p:cNvPr id="3" name="Content Placeholder 2">
            <a:extLst>
              <a:ext uri="{FF2B5EF4-FFF2-40B4-BE49-F238E27FC236}">
                <a16:creationId xmlns:a16="http://schemas.microsoft.com/office/drawing/2014/main" id="{EA7C59A0-6B6B-565D-1ABC-9D15E557C7C3}"/>
              </a:ext>
            </a:extLst>
          </p:cNvPr>
          <p:cNvSpPr>
            <a:spLocks noGrp="1"/>
          </p:cNvSpPr>
          <p:nvPr>
            <p:ph idx="1"/>
          </p:nvPr>
        </p:nvSpPr>
        <p:spPr>
          <a:xfrm>
            <a:off x="838200" y="1253331"/>
            <a:ext cx="10515600" cy="4351338"/>
          </a:xfrm>
        </p:spPr>
        <p:txBody>
          <a:bodyPr>
            <a:normAutofit/>
          </a:bodyPr>
          <a:lstStyle/>
          <a:p>
            <a:pPr algn="l" rtl="0">
              <a:lnSpc>
                <a:spcPct val="150000"/>
              </a:lnSpc>
              <a:spcAft>
                <a:spcPts val="800"/>
              </a:spcAft>
            </a:pPr>
            <a:r>
              <a:rPr lang="en-US" sz="2000" b="1" dirty="0" err="1">
                <a:effectLst/>
                <a:ea typeface="Calibri" panose="020F0502020204030204" pitchFamily="34" charset="0"/>
                <a:cs typeface="Arial" panose="020B0604020202020204" pitchFamily="34" charset="0"/>
              </a:rPr>
              <a:t>Oncomine</a:t>
            </a:r>
            <a:r>
              <a:rPr lang="en-US" sz="2000" b="1" dirty="0">
                <a:effectLst/>
                <a:ea typeface="Calibri" panose="020F0502020204030204" pitchFamily="34" charset="0"/>
                <a:cs typeface="Arial" panose="020B0604020202020204" pitchFamily="34" charset="0"/>
              </a:rPr>
              <a:t> -</a:t>
            </a:r>
            <a:r>
              <a:rPr lang="en-US" sz="2000" dirty="0">
                <a:effectLst/>
                <a:ea typeface="Calibri" panose="020F0502020204030204" pitchFamily="34" charset="0"/>
                <a:cs typeface="Arial" panose="020B0604020202020204" pitchFamily="34" charset="0"/>
              </a:rPr>
              <a:t>wildtype</a:t>
            </a:r>
            <a:endParaRPr lang="en-IL" sz="2000" dirty="0">
              <a:effectLst/>
              <a:ea typeface="Calibri" panose="020F0502020204030204" pitchFamily="34" charset="0"/>
              <a:cs typeface="Arial" panose="020B0604020202020204" pitchFamily="34" charset="0"/>
            </a:endParaRPr>
          </a:p>
          <a:p>
            <a:pPr algn="l" rtl="0">
              <a:lnSpc>
                <a:spcPct val="150000"/>
              </a:lnSpc>
              <a:spcAft>
                <a:spcPts val="800"/>
              </a:spcAft>
            </a:pPr>
            <a:r>
              <a:rPr lang="en-US" sz="2000" b="1" dirty="0">
                <a:effectLst/>
                <a:ea typeface="Calibri" panose="020F0502020204030204" pitchFamily="34" charset="0"/>
                <a:cs typeface="Arial" panose="020B0604020202020204" pitchFamily="34" charset="0"/>
              </a:rPr>
              <a:t>MMR – </a:t>
            </a:r>
            <a:r>
              <a:rPr lang="en-US" sz="2000" dirty="0">
                <a:effectLst/>
                <a:ea typeface="Calibri" panose="020F0502020204030204" pitchFamily="34" charset="0"/>
                <a:cs typeface="Arial" panose="020B0604020202020204" pitchFamily="34" charset="0"/>
              </a:rPr>
              <a:t>proficient</a:t>
            </a:r>
            <a:endParaRPr lang="en-IL" sz="2000" dirty="0">
              <a:effectLst/>
              <a:ea typeface="Calibri" panose="020F0502020204030204" pitchFamily="34" charset="0"/>
              <a:cs typeface="Arial" panose="020B0604020202020204" pitchFamily="34" charset="0"/>
            </a:endParaRPr>
          </a:p>
          <a:p>
            <a:pPr algn="l" rtl="0">
              <a:lnSpc>
                <a:spcPct val="150000"/>
              </a:lnSpc>
              <a:spcAft>
                <a:spcPts val="800"/>
              </a:spcAft>
            </a:pPr>
            <a:r>
              <a:rPr lang="en-US" sz="2000" b="1" dirty="0">
                <a:effectLst/>
                <a:ea typeface="Calibri" panose="020F0502020204030204" pitchFamily="34" charset="0"/>
                <a:cs typeface="Arial" panose="020B0604020202020204" pitchFamily="34" charset="0"/>
              </a:rPr>
              <a:t>FOUNDATIONONE – </a:t>
            </a:r>
            <a:endParaRPr lang="en-IL" sz="2000" dirty="0">
              <a:effectLst/>
              <a:ea typeface="Calibri" panose="020F0502020204030204" pitchFamily="34" charset="0"/>
              <a:cs typeface="Arial" panose="020B0604020202020204" pitchFamily="34" charset="0"/>
            </a:endParaRPr>
          </a:p>
          <a:p>
            <a:r>
              <a:rPr lang="en-IL" sz="3600" b="1" dirty="0">
                <a:effectLst/>
                <a:ea typeface="Times New Roman" panose="02020603050405020304" pitchFamily="18" charset="0"/>
                <a:cs typeface="Times New Roman" panose="02020603050405020304" pitchFamily="18" charset="0"/>
              </a:rPr>
              <a:t>ROS1 CD74</a:t>
            </a:r>
          </a:p>
          <a:p>
            <a:r>
              <a:rPr lang="en-US" sz="2000" dirty="0">
                <a:effectLst/>
                <a:ea typeface="Calibri" panose="020F0502020204030204" pitchFamily="34" charset="0"/>
                <a:cs typeface="Arial" panose="020B0604020202020204" pitchFamily="34" charset="0"/>
              </a:rPr>
              <a:t>CDKN2A p16INK4a E88* and p14ARF G102V </a:t>
            </a:r>
            <a:endParaRPr lang="en-IL" sz="2000" dirty="0">
              <a:ea typeface="Calibri" panose="020F0502020204030204" pitchFamily="34" charset="0"/>
              <a:cs typeface="Arial" panose="020B0604020202020204" pitchFamily="34" charset="0"/>
            </a:endParaRPr>
          </a:p>
          <a:p>
            <a:r>
              <a:rPr lang="en-US" sz="2000" dirty="0">
                <a:effectLst/>
                <a:ea typeface="Calibri" panose="020F0502020204030204" pitchFamily="34" charset="0"/>
                <a:cs typeface="Arial" panose="020B0604020202020204" pitchFamily="34" charset="0"/>
              </a:rPr>
              <a:t>TP53 E258Q </a:t>
            </a:r>
            <a:endParaRPr lang="en-IL" sz="2000" dirty="0">
              <a:effectLst/>
              <a:ea typeface="Calibri" panose="020F0502020204030204" pitchFamily="34" charset="0"/>
              <a:cs typeface="Arial" panose="020B0604020202020204" pitchFamily="34" charset="0"/>
            </a:endParaRPr>
          </a:p>
          <a:p>
            <a:endParaRPr lang="en-IL" dirty="0"/>
          </a:p>
        </p:txBody>
      </p:sp>
    </p:spTree>
    <p:extLst>
      <p:ext uri="{BB962C8B-B14F-4D97-AF65-F5344CB8AC3E}">
        <p14:creationId xmlns:p14="http://schemas.microsoft.com/office/powerpoint/2010/main" val="303407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01D16-DDD6-F6C0-A05A-70B3290D35B0}"/>
              </a:ext>
            </a:extLst>
          </p:cNvPr>
          <p:cNvSpPr>
            <a:spLocks noGrp="1"/>
          </p:cNvSpPr>
          <p:nvPr>
            <p:ph type="title"/>
          </p:nvPr>
        </p:nvSpPr>
        <p:spPr/>
        <p:txBody>
          <a:bodyPr>
            <a:noAutofit/>
          </a:bodyPr>
          <a:lstStyle/>
          <a:p>
            <a:pPr algn="ctr" rtl="1"/>
            <a:r>
              <a:rPr lang="en-US" sz="5400" b="1" dirty="0">
                <a:solidFill>
                  <a:schemeClr val="accent1">
                    <a:lumMod val="75000"/>
                  </a:schemeClr>
                </a:solidFill>
              </a:rPr>
              <a:t>ROS translocated -ROS1 CD74 fusion</a:t>
            </a:r>
            <a:br>
              <a:rPr lang="en-US" sz="5400" b="1" dirty="0">
                <a:solidFill>
                  <a:schemeClr val="accent1">
                    <a:lumMod val="75000"/>
                  </a:schemeClr>
                </a:solidFill>
              </a:rPr>
            </a:br>
            <a:r>
              <a:rPr lang="en-US" sz="4000" b="1" dirty="0">
                <a:solidFill>
                  <a:schemeClr val="accent1">
                    <a:lumMod val="75000"/>
                  </a:schemeClr>
                </a:solidFill>
              </a:rPr>
              <a:t> </a:t>
            </a:r>
            <a:endParaRPr lang="en-IL" sz="4000" b="1" dirty="0">
              <a:solidFill>
                <a:schemeClr val="accent1">
                  <a:lumMod val="75000"/>
                </a:schemeClr>
              </a:solidFill>
            </a:endParaRPr>
          </a:p>
        </p:txBody>
      </p:sp>
      <p:sp>
        <p:nvSpPr>
          <p:cNvPr id="3" name="Content Placeholder 2">
            <a:extLst>
              <a:ext uri="{FF2B5EF4-FFF2-40B4-BE49-F238E27FC236}">
                <a16:creationId xmlns:a16="http://schemas.microsoft.com/office/drawing/2014/main" id="{7605531E-FF99-C5C8-59E6-7FE3C34116FC}"/>
              </a:ext>
            </a:extLst>
          </p:cNvPr>
          <p:cNvSpPr>
            <a:spLocks noGrp="1"/>
          </p:cNvSpPr>
          <p:nvPr>
            <p:ph idx="1"/>
          </p:nvPr>
        </p:nvSpPr>
        <p:spPr/>
        <p:txBody>
          <a:bodyPr>
            <a:normAutofit fontScale="85000" lnSpcReduction="20000"/>
          </a:bodyPr>
          <a:lstStyle/>
          <a:p>
            <a:r>
              <a:rPr lang="en-IL" dirty="0">
                <a:solidFill>
                  <a:srgbClr val="212121"/>
                </a:solidFill>
                <a:effectLst/>
                <a:ea typeface="Times New Roman" panose="02020603050405020304" pitchFamily="18" charset="0"/>
                <a:cs typeface="Times New Roman" panose="02020603050405020304" pitchFamily="18" charset="0"/>
              </a:rPr>
              <a:t>ROS1 is a receptor tyrosine kinase belonging to the insulin receptor family</a:t>
            </a:r>
            <a:r>
              <a:rPr lang="en-IL" dirty="0">
                <a:effectLst/>
              </a:rPr>
              <a:t> .</a:t>
            </a:r>
          </a:p>
          <a:p>
            <a:r>
              <a:rPr lang="en-IL" dirty="0">
                <a:effectLst/>
                <a:ea typeface="Times New Roman" panose="02020603050405020304" pitchFamily="18" charset="0"/>
              </a:rPr>
              <a:t>It is estimated that </a:t>
            </a:r>
            <a:r>
              <a:rPr lang="en-IL" i="1" dirty="0">
                <a:effectLst/>
                <a:ea typeface="Times New Roman" panose="02020603050405020304" pitchFamily="18" charset="0"/>
              </a:rPr>
              <a:t>ROS1 </a:t>
            </a:r>
            <a:r>
              <a:rPr lang="en-IL" dirty="0">
                <a:effectLst/>
                <a:ea typeface="Times New Roman" panose="02020603050405020304" pitchFamily="18" charset="0"/>
              </a:rPr>
              <a:t>gene rearrangements occur in about 1% to 2% of patients with NSCLC .</a:t>
            </a:r>
          </a:p>
          <a:p>
            <a:r>
              <a:rPr lang="en-IL" dirty="0">
                <a:solidFill>
                  <a:srgbClr val="212121"/>
                </a:solidFill>
                <a:effectLst/>
                <a:ea typeface="Times New Roman" panose="02020603050405020304" pitchFamily="18" charset="0"/>
                <a:cs typeface="Times New Roman" panose="02020603050405020304" pitchFamily="18" charset="0"/>
              </a:rPr>
              <a:t>The first report of </a:t>
            </a:r>
            <a:r>
              <a:rPr lang="en-IL" i="1" dirty="0">
                <a:solidFill>
                  <a:srgbClr val="212121"/>
                </a:solidFill>
                <a:effectLst/>
                <a:ea typeface="Times New Roman" panose="02020603050405020304" pitchFamily="18" charset="0"/>
              </a:rPr>
              <a:t>ROS1</a:t>
            </a:r>
            <a:r>
              <a:rPr lang="en-IL" dirty="0">
                <a:solidFill>
                  <a:srgbClr val="212121"/>
                </a:solidFill>
                <a:effectLst/>
                <a:ea typeface="Times New Roman" panose="02020603050405020304" pitchFamily="18" charset="0"/>
                <a:cs typeface="Times New Roman" panose="02020603050405020304" pitchFamily="18" charset="0"/>
              </a:rPr>
              <a:t> rearrangements in lung cancer </a:t>
            </a:r>
            <a:r>
              <a:rPr lang="en-US" dirty="0">
                <a:solidFill>
                  <a:srgbClr val="212121"/>
                </a:solidFill>
                <a:effectLst/>
                <a:ea typeface="Times New Roman" panose="02020603050405020304" pitchFamily="18" charset="0"/>
                <a:cs typeface="Times New Roman" panose="02020603050405020304" pitchFamily="18" charset="0"/>
              </a:rPr>
              <a:t>dates to</a:t>
            </a:r>
            <a:r>
              <a:rPr lang="en-IL" dirty="0">
                <a:solidFill>
                  <a:srgbClr val="212121"/>
                </a:solidFill>
                <a:effectLst/>
                <a:ea typeface="Times New Roman" panose="02020603050405020304" pitchFamily="18" charset="0"/>
                <a:cs typeface="Times New Roman" panose="02020603050405020304" pitchFamily="18" charset="0"/>
              </a:rPr>
              <a:t> 2007</a:t>
            </a:r>
            <a:r>
              <a:rPr lang="en-IL" dirty="0">
                <a:effectLst/>
              </a:rPr>
              <a:t> </a:t>
            </a:r>
            <a:r>
              <a:rPr lang="en-IL" dirty="0">
                <a:solidFill>
                  <a:srgbClr val="212121"/>
                </a:solidFill>
                <a:effectLst/>
                <a:ea typeface="Times New Roman" panose="02020603050405020304" pitchFamily="18" charset="0"/>
                <a:cs typeface="Times New Roman" panose="02020603050405020304" pitchFamily="18" charset="0"/>
              </a:rPr>
              <a:t>leading to constitutive kinase activation and conferring sensitivity in vitro to TKIs.</a:t>
            </a:r>
            <a:endParaRPr lang="en-IL" dirty="0">
              <a:solidFill>
                <a:srgbClr val="212121"/>
              </a:solidFill>
              <a:ea typeface="Times New Roman" panose="02020603050405020304" pitchFamily="18" charset="0"/>
              <a:cs typeface="Times New Roman" panose="02020603050405020304" pitchFamily="18" charset="0"/>
            </a:endParaRPr>
          </a:p>
          <a:p>
            <a:r>
              <a:rPr lang="en-IL" dirty="0">
                <a:solidFill>
                  <a:srgbClr val="212121"/>
                </a:solidFill>
                <a:effectLst/>
                <a:ea typeface="Times New Roman" panose="02020603050405020304" pitchFamily="18" charset="0"/>
                <a:cs typeface="Times New Roman" panose="02020603050405020304" pitchFamily="18" charset="0"/>
              </a:rPr>
              <a:t>The </a:t>
            </a:r>
            <a:r>
              <a:rPr lang="en-IL" i="1" dirty="0">
                <a:solidFill>
                  <a:srgbClr val="212121"/>
                </a:solidFill>
                <a:effectLst/>
                <a:ea typeface="Times New Roman" panose="02020603050405020304" pitchFamily="18" charset="0"/>
              </a:rPr>
              <a:t>ROS1</a:t>
            </a:r>
            <a:r>
              <a:rPr lang="en-IL" i="1" dirty="0">
                <a:solidFill>
                  <a:srgbClr val="212121"/>
                </a:solidFill>
                <a:ea typeface="Times New Roman" panose="02020603050405020304" pitchFamily="18" charset="0"/>
              </a:rPr>
              <a:t>-</a:t>
            </a:r>
            <a:r>
              <a:rPr lang="en-IL" i="1" dirty="0">
                <a:solidFill>
                  <a:srgbClr val="212121"/>
                </a:solidFill>
                <a:effectLst/>
                <a:ea typeface="Times New Roman" panose="02020603050405020304" pitchFamily="18" charset="0"/>
              </a:rPr>
              <a:t>CD74</a:t>
            </a:r>
            <a:r>
              <a:rPr lang="en-IL" dirty="0">
                <a:solidFill>
                  <a:srgbClr val="212121"/>
                </a:solidFill>
                <a:effectLst/>
                <a:ea typeface="Times New Roman" panose="02020603050405020304" pitchFamily="18" charset="0"/>
                <a:cs typeface="Times New Roman" panose="02020603050405020304" pitchFamily="18" charset="0"/>
              </a:rPr>
              <a:t> fusion is the most common, accounting for 44% of cases.</a:t>
            </a:r>
            <a:r>
              <a:rPr lang="en-IL" dirty="0">
                <a:effectLst/>
              </a:rPr>
              <a:t> </a:t>
            </a:r>
            <a:endParaRPr lang="en-IL" dirty="0">
              <a:solidFill>
                <a:srgbClr val="212121"/>
              </a:solidFill>
              <a:effectLst/>
              <a:cs typeface="Times New Roman" panose="02020603050405020304" pitchFamily="18" charset="0"/>
            </a:endParaRPr>
          </a:p>
          <a:p>
            <a:r>
              <a:rPr lang="en-IL" dirty="0">
                <a:solidFill>
                  <a:srgbClr val="000000"/>
                </a:solidFill>
                <a:ea typeface="Times New Roman" panose="02020603050405020304" pitchFamily="18" charset="0"/>
              </a:rPr>
              <a:t>CD74 </a:t>
            </a:r>
            <a:r>
              <a:rPr lang="en-US" dirty="0">
                <a:solidFill>
                  <a:srgbClr val="000000"/>
                </a:solidFill>
                <a:ea typeface="Times New Roman" panose="02020603050405020304" pitchFamily="18" charset="0"/>
              </a:rPr>
              <a:t>is a protein encoded by this gene associated with MHCII and is a critical chaperone that regulates antigen presentation for immune response.</a:t>
            </a:r>
            <a:endParaRPr lang="en-IL" dirty="0">
              <a:solidFill>
                <a:srgbClr val="212121"/>
              </a:solidFill>
              <a:cs typeface="Times New Roman" panose="02020603050405020304" pitchFamily="18" charset="0"/>
            </a:endParaRPr>
          </a:p>
          <a:p>
            <a:r>
              <a:rPr lang="en-US" dirty="0">
                <a:effectLst/>
                <a:ea typeface="Times New Roman" panose="02020603050405020304" pitchFamily="18" charset="0"/>
                <a:cs typeface="Times New Roman" panose="02020603050405020304" pitchFamily="18" charset="0"/>
              </a:rPr>
              <a:t>Data showing the efficacy of </a:t>
            </a:r>
            <a:r>
              <a:rPr lang="en-US" b="1" dirty="0" err="1">
                <a:solidFill>
                  <a:srgbClr val="FF0000"/>
                </a:solidFill>
                <a:effectLst/>
                <a:ea typeface="Times New Roman" panose="02020603050405020304" pitchFamily="18" charset="0"/>
                <a:cs typeface="Times New Roman" panose="02020603050405020304" pitchFamily="18" charset="0"/>
              </a:rPr>
              <a:t>crizotinib</a:t>
            </a:r>
            <a:r>
              <a:rPr lang="en-US" dirty="0">
                <a:effectLst/>
                <a:ea typeface="Times New Roman" panose="02020603050405020304" pitchFamily="18" charset="0"/>
                <a:cs typeface="Times New Roman" panose="02020603050405020304" pitchFamily="18" charset="0"/>
              </a:rPr>
              <a:t>, </a:t>
            </a:r>
            <a:r>
              <a:rPr lang="en-US" dirty="0" err="1">
                <a:effectLst/>
                <a:ea typeface="Times New Roman" panose="02020603050405020304" pitchFamily="18" charset="0"/>
                <a:cs typeface="Times New Roman" panose="02020603050405020304" pitchFamily="18" charset="0"/>
              </a:rPr>
              <a:t>ceritinib</a:t>
            </a:r>
            <a:r>
              <a:rPr lang="en-US" dirty="0">
                <a:effectLst/>
                <a:ea typeface="Times New Roman" panose="02020603050405020304" pitchFamily="18" charset="0"/>
                <a:cs typeface="Times New Roman" panose="02020603050405020304" pitchFamily="18" charset="0"/>
              </a:rPr>
              <a:t>, and </a:t>
            </a:r>
            <a:r>
              <a:rPr lang="en-US" dirty="0" err="1">
                <a:effectLst/>
                <a:ea typeface="Times New Roman" panose="02020603050405020304" pitchFamily="18" charset="0"/>
                <a:cs typeface="Times New Roman" panose="02020603050405020304" pitchFamily="18" charset="0"/>
              </a:rPr>
              <a:t>entrectinib</a:t>
            </a:r>
            <a:r>
              <a:rPr lang="en-US" dirty="0">
                <a:effectLst/>
                <a:ea typeface="Times New Roman" panose="02020603050405020304" pitchFamily="18" charset="0"/>
                <a:cs typeface="Times New Roman" panose="02020603050405020304" pitchFamily="18" charset="0"/>
              </a:rPr>
              <a:t> for patients with ROS1 rearrangements as first-line monotherapy options.</a:t>
            </a:r>
            <a:endParaRPr lang="en-IL" dirty="0"/>
          </a:p>
        </p:txBody>
      </p:sp>
    </p:spTree>
    <p:extLst>
      <p:ext uri="{BB962C8B-B14F-4D97-AF65-F5344CB8AC3E}">
        <p14:creationId xmlns:p14="http://schemas.microsoft.com/office/powerpoint/2010/main" val="283563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01D16-DDD6-F6C0-A05A-70B3290D35B0}"/>
              </a:ext>
            </a:extLst>
          </p:cNvPr>
          <p:cNvSpPr>
            <a:spLocks noGrp="1"/>
          </p:cNvSpPr>
          <p:nvPr>
            <p:ph type="title"/>
          </p:nvPr>
        </p:nvSpPr>
        <p:spPr>
          <a:xfrm>
            <a:off x="838200" y="346020"/>
            <a:ext cx="10515600" cy="1325563"/>
          </a:xfrm>
        </p:spPr>
        <p:txBody>
          <a:bodyPr>
            <a:noAutofit/>
          </a:bodyPr>
          <a:lstStyle/>
          <a:p>
            <a:pPr algn="ctr" rtl="1"/>
            <a:r>
              <a:rPr lang="en-US" sz="4000" b="1" dirty="0">
                <a:solidFill>
                  <a:schemeClr val="accent1">
                    <a:lumMod val="75000"/>
                  </a:schemeClr>
                </a:solidFill>
              </a:rPr>
              <a:t>Timeline of ROS1 tyrosine kinase inhibitors and FDA approvals since discovery </a:t>
            </a:r>
            <a:br>
              <a:rPr lang="en-US" sz="4000" b="1" dirty="0">
                <a:solidFill>
                  <a:schemeClr val="accent1">
                    <a:lumMod val="75000"/>
                  </a:schemeClr>
                </a:solidFill>
              </a:rPr>
            </a:br>
            <a:endParaRPr lang="en-IL" sz="4000" b="1" dirty="0">
              <a:solidFill>
                <a:schemeClr val="accent1">
                  <a:lumMod val="75000"/>
                </a:schemeClr>
              </a:solidFill>
            </a:endParaRPr>
          </a:p>
        </p:txBody>
      </p:sp>
      <p:pic>
        <p:nvPicPr>
          <p:cNvPr id="7" name="Picture 6" descr="A picture containing text, screenshot, font, line&#10;&#10;Description automatically generated">
            <a:extLst>
              <a:ext uri="{FF2B5EF4-FFF2-40B4-BE49-F238E27FC236}">
                <a16:creationId xmlns:a16="http://schemas.microsoft.com/office/drawing/2014/main" id="{B0A4C0E2-62EC-8E52-E233-54D78029C674}"/>
              </a:ext>
            </a:extLst>
          </p:cNvPr>
          <p:cNvPicPr>
            <a:picLocks noChangeAspect="1"/>
          </p:cNvPicPr>
          <p:nvPr/>
        </p:nvPicPr>
        <p:blipFill rotWithShape="1">
          <a:blip r:embed="rId3"/>
          <a:srcRect l="1190" r="910" b="2349"/>
          <a:stretch/>
        </p:blipFill>
        <p:spPr>
          <a:xfrm>
            <a:off x="2302329" y="1527402"/>
            <a:ext cx="7609114" cy="4220255"/>
          </a:xfrm>
          <a:prstGeom prst="rect">
            <a:avLst/>
          </a:prstGeom>
        </p:spPr>
      </p:pic>
      <p:sp>
        <p:nvSpPr>
          <p:cNvPr id="9" name="TextBox 8">
            <a:extLst>
              <a:ext uri="{FF2B5EF4-FFF2-40B4-BE49-F238E27FC236}">
                <a16:creationId xmlns:a16="http://schemas.microsoft.com/office/drawing/2014/main" id="{356DF3DC-FABA-4A66-239F-0E589C6C3103}"/>
              </a:ext>
            </a:extLst>
          </p:cNvPr>
          <p:cNvSpPr txBox="1"/>
          <p:nvPr/>
        </p:nvSpPr>
        <p:spPr>
          <a:xfrm>
            <a:off x="-2720" y="6488668"/>
            <a:ext cx="6098720" cy="369332"/>
          </a:xfrm>
          <a:prstGeom prst="rect">
            <a:avLst/>
          </a:prstGeom>
          <a:noFill/>
        </p:spPr>
        <p:txBody>
          <a:bodyPr wrap="square">
            <a:spAutoFit/>
          </a:bodyPr>
          <a:lstStyle/>
          <a:p>
            <a:r>
              <a:rPr lang="en-US" b="0" i="0" u="none" strike="noStrike" dirty="0">
                <a:solidFill>
                  <a:srgbClr val="212121"/>
                </a:solidFill>
                <a:effectLst/>
                <a:latin typeface="Helvetica Neue" panose="02000503000000020004" pitchFamily="2" charset="0"/>
              </a:rPr>
              <a:t> </a:t>
            </a:r>
            <a:r>
              <a:rPr lang="en-US" b="0" i="0" u="none" strike="noStrike" dirty="0" err="1">
                <a:solidFill>
                  <a:srgbClr val="212121"/>
                </a:solidFill>
                <a:effectLst/>
                <a:latin typeface="Helvetica Neue" panose="02000503000000020004" pitchFamily="2" charset="0"/>
              </a:rPr>
              <a:t>doi</a:t>
            </a:r>
            <a:r>
              <a:rPr lang="en-US" b="0" i="0" u="none" strike="noStrike" dirty="0">
                <a:solidFill>
                  <a:srgbClr val="212121"/>
                </a:solidFill>
                <a:effectLst/>
                <a:latin typeface="Helvetica Neue" panose="02000503000000020004" pitchFamily="2" charset="0"/>
              </a:rPr>
              <a:t>: </a:t>
            </a:r>
            <a:r>
              <a:rPr lang="en-US" b="0" i="0" u="sng" strike="noStrike" dirty="0">
                <a:solidFill>
                  <a:srgbClr val="4C2C92"/>
                </a:solidFill>
                <a:effectLst/>
                <a:latin typeface="Helvetica Neue" panose="02000503000000020004" pitchFamily="2" charset="0"/>
                <a:hlinkClick r:id="rId4"/>
              </a:rPr>
              <a:t>10.3390/ijms222312867</a:t>
            </a:r>
            <a:endParaRPr lang="en-IL" dirty="0"/>
          </a:p>
        </p:txBody>
      </p:sp>
    </p:spTree>
    <p:extLst>
      <p:ext uri="{BB962C8B-B14F-4D97-AF65-F5344CB8AC3E}">
        <p14:creationId xmlns:p14="http://schemas.microsoft.com/office/powerpoint/2010/main" val="1735988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01D16-DDD6-F6C0-A05A-70B3290D35B0}"/>
              </a:ext>
            </a:extLst>
          </p:cNvPr>
          <p:cNvSpPr>
            <a:spLocks noGrp="1"/>
          </p:cNvSpPr>
          <p:nvPr>
            <p:ph type="title"/>
          </p:nvPr>
        </p:nvSpPr>
        <p:spPr/>
        <p:txBody>
          <a:bodyPr>
            <a:noAutofit/>
          </a:bodyPr>
          <a:lstStyle/>
          <a:p>
            <a:pPr algn="ctr" rtl="1"/>
            <a:r>
              <a:rPr lang="en-US" sz="4000" b="1" dirty="0">
                <a:solidFill>
                  <a:schemeClr val="accent1">
                    <a:lumMod val="75000"/>
                  </a:schemeClr>
                </a:solidFill>
              </a:rPr>
              <a:t>ROS translocated -ROS1 CD74 fusion</a:t>
            </a:r>
            <a:br>
              <a:rPr lang="en-US" sz="4000" b="1" dirty="0">
                <a:solidFill>
                  <a:schemeClr val="accent1">
                    <a:lumMod val="75000"/>
                  </a:schemeClr>
                </a:solidFill>
              </a:rPr>
            </a:br>
            <a:r>
              <a:rPr lang="en-US" sz="4000" b="1" dirty="0">
                <a:solidFill>
                  <a:schemeClr val="accent1">
                    <a:lumMod val="75000"/>
                  </a:schemeClr>
                </a:solidFill>
              </a:rPr>
              <a:t> </a:t>
            </a:r>
            <a:endParaRPr lang="en-IL" sz="4000" b="1" dirty="0">
              <a:solidFill>
                <a:schemeClr val="accent1">
                  <a:lumMod val="75000"/>
                </a:schemeClr>
              </a:solidFill>
            </a:endParaRPr>
          </a:p>
        </p:txBody>
      </p:sp>
      <p:sp>
        <p:nvSpPr>
          <p:cNvPr id="3" name="Content Placeholder 2">
            <a:extLst>
              <a:ext uri="{FF2B5EF4-FFF2-40B4-BE49-F238E27FC236}">
                <a16:creationId xmlns:a16="http://schemas.microsoft.com/office/drawing/2014/main" id="{7605531E-FF99-C5C8-59E6-7FE3C34116FC}"/>
              </a:ext>
            </a:extLst>
          </p:cNvPr>
          <p:cNvSpPr>
            <a:spLocks noGrp="1"/>
          </p:cNvSpPr>
          <p:nvPr>
            <p:ph idx="1"/>
          </p:nvPr>
        </p:nvSpPr>
        <p:spPr>
          <a:xfrm>
            <a:off x="838200" y="1253331"/>
            <a:ext cx="10515600" cy="4351338"/>
          </a:xfrm>
        </p:spPr>
        <p:txBody>
          <a:bodyPr>
            <a:normAutofit/>
          </a:bodyPr>
          <a:lstStyle/>
          <a:p>
            <a:pPr marL="0" indent="0">
              <a:buNone/>
            </a:pPr>
            <a:r>
              <a:rPr lang="en-US" sz="2000" b="1" dirty="0">
                <a:solidFill>
                  <a:srgbClr val="212529"/>
                </a:solidFill>
              </a:rPr>
              <a:t>I</a:t>
            </a:r>
            <a:r>
              <a:rPr lang="en-US" sz="2000" b="1" i="0" u="none" strike="noStrike" dirty="0">
                <a:solidFill>
                  <a:srgbClr val="212529"/>
                </a:solidFill>
                <a:effectLst/>
              </a:rPr>
              <a:t>n lung cancer, the ROS1 mutation</a:t>
            </a:r>
            <a:r>
              <a:rPr lang="en-US" sz="2000" b="0" i="0" u="none" strike="noStrike" dirty="0">
                <a:solidFill>
                  <a:srgbClr val="212529"/>
                </a:solidFill>
                <a:effectLst/>
              </a:rPr>
              <a:t> is caused by genetic changes called fusion. The ROS1 gene, which encodes the tyrosine kinase protein, plays a role in the division and growth activities of the cell. Due to the mutation in the ROS1 gene, cancer occurs because of uncontrolled cell growth.</a:t>
            </a:r>
            <a:endParaRPr lang="en-IL" sz="4400" dirty="0"/>
          </a:p>
        </p:txBody>
      </p:sp>
      <p:pic>
        <p:nvPicPr>
          <p:cNvPr id="5" name="Picture 4" descr="A picture containing text, screenshot, diagram, illustration&#10;&#10;Description automatically generated">
            <a:extLst>
              <a:ext uri="{FF2B5EF4-FFF2-40B4-BE49-F238E27FC236}">
                <a16:creationId xmlns:a16="http://schemas.microsoft.com/office/drawing/2014/main" id="{852F1C3E-D1EB-A9C8-DC89-8ACC9F67D5F9}"/>
              </a:ext>
            </a:extLst>
          </p:cNvPr>
          <p:cNvPicPr>
            <a:picLocks noChangeAspect="1"/>
          </p:cNvPicPr>
          <p:nvPr/>
        </p:nvPicPr>
        <p:blipFill>
          <a:blip r:embed="rId3"/>
          <a:stretch>
            <a:fillRect/>
          </a:stretch>
        </p:blipFill>
        <p:spPr>
          <a:xfrm>
            <a:off x="2451463" y="2212975"/>
            <a:ext cx="6057900" cy="4279900"/>
          </a:xfrm>
          <a:prstGeom prst="rect">
            <a:avLst/>
          </a:prstGeom>
        </p:spPr>
      </p:pic>
      <p:sp>
        <p:nvSpPr>
          <p:cNvPr id="7" name="TextBox 6">
            <a:extLst>
              <a:ext uri="{FF2B5EF4-FFF2-40B4-BE49-F238E27FC236}">
                <a16:creationId xmlns:a16="http://schemas.microsoft.com/office/drawing/2014/main" id="{41A29491-24DA-B32A-9315-F3ED77F03683}"/>
              </a:ext>
            </a:extLst>
          </p:cNvPr>
          <p:cNvSpPr txBox="1"/>
          <p:nvPr/>
        </p:nvSpPr>
        <p:spPr>
          <a:xfrm>
            <a:off x="159204" y="6492875"/>
            <a:ext cx="6098720" cy="369332"/>
          </a:xfrm>
          <a:prstGeom prst="rect">
            <a:avLst/>
          </a:prstGeom>
          <a:noFill/>
        </p:spPr>
        <p:txBody>
          <a:bodyPr wrap="square">
            <a:spAutoFit/>
          </a:bodyPr>
          <a:lstStyle/>
          <a:p>
            <a:r>
              <a:rPr lang="en-US" b="0" i="0" u="none" strike="noStrike" dirty="0">
                <a:solidFill>
                  <a:srgbClr val="007398"/>
                </a:solidFill>
                <a:effectLst/>
                <a:latin typeface="NexusSans"/>
                <a:hlinkClick r:id="rId4" tooltip="Persistent link using digital object identifier"/>
              </a:rPr>
              <a:t>https://doi.org/10.1097/JTO.0b013e31826baf83</a:t>
            </a:r>
            <a:endParaRPr lang="en-IL" dirty="0"/>
          </a:p>
        </p:txBody>
      </p:sp>
    </p:spTree>
    <p:extLst>
      <p:ext uri="{BB962C8B-B14F-4D97-AF65-F5344CB8AC3E}">
        <p14:creationId xmlns:p14="http://schemas.microsoft.com/office/powerpoint/2010/main" val="3781714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1330</TotalTime>
  <Words>2864</Words>
  <Application>Microsoft Office PowerPoint</Application>
  <PresentationFormat>Widescreen</PresentationFormat>
  <Paragraphs>134</Paragraphs>
  <Slides>21</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Arial</vt:lpstr>
      <vt:lpstr>Calibri</vt:lpstr>
      <vt:lpstr>Calibri Light</vt:lpstr>
      <vt:lpstr>Cambria</vt:lpstr>
      <vt:lpstr>David</vt:lpstr>
      <vt:lpstr>ElsevierGulliver</vt:lpstr>
      <vt:lpstr>Helvetica Neue</vt:lpstr>
      <vt:lpstr>NexusSans</vt:lpstr>
      <vt:lpstr>PalatinoLinotype</vt:lpstr>
      <vt:lpstr>PalatinoLinotype,Bold</vt:lpstr>
      <vt:lpstr>Times New Roman</vt:lpstr>
      <vt:lpstr>URWPalladioL</vt:lpstr>
      <vt:lpstr>Office Theme</vt:lpstr>
      <vt:lpstr> Case report  Adi Sheena  22.5.2023     </vt:lpstr>
      <vt:lpstr>Patient's medical history </vt:lpstr>
      <vt:lpstr>Patient's medical history </vt:lpstr>
      <vt:lpstr>Non-small cell lung cancer NSCLC– Background</vt:lpstr>
      <vt:lpstr>First line theraphy - Metastatic NSCLC, ROS translocated, PDL1 – strongly positive :</vt:lpstr>
      <vt:lpstr>Patient's medical history </vt:lpstr>
      <vt:lpstr>ROS translocated -ROS1 CD74 fusion  </vt:lpstr>
      <vt:lpstr>Timeline of ROS1 tyrosine kinase inhibitors and FDA approvals since discovery  </vt:lpstr>
      <vt:lpstr>ROS translocated -ROS1 CD74 fusion  </vt:lpstr>
      <vt:lpstr>Patient's medical history </vt:lpstr>
      <vt:lpstr>PDL1 –positive</vt:lpstr>
      <vt:lpstr>Second line therapy</vt:lpstr>
      <vt:lpstr>Patient's medical history </vt:lpstr>
      <vt:lpstr>Patient's medical history </vt:lpstr>
      <vt:lpstr>TP53 wt VS mt</vt:lpstr>
      <vt:lpstr>TP53 E258Q mutation – loss of function </vt:lpstr>
      <vt:lpstr>Patient's medical history </vt:lpstr>
      <vt:lpstr>Conclusions:</vt:lpstr>
      <vt:lpstr>Recommendations:</vt:lpstr>
      <vt:lpstr>Thank you for listening!  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report  Adi Sheena  22.5.2023</dc:title>
  <dc:creator>Adi sheena</dc:creator>
  <cp:lastModifiedBy>נעה חיה זיק</cp:lastModifiedBy>
  <cp:revision>12</cp:revision>
  <dcterms:created xsi:type="dcterms:W3CDTF">2023-05-21T05:53:27Z</dcterms:created>
  <dcterms:modified xsi:type="dcterms:W3CDTF">2023-05-23T02:07:58Z</dcterms:modified>
</cp:coreProperties>
</file>